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398" y="-9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1pPr>
    <a:lvl2pPr indent="2286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2pPr>
    <a:lvl3pPr indent="4572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3pPr>
    <a:lvl4pPr indent="6858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4pPr>
    <a:lvl5pPr indent="9144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5pPr>
    <a:lvl6pPr indent="11430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6pPr>
    <a:lvl7pPr indent="13716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7pPr>
    <a:lvl8pPr indent="16002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8pPr>
    <a:lvl9pPr indent="1828800" defTabSz="457200">
      <a:lnSpc>
        <a:spcPct val="125000"/>
      </a:lnSpc>
      <a:defRPr sz="2400">
        <a:latin typeface="Avenir"/>
        <a:ea typeface="Avenir"/>
        <a:cs typeface="Avenir"/>
        <a:sym typeface="Aveni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內文層級一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內文層級二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內文層級三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內文層級四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橫式替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標題文字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內文層級一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內文層級二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內文層級三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內文層級四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標題文字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標題文字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內文層級一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內文層級二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內文層級三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內文層級四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內文層級五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6138" spc="98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138" cap="all" spc="982">
                <a:solidFill>
                  <a:srgbClr val="FFFFFF"/>
                </a:solidFill>
              </a:rPr>
              <a:t>Ivsa - from local to the world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International veterinary students' association</a:t>
            </a:r>
          </a:p>
        </p:txBody>
      </p:sp>
      <p:sp>
        <p:nvSpPr>
          <p:cNvPr id="38" name="Shape 38"/>
          <p:cNvSpPr/>
          <p:nvPr/>
        </p:nvSpPr>
        <p:spPr>
          <a:xfrm>
            <a:off x="915970" y="7101783"/>
            <a:ext cx="638708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UIA RoundTable 2014/10/23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1270000" y="2959100"/>
            <a:ext cx="104648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 cap="all" spc="384">
                <a:solidFill>
                  <a:srgbClr val="55D7FF"/>
                </a:solidFill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–Pim polka 2013~2014 president</a:t>
            </a:r>
          </a:p>
        </p:txBody>
      </p:sp>
      <p:sp>
        <p:nvSpPr>
          <p:cNvPr id="74" name="Shape 74"/>
          <p:cNvSpPr/>
          <p:nvPr/>
        </p:nvSpPr>
        <p:spPr>
          <a:xfrm>
            <a:off x="1270000" y="1028191"/>
            <a:ext cx="10464800" cy="1359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「United every vet students in the world, join &amp; love the IVSA family.」</a:t>
            </a:r>
          </a:p>
        </p:txBody>
      </p:sp>
      <p:pic>
        <p:nvPicPr>
          <p:cNvPr id="75" name="IMG_1106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69644" y="4642360"/>
            <a:ext cx="13344088" cy="18873407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hape 76"/>
          <p:cNvSpPr/>
          <p:nvPr/>
        </p:nvSpPr>
        <p:spPr>
          <a:xfrm>
            <a:off x="3928107" y="5188232"/>
            <a:ext cx="5148587" cy="823806"/>
          </a:xfrm>
          <a:prstGeom prst="rect">
            <a:avLst/>
          </a:prstGeom>
          <a:solidFill>
            <a:srgbClr val="1E3C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The world is ours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0388892D-0FD5-4E73-BCDA-CF52BACBC2F1-L0-001.jpeg"/>
          <p:cNvPicPr/>
          <p:nvPr/>
        </p:nvPicPr>
        <p:blipFill>
          <a:blip r:embed="rId2" cstate="print">
            <a:extLst/>
          </a:blip>
          <a:srcRect t="12500" b="1250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660400" y="696911"/>
            <a:ext cx="11684000" cy="2085978"/>
          </a:xfrm>
          <a:prstGeom prst="rect">
            <a:avLst/>
          </a:prstGeom>
        </p:spPr>
        <p:txBody>
          <a:bodyPr/>
          <a:lstStyle/>
          <a:p>
            <a:pPr lvl="0" defTabSz="233679">
              <a:defRPr sz="1800" cap="none" spc="0">
                <a:solidFill>
                  <a:srgbClr val="000000"/>
                </a:solidFill>
              </a:defRPr>
            </a:pPr>
            <a:r>
              <a:rPr sz="3360" cap="all" spc="537">
                <a:solidFill>
                  <a:srgbClr val="FFFFFF"/>
                </a:solidFill>
              </a:rPr>
              <a:t>Management</a:t>
            </a:r>
          </a:p>
          <a:p>
            <a:pPr lvl="0" defTabSz="233679">
              <a:defRPr sz="1800" cap="none" spc="0">
                <a:solidFill>
                  <a:srgbClr val="000000"/>
                </a:solidFill>
              </a:defRPr>
            </a:pPr>
            <a:r>
              <a:rPr sz="3360" cap="all" spc="537">
                <a:solidFill>
                  <a:srgbClr val="FFFFFF"/>
                </a:solidFill>
              </a:rPr>
              <a:t>Recruiting </a:t>
            </a:r>
          </a:p>
          <a:p>
            <a:pPr lvl="0" defTabSz="233679">
              <a:defRPr sz="1800" cap="none" spc="0">
                <a:solidFill>
                  <a:srgbClr val="000000"/>
                </a:solidFill>
              </a:defRPr>
            </a:pPr>
            <a:r>
              <a:rPr sz="3360" cap="all" spc="537">
                <a:solidFill>
                  <a:srgbClr val="4F4F4F"/>
                </a:solidFill>
              </a:rPr>
              <a:t>Experience     delivery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Management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G_1130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G_0922.jpeg"/>
          <p:cNvPicPr/>
          <p:nvPr/>
        </p:nvPicPr>
        <p:blipFill>
          <a:blip r:embed="rId2" cstate="print">
            <a:extLst/>
          </a:blip>
          <a:srcRect l="5572" r="557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1372313" y="302807"/>
            <a:ext cx="10260174" cy="918386"/>
          </a:xfrm>
          <a:prstGeom prst="rect">
            <a:avLst/>
          </a:prstGeom>
          <a:solidFill>
            <a:srgbClr val="1E3C6E"/>
          </a:solidFill>
        </p:spPr>
        <p:txBody>
          <a:bodyPr/>
          <a:lstStyle>
            <a:lvl1pPr defTabSz="443991">
              <a:defRPr sz="4712" spc="753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712" cap="all" spc="753">
                <a:solidFill>
                  <a:srgbClr val="FFFFFF"/>
                </a:solidFill>
              </a:rPr>
              <a:t>Exco team 2013~2014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(right)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G_1083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75903" y="0"/>
            <a:ext cx="73152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42663" y="2381249"/>
            <a:ext cx="5413757" cy="499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Monthly Report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Online Skype Meeting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every two months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00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Offline(Live) Meeting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four times a year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G_1147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2235972" y="2027538"/>
            <a:ext cx="2541450" cy="1905001"/>
          </a:xfrm>
          <a:prstGeom prst="roundRect">
            <a:avLst>
              <a:gd name="adj" fmla="val 10000"/>
            </a:avLst>
          </a:prstGeom>
          <a:blipFill>
            <a:blip r:embed="rId2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Medium"/>
                <a:ea typeface="Avenir Medium"/>
                <a:cs typeface="Avenir Medium"/>
                <a:sym typeface="Avenir Medium"/>
              </a:rPr>
              <a:t>Exchange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Medium"/>
                <a:ea typeface="Avenir Medium"/>
                <a:cs typeface="Avenir Medium"/>
                <a:sym typeface="Avenir Medium"/>
              </a:rPr>
              <a:t>Officer</a:t>
            </a:r>
          </a:p>
        </p:txBody>
      </p:sp>
      <p:sp>
        <p:nvSpPr>
          <p:cNvPr id="94" name="Shape 94"/>
          <p:cNvSpPr/>
          <p:nvPr/>
        </p:nvSpPr>
        <p:spPr>
          <a:xfrm>
            <a:off x="5549899" y="6816564"/>
            <a:ext cx="2530478" cy="1905001"/>
          </a:xfrm>
          <a:prstGeom prst="roundRect">
            <a:avLst>
              <a:gd name="adj" fmla="val 10000"/>
            </a:avLst>
          </a:prstGeom>
          <a:blipFill>
            <a:blip r:embed="rId2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Medium"/>
                <a:ea typeface="Avenir Medium"/>
                <a:cs typeface="Avenir Medium"/>
                <a:sym typeface="Avenir Medium"/>
              </a:rPr>
              <a:t>Local Chapter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Medium"/>
                <a:ea typeface="Avenir Medium"/>
                <a:cs typeface="Avenir Medium"/>
                <a:sym typeface="Avenir Medium"/>
              </a:rPr>
              <a:t>Member</a:t>
            </a:r>
          </a:p>
        </p:txBody>
      </p:sp>
      <p:sp>
        <p:nvSpPr>
          <p:cNvPr id="95" name="Shape 95"/>
          <p:cNvSpPr/>
          <p:nvPr/>
        </p:nvSpPr>
        <p:spPr>
          <a:xfrm>
            <a:off x="8810576" y="2027538"/>
            <a:ext cx="2354905" cy="1905001"/>
          </a:xfrm>
          <a:prstGeom prst="roundRect">
            <a:avLst>
              <a:gd name="adj" fmla="val 10691"/>
            </a:avLst>
          </a:prstGeom>
          <a:blipFill>
            <a:blip r:embed="rId2" cstate="print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Medium"/>
                <a:ea typeface="Avenir Medium"/>
                <a:cs typeface="Avenir Medium"/>
                <a:sym typeface="Avenir Medium"/>
              </a:rPr>
              <a:t>Mod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Medium"/>
                <a:ea typeface="Avenir Medium"/>
                <a:cs typeface="Avenir Medium"/>
                <a:sym typeface="Avenir Medium"/>
              </a:rPr>
              <a:t>&amp;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Medium"/>
                <a:ea typeface="Avenir Medium"/>
                <a:cs typeface="Avenir Medium"/>
                <a:sym typeface="Avenir Medium"/>
              </a:rPr>
              <a:t>Secretary</a:t>
            </a:r>
          </a:p>
        </p:txBody>
      </p:sp>
      <p:sp>
        <p:nvSpPr>
          <p:cNvPr id="96" name="Shape 96"/>
          <p:cNvSpPr/>
          <p:nvPr/>
        </p:nvSpPr>
        <p:spPr>
          <a:xfrm>
            <a:off x="5503250" y="2648395"/>
            <a:ext cx="2581498" cy="995199"/>
          </a:xfrm>
          <a:prstGeom prst="leftRightArrow">
            <a:avLst>
              <a:gd name="adj1" fmla="val 32000"/>
              <a:gd name="adj2" fmla="val 84224"/>
            </a:avLst>
          </a:prstGeom>
          <a:blipFill>
            <a:blip r:embed="rId2" cstate="print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97" name="Picture 96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8308617">
            <a:off x="7120480" y="5312078"/>
            <a:ext cx="3386794" cy="63501"/>
          </a:xfrm>
          <a:prstGeom prst="rect">
            <a:avLst/>
          </a:prstGeom>
        </p:spPr>
      </p:pic>
      <p:pic>
        <p:nvPicPr>
          <p:cNvPr id="99" name="Picture 98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4088190">
            <a:off x="2877286" y="5312078"/>
            <a:ext cx="3537727" cy="635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Recruiting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1270000" y="2959100"/>
            <a:ext cx="104648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400" cap="all" spc="384">
                <a:solidFill>
                  <a:srgbClr val="55D7FF"/>
                </a:solidFill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Training in local chapter</a:t>
            </a:r>
          </a:p>
        </p:txBody>
      </p:sp>
      <p:sp>
        <p:nvSpPr>
          <p:cNvPr id="105" name="Shape 105"/>
          <p:cNvSpPr/>
          <p:nvPr/>
        </p:nvSpPr>
        <p:spPr>
          <a:xfrm>
            <a:off x="1270000" y="1035049"/>
            <a:ext cx="1046480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Slogan:Vet students around the world,We need you!</a:t>
            </a:r>
          </a:p>
        </p:txBody>
      </p:sp>
      <p:pic>
        <p:nvPicPr>
          <p:cNvPr id="106" name="IMG_1629.jpeg"/>
          <p:cNvPicPr/>
          <p:nvPr/>
        </p:nvPicPr>
        <p:blipFill>
          <a:blip r:embed="rId2" cstate="print">
            <a:extLst/>
          </a:blip>
          <a:srcRect t="14236" b="14236"/>
          <a:stretch>
            <a:fillRect/>
          </a:stretch>
        </p:blipFill>
        <p:spPr>
          <a:xfrm>
            <a:off x="-1" y="3613150"/>
            <a:ext cx="13004801" cy="6134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546100" y="3690796"/>
            <a:ext cx="5410200" cy="4773144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Henry</a:t>
            </a:r>
          </a:p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Ta-Heng Huang</a:t>
            </a:r>
          </a:p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黃大恆</a:t>
            </a:r>
          </a:p>
          <a:p>
            <a:pPr lvl="0">
              <a:defRPr sz="1800" cap="none" spc="0">
                <a:solidFill>
                  <a:srgbClr val="000000"/>
                </a:solidFill>
              </a:defRPr>
            </a:pPr>
            <a:endParaRPr sz="4500" cap="all" spc="720">
              <a:solidFill>
                <a:srgbClr val="FFFFFF"/>
              </a:solidFill>
            </a:endParaRPr>
          </a:p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Taiwan 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546100" y="2273179"/>
            <a:ext cx="5761345" cy="1316958"/>
          </a:xfrm>
          <a:prstGeom prst="rect">
            <a:avLst/>
          </a:prstGeom>
        </p:spPr>
        <p:txBody>
          <a:bodyPr/>
          <a:lstStyle>
            <a:lvl1pPr>
              <a:defRPr sz="2800" spc="448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800" cap="all" spc="448">
                <a:solidFill>
                  <a:srgbClr val="55D7FF"/>
                </a:solidFill>
              </a:rPr>
              <a:t>IVSA Secretary to mod,2013~2014</a:t>
            </a:r>
          </a:p>
        </p:txBody>
      </p:sp>
      <p:pic>
        <p:nvPicPr>
          <p:cNvPr id="42" name="1BB4A9F6-89CE-47D3-BC50-E348F8B355F4-L0-001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7150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1152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A58139DE-96ED-4A9B-838C-94F3F3E90EB9-L0-001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625600" y="-1"/>
            <a:ext cx="975360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asted-image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226" y="0"/>
            <a:ext cx="97536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8261903" y="1757475"/>
            <a:ext cx="4745737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Up to six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 General Assembly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Nominations Period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2682DC1B-50B2-45CF-ADE2-F8641E3CC728-L0-001.jpeg"/>
          <p:cNvPicPr/>
          <p:nvPr/>
        </p:nvPicPr>
        <p:blipFill>
          <a:blip r:embed="rId2" cstate="print">
            <a:extLst/>
          </a:blip>
          <a:srcRect t="12500" b="1250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660400" y="301010"/>
            <a:ext cx="11684001" cy="14605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4F4F"/>
                </a:solidFill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4F4F4F"/>
                </a:solidFill>
              </a:rPr>
              <a:t>Victory &amp; crisis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Communication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G_1170.jpeg"/>
          <p:cNvPicPr/>
          <p:nvPr/>
        </p:nvPicPr>
        <p:blipFill>
          <a:blip r:embed="rId2" cstate="print">
            <a:extLst/>
          </a:blip>
          <a:srcRect l="10356" r="10356"/>
          <a:stretch>
            <a:fillRect/>
          </a:stretch>
        </p:blipFill>
        <p:spPr>
          <a:xfrm>
            <a:off x="6508677" y="15820"/>
            <a:ext cx="6489774" cy="973466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Global </a:t>
            </a:r>
          </a:p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Exco team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Executive committee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814E1967-161A-48FA-8A10-4331C7DF0726-L0-001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6400" y="609600"/>
            <a:ext cx="12192000" cy="914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IMG_1163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99341" y="0"/>
            <a:ext cx="860611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089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6400" y="527050"/>
            <a:ext cx="12192000" cy="869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2" name="8644F3AC-392C-4886-ACC8-C55307985AAD-L0-001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374650"/>
            <a:ext cx="13004800" cy="900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143918632_1620x1622.jpeg"/>
          <p:cNvPicPr/>
          <p:nvPr/>
        </p:nvPicPr>
        <p:blipFill>
          <a:blip r:embed="rId2" cstate="print">
            <a:extLst/>
          </a:blip>
          <a:srcRect l="16682" t="453" r="16847"/>
          <a:stretch>
            <a:fillRect/>
          </a:stretch>
        </p:blipFill>
        <p:spPr>
          <a:xfrm>
            <a:off x="6502400" y="14485"/>
            <a:ext cx="6502400" cy="975003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397256">
              <a:defRPr sz="1800" cap="none" spc="0">
                <a:solidFill>
                  <a:srgbClr val="000000"/>
                </a:solidFill>
              </a:defRPr>
            </a:pPr>
            <a:r>
              <a:rPr sz="3060" cap="all" spc="489">
                <a:solidFill>
                  <a:srgbClr val="FFFFFF"/>
                </a:solidFill>
              </a:rPr>
              <a:t>1.introduction</a:t>
            </a:r>
          </a:p>
          <a:p>
            <a:pPr lvl="0" defTabSz="397256">
              <a:defRPr sz="1800" cap="none" spc="0">
                <a:solidFill>
                  <a:srgbClr val="000000"/>
                </a:solidFill>
              </a:defRPr>
            </a:pPr>
            <a:r>
              <a:rPr sz="3060" cap="all" spc="489">
                <a:solidFill>
                  <a:srgbClr val="FFFFFF"/>
                </a:solidFill>
              </a:rPr>
              <a:t>2.management&amp;</a:t>
            </a:r>
          </a:p>
          <a:p>
            <a:pPr lvl="0" defTabSz="397256">
              <a:defRPr sz="1800" cap="none" spc="0">
                <a:solidFill>
                  <a:srgbClr val="000000"/>
                </a:solidFill>
              </a:defRPr>
            </a:pPr>
            <a:r>
              <a:rPr sz="3060" cap="all" spc="489">
                <a:solidFill>
                  <a:srgbClr val="FFFFFF"/>
                </a:solidFill>
              </a:rPr>
              <a:t>recruitment&amp;</a:t>
            </a:r>
          </a:p>
          <a:p>
            <a:pPr lvl="0" defTabSz="397256">
              <a:defRPr sz="1800" cap="none" spc="0">
                <a:solidFill>
                  <a:srgbClr val="000000"/>
                </a:solidFill>
              </a:defRPr>
            </a:pPr>
            <a:r>
              <a:rPr sz="3060" cap="all" spc="489">
                <a:solidFill>
                  <a:srgbClr val="FFFFFF"/>
                </a:solidFill>
              </a:rPr>
              <a:t>Experience delivery</a:t>
            </a:r>
          </a:p>
          <a:p>
            <a:pPr lvl="0" defTabSz="397256">
              <a:defRPr sz="1800" cap="none" spc="0">
                <a:solidFill>
                  <a:srgbClr val="000000"/>
                </a:solidFill>
              </a:defRPr>
            </a:pPr>
            <a:r>
              <a:rPr sz="3060" cap="all" spc="489">
                <a:solidFill>
                  <a:srgbClr val="FFFFFF"/>
                </a:solidFill>
              </a:rPr>
              <a:t>3.crisis &amp;victory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Today's topic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5937250" y="4573270"/>
            <a:ext cx="1130301" cy="6070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 lvl="0"/>
            <a:endParaRPr/>
          </a:p>
        </p:txBody>
      </p:sp>
      <p:pic>
        <p:nvPicPr>
          <p:cNvPr id="49" name="IMG_1141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8097" y="1711999"/>
            <a:ext cx="11928606" cy="795046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660400" y="31750"/>
            <a:ext cx="11964916" cy="1495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l" defTabSz="379729">
              <a:defRPr sz="4030" cap="all" spc="644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030" cap="all" spc="644">
                <a:solidFill>
                  <a:srgbClr val="FFFFFF"/>
                </a:solidFill>
              </a:rPr>
              <a:t>Hello! Kind regard from the world Vet students!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G_1018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46748" y="419701"/>
            <a:ext cx="13371296" cy="8914198"/>
          </a:xfrm>
          <a:prstGeom prst="rect">
            <a:avLst/>
          </a:prstGeom>
          <a:ln w="12700">
            <a:solidFill/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53" name="Shape 53"/>
          <p:cNvSpPr/>
          <p:nvPr/>
        </p:nvSpPr>
        <p:spPr>
          <a:xfrm>
            <a:off x="4319162" y="8222803"/>
            <a:ext cx="436647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900">
                <a:solidFill>
                  <a:srgbClr val="FFFFFF"/>
                </a:solidFill>
              </a:rPr>
              <a:t>What is IVSA?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What is IVSA?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6140" lvl="0" indent="-366140" defTabSz="543305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790">
                <a:solidFill>
                  <a:srgbClr val="FFFFFF"/>
                </a:solidFill>
              </a:rPr>
              <a:t>The International Veterinary Students' Association (IVSA) is a non-profit, non-partisan organization run by the volunteer efforts of veterinary students worldwide.  </a:t>
            </a:r>
          </a:p>
          <a:p>
            <a:pPr marL="366140" lvl="0" indent="-366140" defTabSz="543305">
              <a:spcBef>
                <a:spcPts val="2900"/>
              </a:spcBef>
              <a:defRPr sz="1800">
                <a:solidFill>
                  <a:srgbClr val="000000"/>
                </a:solidFill>
              </a:defRPr>
            </a:pPr>
            <a:r>
              <a:rPr sz="2790">
                <a:solidFill>
                  <a:srgbClr val="FFFFFF"/>
                </a:solidFill>
              </a:rPr>
              <a:t>It was established to promote the international exchanges in veterinary skills, education and knowledge.</a:t>
            </a:r>
          </a:p>
        </p:txBody>
      </p:sp>
      <p:pic>
        <p:nvPicPr>
          <p:cNvPr id="57" name="IMG_1154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70055" y="1696029"/>
            <a:ext cx="6483366" cy="6483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369608" y="5964827"/>
            <a:ext cx="12265584" cy="3001603"/>
          </a:xfrm>
          <a:prstGeom prst="rect">
            <a:avLst/>
          </a:prstGeom>
        </p:spPr>
        <p:txBody>
          <a:bodyPr/>
          <a:lstStyle/>
          <a:p>
            <a:pPr marL="469900" lvl="0" indent="-469900">
              <a:spcBef>
                <a:spcPts val="4200"/>
              </a:spcBef>
              <a:buClr>
                <a:srgbClr val="646464"/>
              </a:buClr>
              <a:buSzPct val="90000"/>
              <a:buChar char="•"/>
              <a:defRPr sz="1800" cap="none" spc="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Until 2014 ,we have 85 member organizations in different veterinary schools from more than 50 countries</a:t>
            </a:r>
          </a:p>
          <a:p>
            <a:pPr marL="469900" lvl="0" indent="-469900">
              <a:spcBef>
                <a:spcPts val="4200"/>
              </a:spcBef>
              <a:buClr>
                <a:srgbClr val="646464"/>
              </a:buClr>
              <a:buSzPct val="90000"/>
              <a:defRPr sz="1800" cap="none" spc="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Over 10000 active members in the world </a:t>
            </a:r>
          </a:p>
        </p:txBody>
      </p:sp>
      <p:pic>
        <p:nvPicPr>
          <p:cNvPr id="60" name="9B8AF3A1-DEFF-4DEE-8A07-CD76543EEE78-L0-001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9429" y="682246"/>
            <a:ext cx="12465942" cy="4614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4" name="IMG_1059.jpe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51036" y="0"/>
            <a:ext cx="3902727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G_1058.jpe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75316" y="0"/>
            <a:ext cx="3906324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57.jpeg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823160" y="-1"/>
            <a:ext cx="3902727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G_1143.jpeg"/>
          <p:cNvPicPr/>
          <p:nvPr/>
        </p:nvPicPr>
        <p:blipFill>
          <a:blip r:embed="rId2" cstate="print">
            <a:extLst/>
          </a:blip>
          <a:srcRect l="5555" r="555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blipFill>
            <a:blip r:embed="rId3" cstate="print"/>
          </a:blipFill>
        </p:spPr>
        <p:txBody>
          <a:bodyPr/>
          <a:lstStyle>
            <a:lvl1pPr algn="ctr" defTabSz="566674">
              <a:defRPr sz="2328" spc="372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University Bogor agriculture ,Jakarta </a:t>
            </a:r>
          </a:p>
        </p:txBody>
      </p:sp>
      <p:sp>
        <p:nvSpPr>
          <p:cNvPr id="70" name="Shape 70"/>
          <p:cNvSpPr/>
          <p:nvPr/>
        </p:nvSpPr>
        <p:spPr>
          <a:xfrm>
            <a:off x="3697152" y="1135808"/>
            <a:ext cx="5610496" cy="597733"/>
          </a:xfrm>
          <a:prstGeom prst="rect">
            <a:avLst/>
          </a:prstGeom>
          <a:solidFill>
            <a:srgbClr val="1E3C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2014 Congress members</a:t>
            </a:r>
          </a:p>
        </p:txBody>
      </p:sp>
      <p:sp>
        <p:nvSpPr>
          <p:cNvPr id="71" name="Shape 71"/>
          <p:cNvSpPr/>
          <p:nvPr/>
        </p:nvSpPr>
        <p:spPr>
          <a:xfrm>
            <a:off x="9043822" y="2041445"/>
            <a:ext cx="3616677" cy="1378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1E3C6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164people 25countries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Office PowerPoint</Application>
  <PresentationFormat>Custom</PresentationFormat>
  <Paragraphs>58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New_Template1</vt:lpstr>
      <vt:lpstr>Ivsa - from local to the world</vt:lpstr>
      <vt:lpstr>Henry Ta-Heng Huang 黃大恆  Taiwan </vt:lpstr>
      <vt:lpstr>1.introduction 2.management&amp; recruitment&amp; Experience delivery 3.crisis &amp;victory</vt:lpstr>
      <vt:lpstr>Slide 4</vt:lpstr>
      <vt:lpstr>Slide 5</vt:lpstr>
      <vt:lpstr>What is IVSA?</vt:lpstr>
      <vt:lpstr>Until 2014 ,we have 85 member organizations in different veterinary schools from more than 50 countries Over 10000 active members in the world </vt:lpstr>
      <vt:lpstr>Slide 8</vt:lpstr>
      <vt:lpstr>Slide 9</vt:lpstr>
      <vt:lpstr>Slide 10</vt:lpstr>
      <vt:lpstr>Management Recruiting  Experience     delivery </vt:lpstr>
      <vt:lpstr>Management</vt:lpstr>
      <vt:lpstr>Slide 13</vt:lpstr>
      <vt:lpstr>Exco team 2013~2014</vt:lpstr>
      <vt:lpstr>Slide 15</vt:lpstr>
      <vt:lpstr>Slide 16</vt:lpstr>
      <vt:lpstr>Slide 17</vt:lpstr>
      <vt:lpstr>Recruiting</vt:lpstr>
      <vt:lpstr>Slide 19</vt:lpstr>
      <vt:lpstr>Slide 20</vt:lpstr>
      <vt:lpstr>Slide 21</vt:lpstr>
      <vt:lpstr>Victory &amp; crisis</vt:lpstr>
      <vt:lpstr>Communication</vt:lpstr>
      <vt:lpstr>Global  Exco team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Ivsa - from local to the world</dc:title>
  <dc:creator>Nancy Carfrae</dc:creator>
  <cp:lastModifiedBy>Nancy</cp:lastModifiedBy>
  <cp:revision>1</cp:revision>
  <dcterms:modified xsi:type="dcterms:W3CDTF">2014-10-21T08:15:03Z</dcterms:modified>
</cp:coreProperties>
</file>