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s/slide29.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4"/>
  </p:notesMasterIdLst>
  <p:handoutMasterIdLst>
    <p:handoutMasterId r:id="rId35"/>
  </p:handoutMasterIdLst>
  <p:sldIdLst>
    <p:sldId id="256" r:id="rId5"/>
    <p:sldId id="259" r:id="rId6"/>
    <p:sldId id="261" r:id="rId7"/>
    <p:sldId id="268" r:id="rId8"/>
    <p:sldId id="306" r:id="rId9"/>
    <p:sldId id="270" r:id="rId10"/>
    <p:sldId id="271" r:id="rId11"/>
    <p:sldId id="321" r:id="rId12"/>
    <p:sldId id="307" r:id="rId13"/>
    <p:sldId id="309" r:id="rId14"/>
    <p:sldId id="323" r:id="rId15"/>
    <p:sldId id="277" r:id="rId16"/>
    <p:sldId id="324" r:id="rId17"/>
    <p:sldId id="326" r:id="rId18"/>
    <p:sldId id="314" r:id="rId19"/>
    <p:sldId id="334" r:id="rId20"/>
    <p:sldId id="333" r:id="rId21"/>
    <p:sldId id="336" r:id="rId22"/>
    <p:sldId id="299" r:id="rId23"/>
    <p:sldId id="300" r:id="rId24"/>
    <p:sldId id="301" r:id="rId25"/>
    <p:sldId id="302" r:id="rId26"/>
    <p:sldId id="313" r:id="rId27"/>
    <p:sldId id="341" r:id="rId28"/>
    <p:sldId id="287" r:id="rId29"/>
    <p:sldId id="339" r:id="rId30"/>
    <p:sldId id="340" r:id="rId31"/>
    <p:sldId id="329" r:id="rId32"/>
    <p:sldId id="332" r:id="rId33"/>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3" d="100"/>
          <a:sy n="73" d="100"/>
        </p:scale>
        <p:origin x="-1464"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9CFDF5A8-0E7B-44FA-9A3D-984A207FF1A0}" type="datetimeFigureOut">
              <a:rPr lang="en-US" smtClean="0"/>
              <a:pPr/>
              <a:t>10/10/2014</a:t>
            </a:fld>
            <a:endParaRPr lang="en-US" dirty="0"/>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79029DB1-F5DD-4BB0-8485-D7090DB1A17C}"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DE9878D2-E956-455E-A7E8-941BA27DEC8A}" type="datetimeFigureOut">
              <a:rPr lang="en-US" smtClean="0"/>
              <a:pPr/>
              <a:t>10/10/2014</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A1A5C4FC-AE6A-4C6D-AC9E-6AD83D496380}"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From: </a:t>
            </a:r>
            <a:r>
              <a:rPr lang="en-US" i="1" dirty="0" smtClean="0"/>
              <a:t>Road to Relevance: 5 Strategies for Competitive Associations</a:t>
            </a:r>
            <a:r>
              <a:rPr lang="en-US" dirty="0" smtClean="0"/>
              <a:t>, by Harrison Coerver and Mary Byers, CAE Published by ASAE (2013)</a:t>
            </a:r>
          </a:p>
          <a:p>
            <a:pPr eaLnBrk="1" hangingPunct="1">
              <a:spcBef>
                <a:spcPct val="0"/>
              </a:spcBef>
            </a:pPr>
            <a:endParaRPr lang="en-US" dirty="0" smtClean="0"/>
          </a:p>
        </p:txBody>
      </p:sp>
      <p:sp>
        <p:nvSpPr>
          <p:cNvPr id="542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6E9CAF-11E2-4BBA-8510-FE258B30F837}" type="slidenum">
              <a:rPr lang="en-US" smtClean="0"/>
              <a:pPr fontAlgn="base">
                <a:spcBef>
                  <a:spcPct val="0"/>
                </a:spcBef>
                <a:spcAft>
                  <a:spcPct val="0"/>
                </a:spcAft>
                <a:defRPr/>
              </a:pPr>
              <a:t>6</a:t>
            </a:fld>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2400" i="1" dirty="0" smtClean="0"/>
              <a:t>Right now, the number one problem most people are facing is likely related to their finances. They economy has forced people out of jobs, cut into their savings, and jeopardized their futures</a:t>
            </a:r>
            <a:r>
              <a:rPr lang="en-US" sz="2400" dirty="0" smtClean="0"/>
              <a:t>.” (pg. 39)</a:t>
            </a:r>
          </a:p>
          <a:p>
            <a:pPr lvl="1" eaLnBrk="1" hangingPunct="1">
              <a:spcBef>
                <a:spcPct val="0"/>
              </a:spcBef>
            </a:pPr>
            <a:r>
              <a:rPr lang="en-US" sz="2400" dirty="0" smtClean="0"/>
              <a:t>Don’t </a:t>
            </a:r>
            <a:r>
              <a:rPr lang="en-US" sz="2400" i="1" dirty="0" smtClean="0"/>
              <a:t>nickel-and-dime</a:t>
            </a:r>
            <a:r>
              <a:rPr lang="en-US" sz="2400" dirty="0" smtClean="0"/>
              <a:t>; members want more from their membership</a:t>
            </a:r>
          </a:p>
          <a:p>
            <a:pPr eaLnBrk="1" hangingPunct="1">
              <a:spcBef>
                <a:spcPct val="0"/>
              </a:spcBef>
            </a:pPr>
            <a:endParaRPr lang="en-US" dirty="0" smtClean="0"/>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497044D-0318-4819-BA39-1ACB15ED97D5}" type="slidenum">
              <a:rPr lang="en-US" smtClean="0"/>
              <a:pPr fontAlgn="base">
                <a:spcBef>
                  <a:spcPct val="0"/>
                </a:spcBef>
                <a:spcAft>
                  <a:spcPct val="0"/>
                </a:spcAft>
                <a:defRPr/>
              </a:pPr>
              <a:t>7</a:t>
            </a:fld>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3237">
              <a:defRPr/>
            </a:pPr>
            <a:r>
              <a:rPr lang="en-US" i="1" dirty="0" smtClean="0">
                <a:latin typeface="HelveticaNeueLT Std"/>
              </a:rPr>
              <a:t>Trade Associations may even  have a Chief Economist to serve the industry. </a:t>
            </a:r>
          </a:p>
          <a:p>
            <a:pPr defTabSz="933237">
              <a:defRPr/>
            </a:pPr>
            <a:r>
              <a:rPr lang="en-US" i="1" dirty="0" smtClean="0"/>
              <a:t>Trade, Professional societies and Federations can provide research on the industry or profession that companies, individuals, or organizations cannot provide themselves</a:t>
            </a:r>
            <a:endParaRPr lang="en-US" i="1" dirty="0" smtClean="0">
              <a:latin typeface="HelveticaNeueLT Std"/>
            </a:endParaRPr>
          </a:p>
          <a:p>
            <a:endParaRPr lang="en-US" dirty="0"/>
          </a:p>
        </p:txBody>
      </p:sp>
      <p:sp>
        <p:nvSpPr>
          <p:cNvPr id="4" name="Slide Number Placeholder 3"/>
          <p:cNvSpPr>
            <a:spLocks noGrp="1"/>
          </p:cNvSpPr>
          <p:nvPr>
            <p:ph type="sldNum" sz="quarter" idx="10"/>
          </p:nvPr>
        </p:nvSpPr>
        <p:spPr/>
        <p:txBody>
          <a:bodyPr/>
          <a:lstStyle/>
          <a:p>
            <a:fld id="{A1A5C4FC-AE6A-4C6D-AC9E-6AD83D496380}" type="slidenum">
              <a:rPr lang="en-US" smtClean="0"/>
              <a:pPr/>
              <a:t>11</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ASAE example of our Resource Center where we used to send out several pages of resources</a:t>
            </a:r>
          </a:p>
          <a:p>
            <a:pPr eaLnBrk="1" hangingPunct="1">
              <a:spcBef>
                <a:spcPct val="0"/>
              </a:spcBef>
            </a:pPr>
            <a:r>
              <a:rPr lang="en-US" dirty="0" smtClean="0"/>
              <a:t>What they want it the best solution; the vetted solution</a:t>
            </a:r>
          </a:p>
          <a:p>
            <a:pPr eaLnBrk="1" hangingPunct="1">
              <a:spcBef>
                <a:spcPct val="0"/>
              </a:spcBef>
            </a:pPr>
            <a:r>
              <a:rPr lang="en-US" dirty="0" smtClean="0"/>
              <a:t>They want us to go through the clutter and provide the best information or tool for their problem</a:t>
            </a:r>
          </a:p>
          <a:p>
            <a:pPr eaLnBrk="1" hangingPunct="1">
              <a:spcBef>
                <a:spcPct val="0"/>
              </a:spcBef>
            </a:pPr>
            <a:r>
              <a:rPr lang="en-US" dirty="0" smtClean="0"/>
              <a:t>That can sometimes be a real </a:t>
            </a:r>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0DF0DF0-3CDE-40C2-9478-BF45C4780893}" type="slidenum">
              <a:rPr lang="en-US" smtClean="0"/>
              <a:pPr fontAlgn="base">
                <a:spcBef>
                  <a:spcPct val="0"/>
                </a:spcBef>
                <a:spcAft>
                  <a:spcPct val="0"/>
                </a:spcAft>
                <a:defRPr/>
              </a:pPr>
              <a:t>12</a:t>
            </a:fld>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From: </a:t>
            </a:r>
            <a:r>
              <a:rPr lang="en-US" i="1" dirty="0" smtClean="0"/>
              <a:t>199 Ideas: Member Service and Engagement</a:t>
            </a:r>
            <a:r>
              <a:rPr lang="en-US" dirty="0" smtClean="0"/>
              <a:t>, published by ASAE (2011)</a:t>
            </a:r>
          </a:p>
          <a:p>
            <a:pPr eaLnBrk="1" hangingPunct="1">
              <a:spcBef>
                <a:spcPct val="0"/>
              </a:spcBef>
            </a:pPr>
            <a:endParaRPr lang="en-US" dirty="0" smtClean="0"/>
          </a:p>
        </p:txBody>
      </p:sp>
      <p:sp>
        <p:nvSpPr>
          <p:cNvPr id="593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C876D90-43BE-49D6-B387-EF43CD4E5A42}" type="slidenum">
              <a:rPr lang="en-US" smtClean="0"/>
              <a:pPr fontAlgn="base">
                <a:spcBef>
                  <a:spcPct val="0"/>
                </a:spcBef>
                <a:spcAft>
                  <a:spcPct val="0"/>
                </a:spcAft>
                <a:defRPr/>
              </a:pPr>
              <a:t>16</a:t>
            </a:fld>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From: </a:t>
            </a:r>
            <a:r>
              <a:rPr lang="en-US" i="1" dirty="0" smtClean="0"/>
              <a:t>199 Ideas: Member Service and Engagement</a:t>
            </a:r>
            <a:r>
              <a:rPr lang="en-US" dirty="0" smtClean="0"/>
              <a:t>, published by ASAE (2011)</a:t>
            </a:r>
          </a:p>
        </p:txBody>
      </p:sp>
      <p:sp>
        <p:nvSpPr>
          <p:cNvPr id="614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993C591-BBB0-4022-9A33-065272601D1B}" type="slidenum">
              <a:rPr lang="en-US" smtClean="0"/>
              <a:pPr fontAlgn="base">
                <a:spcBef>
                  <a:spcPct val="0"/>
                </a:spcBef>
                <a:spcAft>
                  <a:spcPct val="0"/>
                </a:spcAft>
                <a:defRPr/>
              </a:pPr>
              <a:t>25</a:t>
            </a:fld>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descr="ASAE_Center_Creative_PPT_BG_Art_Cover.jp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6" name="Title 1"/>
          <p:cNvSpPr>
            <a:spLocks noGrp="1"/>
          </p:cNvSpPr>
          <p:nvPr>
            <p:ph type="ctrTitle"/>
          </p:nvPr>
        </p:nvSpPr>
        <p:spPr>
          <a:xfrm>
            <a:off x="560016" y="2365545"/>
            <a:ext cx="8050220" cy="1470025"/>
          </a:xfrm>
        </p:spPr>
        <p:txBody>
          <a:bodyPr/>
          <a:lstStyle>
            <a:lvl1pPr>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438378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AFE21C-00F7-E145-A1F8-9E438EEC91FF}" type="datetimeFigureOut">
              <a:rPr lang="en-US" smtClean="0"/>
              <a:pPr/>
              <a:t>10/10/2014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xmlns="" val="3424577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AAFE21C-00F7-E145-A1F8-9E438EEC91FF}" type="datetimeFigureOut">
              <a:rPr lang="en-US" smtClean="0"/>
              <a:pPr/>
              <a:t>10/10/2014</a:t>
            </a:fld>
            <a:endParaRPr lang="en-US" dirty="0"/>
          </a:p>
        </p:txBody>
      </p:sp>
      <p:sp>
        <p:nvSpPr>
          <p:cNvPr id="8" name="Footer Placeholder 7"/>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xmlns="" val="4135036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cture 3" descr="ASAE_Center_Creative_PPT_BG_Art_Break.jp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457200" y="2814733"/>
            <a:ext cx="8229600" cy="1143000"/>
          </a:xfrm>
        </p:spPr>
        <p:txBody>
          <a:bodyPr/>
          <a:lstStyle>
            <a:lvl1pPr>
              <a:defRPr>
                <a:solidFill>
                  <a:schemeClr val="bg1"/>
                </a:solidFill>
              </a:defRPr>
            </a:lvl1pPr>
          </a:lstStyle>
          <a:p>
            <a:r>
              <a:rPr lang="en-US" dirty="0" smtClean="0"/>
              <a:t>Click to edit Master Divider</a:t>
            </a:r>
            <a:endParaRPr lang="en-US" dirty="0"/>
          </a:p>
        </p:txBody>
      </p:sp>
    </p:spTree>
    <p:extLst>
      <p:ext uri="{BB962C8B-B14F-4D97-AF65-F5344CB8AC3E}">
        <p14:creationId xmlns:p14="http://schemas.microsoft.com/office/powerpoint/2010/main" xmlns="" val="2416068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1DF71A1-2496-42E4-88A2-F924D433D0CF}" type="datetimeFigureOut">
              <a:rPr lang="en-US"/>
              <a:pPr>
                <a:defRPr/>
              </a:pPr>
              <a:t>10/10/2014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01764789-3CFB-4B89-8C57-43D82CED98BC}"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4DD4174-FD5E-418D-82E9-E9099432A107}" type="datetimeFigureOut">
              <a:rPr lang="en-US"/>
              <a:pPr>
                <a:defRPr/>
              </a:pPr>
              <a:t>10/10/2014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098D2379-7525-4652-B199-58F913A75F98}"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SAE_Center_Creative_PPT_BG_Art_Slide.jpg"/>
          <p:cNvPicPr>
            <a:picLocks noChangeAspect="1"/>
          </p:cNvPicPr>
          <p:nvPr userDrawn="1"/>
        </p:nvPicPr>
        <p:blipFill>
          <a:blip r:embed="rId8">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5565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NeueLT Std"/>
                <a:cs typeface="HelveticaNeueLT Std"/>
              </a:defRPr>
            </a:lvl1pPr>
          </a:lstStyle>
          <a:p>
            <a:fld id="{6AAFE21C-00F7-E145-A1F8-9E438EEC91FF}" type="datetimeFigureOut">
              <a:rPr lang="en-US" smtClean="0"/>
              <a:pPr/>
              <a:t>10/10/2014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0" i="0">
                <a:solidFill>
                  <a:schemeClr val="tx1">
                    <a:tint val="75000"/>
                  </a:schemeClr>
                </a:solidFill>
                <a:latin typeface="HelveticaNeueLT Std"/>
                <a:cs typeface="HelveticaNeueLT Std"/>
              </a:defRPr>
            </a:lvl1pPr>
          </a:lstStyle>
          <a:p>
            <a:endParaRPr lang="en-US" dirty="0"/>
          </a:p>
        </p:txBody>
      </p:sp>
    </p:spTree>
    <p:extLst>
      <p:ext uri="{BB962C8B-B14F-4D97-AF65-F5344CB8AC3E}">
        <p14:creationId xmlns:p14="http://schemas.microsoft.com/office/powerpoint/2010/main" xmlns="" val="32560686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6" r:id="rId6"/>
  </p:sldLayoutIdLst>
  <p:txStyles>
    <p:titleStyle>
      <a:lvl1pPr algn="ctr" defTabSz="457200" rtl="0" eaLnBrk="1" latinLnBrk="0" hangingPunct="1">
        <a:spcBef>
          <a:spcPct val="0"/>
        </a:spcBef>
        <a:buNone/>
        <a:defRPr sz="4400" b="0" i="0" kern="1200">
          <a:solidFill>
            <a:schemeClr val="bg1"/>
          </a:solidFill>
          <a:latin typeface="HelveticaNeueLT Std"/>
          <a:ea typeface="+mj-ea"/>
          <a:cs typeface="HelveticaNeueLT Std"/>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HelveticaNeueLT Std"/>
          <a:ea typeface="+mn-ea"/>
          <a:cs typeface="HelveticaNeueLT Std"/>
        </a:defRPr>
      </a:lvl1pPr>
      <a:lvl2pPr marL="742950" indent="-285750" algn="l" defTabSz="457200" rtl="0" eaLnBrk="1" latinLnBrk="0" hangingPunct="1">
        <a:spcBef>
          <a:spcPct val="20000"/>
        </a:spcBef>
        <a:buFont typeface="Arial"/>
        <a:buChar char="–"/>
        <a:defRPr sz="2800" b="0" i="0" kern="1200">
          <a:solidFill>
            <a:schemeClr val="tx1"/>
          </a:solidFill>
          <a:latin typeface="HelveticaNeueLT Std"/>
          <a:ea typeface="+mn-ea"/>
          <a:cs typeface="HelveticaNeueLT Std"/>
        </a:defRPr>
      </a:lvl2pPr>
      <a:lvl3pPr marL="1143000" indent="-228600" algn="l" defTabSz="457200" rtl="0" eaLnBrk="1" latinLnBrk="0" hangingPunct="1">
        <a:spcBef>
          <a:spcPct val="20000"/>
        </a:spcBef>
        <a:buFont typeface="Arial"/>
        <a:buChar char="•"/>
        <a:defRPr sz="2400" b="0" i="0" kern="1200">
          <a:solidFill>
            <a:schemeClr val="tx1"/>
          </a:solidFill>
          <a:latin typeface="HelveticaNeueLT Std"/>
          <a:ea typeface="+mn-ea"/>
          <a:cs typeface="HelveticaNeueLT Std"/>
        </a:defRPr>
      </a:lvl3pPr>
      <a:lvl4pPr marL="1600200" indent="-228600" algn="l" defTabSz="457200" rtl="0" eaLnBrk="1" latinLnBrk="0" hangingPunct="1">
        <a:spcBef>
          <a:spcPct val="20000"/>
        </a:spcBef>
        <a:buFont typeface="Arial"/>
        <a:buChar char="–"/>
        <a:defRPr sz="2000" b="0" i="0" kern="1200">
          <a:solidFill>
            <a:schemeClr val="tx1"/>
          </a:solidFill>
          <a:latin typeface="HelveticaNeueLT Std"/>
          <a:ea typeface="+mn-ea"/>
          <a:cs typeface="HelveticaNeueLT Std"/>
        </a:defRPr>
      </a:lvl4pPr>
      <a:lvl5pPr marL="2057400" indent="-228600" algn="l" defTabSz="457200" rtl="0" eaLnBrk="1" latinLnBrk="0" hangingPunct="1">
        <a:spcBef>
          <a:spcPct val="20000"/>
        </a:spcBef>
        <a:buFont typeface="Arial"/>
        <a:buChar char="»"/>
        <a:defRPr sz="2000" b="0" i="0" kern="1200">
          <a:solidFill>
            <a:schemeClr val="tx1"/>
          </a:solidFill>
          <a:latin typeface="HelveticaNeueLT Std"/>
          <a:ea typeface="+mn-ea"/>
          <a:cs typeface="HelveticaNeueLT St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mailto:gkotler@asaecenter.or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r>
              <a:rPr lang="en-US" dirty="0" smtClean="0"/>
              <a:t>Building Membership Value through Connections and Engagement</a:t>
            </a:r>
            <a:br>
              <a:rPr lang="en-US" dirty="0" smtClean="0"/>
            </a:br>
            <a:r>
              <a:rPr lang="en-US" dirty="0" smtClean="0"/>
              <a:t/>
            </a:r>
            <a:br>
              <a:rPr lang="en-US" dirty="0" smtClean="0"/>
            </a:br>
            <a:r>
              <a:rPr lang="en-US" dirty="0" smtClean="0"/>
              <a:t/>
            </a:r>
            <a:br>
              <a:rPr lang="en-US" dirty="0" smtClean="0"/>
            </a:br>
            <a:r>
              <a:rPr lang="en-US" sz="3600" dirty="0" smtClean="0"/>
              <a:t>Greta Kotler, CAE</a:t>
            </a:r>
            <a:br>
              <a:rPr lang="en-US" sz="3600" dirty="0" smtClean="0"/>
            </a:br>
            <a:r>
              <a:rPr lang="en-US" sz="3600" dirty="0" smtClean="0"/>
              <a:t>ASAE</a:t>
            </a:r>
            <a:br>
              <a:rPr lang="en-US" sz="3600" dirty="0" smtClean="0"/>
            </a:br>
            <a:r>
              <a:rPr lang="en-US" sz="3600" dirty="0" smtClean="0"/>
              <a:t>22 October 2014</a:t>
            </a:r>
            <a:br>
              <a:rPr lang="en-US" sz="3600" dirty="0" smtClean="0"/>
            </a:br>
            <a:r>
              <a:rPr lang="en-US" dirty="0" smtClean="0"/>
              <a:t/>
            </a:r>
            <a:br>
              <a:rPr lang="en-US" dirty="0" smtClean="0"/>
            </a:br>
            <a:r>
              <a:rPr lang="en-US" dirty="0" smtClean="0"/>
              <a:t>	</a:t>
            </a:r>
            <a:endParaRPr lang="en-US" dirty="0"/>
          </a:p>
        </p:txBody>
      </p:sp>
    </p:spTree>
    <p:extLst>
      <p:ext uri="{BB962C8B-B14F-4D97-AF65-F5344CB8AC3E}">
        <p14:creationId xmlns:p14="http://schemas.microsoft.com/office/powerpoint/2010/main" xmlns="" val="23579340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Anticipate</a:t>
            </a:r>
            <a:endParaRPr lang="en-US" dirty="0"/>
          </a:p>
        </p:txBody>
      </p:sp>
      <p:sp>
        <p:nvSpPr>
          <p:cNvPr id="3" name="Content Placeholder 2"/>
          <p:cNvSpPr>
            <a:spLocks noGrp="1"/>
          </p:cNvSpPr>
          <p:nvPr>
            <p:ph idx="1"/>
          </p:nvPr>
        </p:nvSpPr>
        <p:spPr>
          <a:xfrm>
            <a:off x="147781" y="1348509"/>
            <a:ext cx="5292437" cy="5257799"/>
          </a:xfrm>
        </p:spPr>
        <p:txBody>
          <a:bodyPr>
            <a:normAutofit fontScale="92500"/>
          </a:bodyPr>
          <a:lstStyle/>
          <a:p>
            <a:r>
              <a:rPr lang="en-US" dirty="0" smtClean="0"/>
              <a:t>Learn about the Environment in Which Your Members are Working</a:t>
            </a:r>
          </a:p>
          <a:p>
            <a:r>
              <a:rPr lang="en-US" dirty="0" smtClean="0"/>
              <a:t>Look at the Trends and What is Coming</a:t>
            </a:r>
          </a:p>
          <a:p>
            <a:r>
              <a:rPr lang="en-US" dirty="0" smtClean="0"/>
              <a:t>Anticipate their Issues</a:t>
            </a:r>
          </a:p>
          <a:p>
            <a:r>
              <a:rPr lang="en-US" dirty="0" smtClean="0"/>
              <a:t>Be Prepared and Offer Solutions</a:t>
            </a:r>
          </a:p>
          <a:p>
            <a:r>
              <a:rPr lang="en-US" dirty="0" smtClean="0"/>
              <a:t>Anticipate change – not just respond to it</a:t>
            </a:r>
            <a:endParaRPr lang="en-US" dirty="0"/>
          </a:p>
        </p:txBody>
      </p:sp>
      <p:pic>
        <p:nvPicPr>
          <p:cNvPr id="30722" name="Picture 2" descr="http://strategicdiscipline.positioningsystems.com/Portals/78084/images/chess-resized-600.jpg"/>
          <p:cNvPicPr>
            <a:picLocks noChangeAspect="1" noChangeArrowheads="1"/>
          </p:cNvPicPr>
          <p:nvPr/>
        </p:nvPicPr>
        <p:blipFill>
          <a:blip r:embed="rId2"/>
          <a:srcRect/>
          <a:stretch>
            <a:fillRect/>
          </a:stretch>
        </p:blipFill>
        <p:spPr bwMode="auto">
          <a:xfrm>
            <a:off x="4664364" y="2540000"/>
            <a:ext cx="4202545" cy="2710644"/>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normAutofit/>
          </a:bodyPr>
          <a:lstStyle/>
          <a:p>
            <a:pPr eaLnBrk="1" hangingPunct="1"/>
            <a:r>
              <a:rPr lang="en-US" dirty="0" smtClean="0"/>
              <a:t>Provide Unique Knowledge</a:t>
            </a:r>
          </a:p>
        </p:txBody>
      </p:sp>
      <p:sp>
        <p:nvSpPr>
          <p:cNvPr id="20484" name="Content Placeholder 2"/>
          <p:cNvSpPr>
            <a:spLocks noGrp="1"/>
          </p:cNvSpPr>
          <p:nvPr>
            <p:ph idx="1"/>
          </p:nvPr>
        </p:nvSpPr>
        <p:spPr>
          <a:xfrm>
            <a:off x="0" y="1371600"/>
            <a:ext cx="5257800" cy="4495800"/>
          </a:xfrm>
        </p:spPr>
        <p:txBody>
          <a:bodyPr rtlCol="0">
            <a:normAutofit lnSpcReduction="10000"/>
          </a:bodyPr>
          <a:lstStyle/>
          <a:p>
            <a:pPr lvl="1" eaLnBrk="1" fontAlgn="auto" hangingPunct="1">
              <a:spcAft>
                <a:spcPts val="0"/>
              </a:spcAft>
              <a:buNone/>
              <a:defRPr/>
            </a:pPr>
            <a:r>
              <a:rPr lang="en-US" dirty="0" smtClean="0"/>
              <a:t>What Can You Do That Your Members Cannot Do?</a:t>
            </a:r>
          </a:p>
          <a:p>
            <a:pPr lvl="1" eaLnBrk="1" fontAlgn="auto" hangingPunct="1">
              <a:spcAft>
                <a:spcPts val="0"/>
              </a:spcAft>
              <a:buNone/>
              <a:defRPr/>
            </a:pPr>
            <a:endParaRPr lang="en-US" dirty="0" smtClean="0"/>
          </a:p>
          <a:p>
            <a:pPr lvl="1" eaLnBrk="1" fontAlgn="auto" hangingPunct="1">
              <a:spcAft>
                <a:spcPts val="0"/>
              </a:spcAft>
              <a:defRPr/>
            </a:pPr>
            <a:r>
              <a:rPr lang="en-US" dirty="0" smtClean="0"/>
              <a:t>Research</a:t>
            </a:r>
          </a:p>
          <a:p>
            <a:pPr lvl="1" eaLnBrk="1" fontAlgn="auto" hangingPunct="1">
              <a:spcAft>
                <a:spcPts val="0"/>
              </a:spcAft>
              <a:defRPr/>
            </a:pPr>
            <a:r>
              <a:rPr lang="en-US" dirty="0" smtClean="0"/>
              <a:t>Industry Trends</a:t>
            </a:r>
          </a:p>
          <a:p>
            <a:pPr lvl="1" eaLnBrk="1" fontAlgn="auto" hangingPunct="1">
              <a:spcAft>
                <a:spcPts val="0"/>
              </a:spcAft>
              <a:defRPr/>
            </a:pPr>
            <a:r>
              <a:rPr lang="en-US" dirty="0" smtClean="0"/>
              <a:t>Economic Trends and Impact</a:t>
            </a:r>
          </a:p>
          <a:p>
            <a:pPr lvl="1" eaLnBrk="1" fontAlgn="auto" hangingPunct="1">
              <a:spcAft>
                <a:spcPts val="0"/>
              </a:spcAft>
              <a:defRPr/>
            </a:pPr>
            <a:r>
              <a:rPr lang="en-US" dirty="0" smtClean="0"/>
              <a:t>Other initiatives</a:t>
            </a:r>
          </a:p>
          <a:p>
            <a:pPr lvl="1" eaLnBrk="1" fontAlgn="auto" hangingPunct="1">
              <a:spcAft>
                <a:spcPts val="0"/>
              </a:spcAft>
              <a:buFont typeface="Arial" pitchFamily="34" charset="0"/>
              <a:buNone/>
              <a:defRPr/>
            </a:pPr>
            <a:r>
              <a:rPr lang="en-US" sz="2400" dirty="0" smtClean="0"/>
              <a:t>	</a:t>
            </a:r>
          </a:p>
          <a:p>
            <a:pPr lvl="1" eaLnBrk="1" fontAlgn="auto" hangingPunct="1">
              <a:spcAft>
                <a:spcPts val="0"/>
              </a:spcAft>
              <a:buFont typeface="Arial" pitchFamily="34" charset="0"/>
              <a:buNone/>
              <a:defRPr/>
            </a:pPr>
            <a:r>
              <a:rPr lang="en-US" sz="2400" dirty="0" smtClean="0"/>
              <a:t>	</a:t>
            </a:r>
          </a:p>
        </p:txBody>
      </p:sp>
      <p:pic>
        <p:nvPicPr>
          <p:cNvPr id="17410" name="Picture 2" descr="http://sacredstructures.org/wp-content/uploads/2013/11/unique.jpg"/>
          <p:cNvPicPr>
            <a:picLocks noChangeAspect="1" noChangeArrowheads="1"/>
          </p:cNvPicPr>
          <p:nvPr/>
        </p:nvPicPr>
        <p:blipFill>
          <a:blip r:embed="rId3"/>
          <a:srcRect/>
          <a:stretch>
            <a:fillRect/>
          </a:stretch>
        </p:blipFill>
        <p:spPr bwMode="auto">
          <a:xfrm>
            <a:off x="5133975" y="2202873"/>
            <a:ext cx="3810000" cy="28575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p:cNvSpPr>
            <a:spLocks noGrp="1"/>
          </p:cNvSpPr>
          <p:nvPr>
            <p:ph type="title"/>
          </p:nvPr>
        </p:nvSpPr>
        <p:spPr>
          <a:xfrm>
            <a:off x="457200" y="55563"/>
            <a:ext cx="8229600" cy="1011237"/>
          </a:xfrm>
        </p:spPr>
        <p:txBody>
          <a:bodyPr>
            <a:normAutofit fontScale="90000"/>
          </a:bodyPr>
          <a:lstStyle/>
          <a:p>
            <a:pPr eaLnBrk="1" hangingPunct="1"/>
            <a:r>
              <a:rPr lang="en-US" dirty="0" smtClean="0"/>
              <a:t>Content Curators:  Be Their Trusted Source of Content</a:t>
            </a:r>
          </a:p>
        </p:txBody>
      </p:sp>
      <p:pic>
        <p:nvPicPr>
          <p:cNvPr id="20483" name="Picture 3" descr="6827018401_b1b9f54e48_o.jpg"/>
          <p:cNvPicPr>
            <a:picLocks noGrp="1" noChangeAspect="1"/>
          </p:cNvPicPr>
          <p:nvPr>
            <p:ph sz="quarter" idx="4"/>
          </p:nvPr>
        </p:nvPicPr>
        <p:blipFill>
          <a:blip r:embed="rId3"/>
          <a:srcRect/>
          <a:stretch>
            <a:fillRect/>
          </a:stretch>
        </p:blipFill>
        <p:spPr>
          <a:xfrm>
            <a:off x="457200" y="1676400"/>
            <a:ext cx="4038600" cy="4419600"/>
          </a:xfrm>
        </p:spPr>
      </p:pic>
      <p:sp>
        <p:nvSpPr>
          <p:cNvPr id="20484" name="Text Placeholder 10"/>
          <p:cNvSpPr>
            <a:spLocks noGrp="1"/>
          </p:cNvSpPr>
          <p:nvPr>
            <p:ph type="body" sz="quarter" idx="3"/>
          </p:nvPr>
        </p:nvSpPr>
        <p:spPr>
          <a:xfrm>
            <a:off x="4876800" y="1535113"/>
            <a:ext cx="3810000" cy="639762"/>
          </a:xfrm>
        </p:spPr>
        <p:txBody>
          <a:bodyPr/>
          <a:lstStyle/>
          <a:p>
            <a:pPr eaLnBrk="1" hangingPunct="1"/>
            <a:r>
              <a:rPr lang="en-US" sz="2800" dirty="0" smtClean="0"/>
              <a:t>Build Their Trust</a:t>
            </a:r>
          </a:p>
        </p:txBody>
      </p:sp>
      <p:sp>
        <p:nvSpPr>
          <p:cNvPr id="20485" name="Rectangle 11"/>
          <p:cNvSpPr>
            <a:spLocks noChangeArrowheads="1"/>
          </p:cNvSpPr>
          <p:nvPr/>
        </p:nvSpPr>
        <p:spPr bwMode="auto">
          <a:xfrm>
            <a:off x="4876800" y="2209800"/>
            <a:ext cx="3962400" cy="4032250"/>
          </a:xfrm>
          <a:prstGeom prst="rect">
            <a:avLst/>
          </a:prstGeom>
          <a:noFill/>
          <a:ln w="9525">
            <a:noFill/>
            <a:miter lim="800000"/>
            <a:headEnd/>
            <a:tailEnd/>
          </a:ln>
        </p:spPr>
        <p:txBody>
          <a:bodyPr>
            <a:spAutoFit/>
          </a:bodyPr>
          <a:lstStyle/>
          <a:p>
            <a:pPr>
              <a:buFont typeface="Arial" pitchFamily="34" charset="0"/>
              <a:buChar char="•"/>
            </a:pPr>
            <a:r>
              <a:rPr lang="en-US" sz="3200" dirty="0">
                <a:latin typeface="HelveticaNeueLT Std"/>
              </a:rPr>
              <a:t>Be a curator of content </a:t>
            </a:r>
          </a:p>
          <a:p>
            <a:pPr>
              <a:buFont typeface="Arial" pitchFamily="34" charset="0"/>
              <a:buChar char="•"/>
            </a:pPr>
            <a:r>
              <a:rPr lang="en-US" sz="3200" dirty="0">
                <a:latin typeface="HelveticaNeueLT Std"/>
              </a:rPr>
              <a:t>Help them through the Clutter</a:t>
            </a:r>
          </a:p>
          <a:p>
            <a:pPr>
              <a:buFont typeface="Arial" pitchFamily="34" charset="0"/>
              <a:buChar char="•"/>
            </a:pPr>
            <a:r>
              <a:rPr lang="en-US" sz="3200" dirty="0">
                <a:latin typeface="HelveticaNeueLT Std"/>
              </a:rPr>
              <a:t>Give them the vetted solutions – and best practices</a:t>
            </a:r>
          </a:p>
          <a:p>
            <a:endParaRPr lang="en-US" sz="3200" dirty="0">
              <a:latin typeface="HelveticaNeueLT Std"/>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3"/>
          <p:cNvSpPr>
            <a:spLocks noGrp="1"/>
          </p:cNvSpPr>
          <p:nvPr>
            <p:ph type="title"/>
          </p:nvPr>
        </p:nvSpPr>
        <p:spPr/>
        <p:txBody>
          <a:bodyPr/>
          <a:lstStyle/>
          <a:p>
            <a:pPr eaLnBrk="1" hangingPunct="1"/>
            <a:r>
              <a:rPr lang="en-US" dirty="0" smtClean="0"/>
              <a:t>Create Career Value</a:t>
            </a:r>
          </a:p>
        </p:txBody>
      </p:sp>
      <p:sp>
        <p:nvSpPr>
          <p:cNvPr id="23555" name="Content Placeholder 4"/>
          <p:cNvSpPr>
            <a:spLocks noGrp="1"/>
          </p:cNvSpPr>
          <p:nvPr>
            <p:ph sz="half" idx="1"/>
          </p:nvPr>
        </p:nvSpPr>
        <p:spPr/>
        <p:txBody>
          <a:bodyPr>
            <a:normAutofit lnSpcReduction="10000"/>
          </a:bodyPr>
          <a:lstStyle/>
          <a:p>
            <a:pPr eaLnBrk="1" hangingPunct="1"/>
            <a:r>
              <a:rPr lang="en-US" dirty="0" smtClean="0"/>
              <a:t>Career Development  is particularly important to younger members</a:t>
            </a:r>
          </a:p>
          <a:p>
            <a:pPr eaLnBrk="1" hangingPunct="1"/>
            <a:r>
              <a:rPr lang="en-US" dirty="0" smtClean="0"/>
              <a:t>Show them pathways to their goals</a:t>
            </a:r>
          </a:p>
          <a:p>
            <a:pPr eaLnBrk="1" hangingPunct="1"/>
            <a:r>
              <a:rPr lang="en-US" dirty="0" smtClean="0"/>
              <a:t>Offer Certification and </a:t>
            </a:r>
          </a:p>
          <a:p>
            <a:pPr eaLnBrk="1" hangingPunct="1">
              <a:buFont typeface="Arial" pitchFamily="34" charset="0"/>
              <a:buNone/>
            </a:pPr>
            <a:r>
              <a:rPr lang="en-US" dirty="0" smtClean="0"/>
              <a:t>	opportunities to enhance their resumes</a:t>
            </a:r>
          </a:p>
        </p:txBody>
      </p:sp>
      <p:pic>
        <p:nvPicPr>
          <p:cNvPr id="23556" name="Content Placeholder 6" descr="competition.jpg"/>
          <p:cNvPicPr>
            <a:picLocks noGrp="1" noChangeAspect="1"/>
          </p:cNvPicPr>
          <p:nvPr>
            <p:ph sz="half" idx="2"/>
          </p:nvPr>
        </p:nvPicPr>
        <p:blipFill>
          <a:blip r:embed="rId2"/>
          <a:srcRect/>
          <a:stretch>
            <a:fillRect/>
          </a:stretch>
        </p:blipFill>
        <p:spPr>
          <a:xfrm>
            <a:off x="5181600" y="1905000"/>
            <a:ext cx="3810000" cy="4114800"/>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dirty="0" smtClean="0"/>
              <a:t>Provide Essential Learning </a:t>
            </a:r>
          </a:p>
        </p:txBody>
      </p:sp>
      <p:sp>
        <p:nvSpPr>
          <p:cNvPr id="22531" name="Text Placeholder 2"/>
          <p:cNvSpPr>
            <a:spLocks noGrp="1"/>
          </p:cNvSpPr>
          <p:nvPr>
            <p:ph type="body" idx="1"/>
          </p:nvPr>
        </p:nvSpPr>
        <p:spPr>
          <a:xfrm>
            <a:off x="457200" y="1371600"/>
            <a:ext cx="4040188" cy="639763"/>
          </a:xfrm>
        </p:spPr>
        <p:txBody>
          <a:bodyPr/>
          <a:lstStyle/>
          <a:p>
            <a:pPr eaLnBrk="1" hangingPunct="1"/>
            <a:r>
              <a:rPr lang="en-US" dirty="0" smtClean="0"/>
              <a:t>Learning</a:t>
            </a:r>
          </a:p>
        </p:txBody>
      </p:sp>
      <p:sp>
        <p:nvSpPr>
          <p:cNvPr id="22532" name="Content Placeholder 3"/>
          <p:cNvSpPr>
            <a:spLocks noGrp="1"/>
          </p:cNvSpPr>
          <p:nvPr>
            <p:ph sz="half" idx="2"/>
          </p:nvPr>
        </p:nvSpPr>
        <p:spPr>
          <a:xfrm>
            <a:off x="228600" y="1981200"/>
            <a:ext cx="4268788" cy="4724400"/>
          </a:xfrm>
        </p:spPr>
        <p:txBody>
          <a:bodyPr>
            <a:normAutofit/>
          </a:bodyPr>
          <a:lstStyle/>
          <a:p>
            <a:pPr eaLnBrk="1" hangingPunct="1"/>
            <a:r>
              <a:rPr lang="en-US" i="1" dirty="0" smtClean="0"/>
              <a:t>Do your members engage in workshops and seminars?</a:t>
            </a:r>
            <a:r>
              <a:rPr lang="en-US" dirty="0" smtClean="0"/>
              <a:t> </a:t>
            </a:r>
          </a:p>
          <a:p>
            <a:pPr eaLnBrk="1" hangingPunct="1">
              <a:buNone/>
            </a:pPr>
            <a:endParaRPr lang="en-US" dirty="0" smtClean="0"/>
          </a:p>
          <a:p>
            <a:pPr eaLnBrk="1" hangingPunct="1"/>
            <a:r>
              <a:rPr lang="en-US" dirty="0" smtClean="0"/>
              <a:t>Determine what skills and knowledge they need to solve their problem </a:t>
            </a:r>
          </a:p>
          <a:p>
            <a:pPr eaLnBrk="1" hangingPunct="1"/>
            <a:r>
              <a:rPr lang="en-US" dirty="0" smtClean="0"/>
              <a:t>Create a learning experience that will stand out from the rest</a:t>
            </a:r>
          </a:p>
          <a:p>
            <a:pPr eaLnBrk="1" hangingPunct="1">
              <a:buNone/>
            </a:pPr>
            <a:endParaRPr lang="en-US" dirty="0" smtClean="0"/>
          </a:p>
          <a:p>
            <a:pPr eaLnBrk="1" hangingPunct="1"/>
            <a:endParaRPr lang="en-US" dirty="0" smtClean="0"/>
          </a:p>
        </p:txBody>
      </p:sp>
      <p:pic>
        <p:nvPicPr>
          <p:cNvPr id="22533" name="Picture 12" descr="dynamic.jpg"/>
          <p:cNvPicPr>
            <a:picLocks noGrp="1" noChangeAspect="1"/>
          </p:cNvPicPr>
          <p:nvPr>
            <p:ph sz="quarter" idx="4"/>
          </p:nvPr>
        </p:nvPicPr>
        <p:blipFill>
          <a:blip r:embed="rId2"/>
          <a:srcRect/>
          <a:stretch>
            <a:fillRect/>
          </a:stretch>
        </p:blipFill>
        <p:spPr>
          <a:xfrm>
            <a:off x="4724400" y="2133600"/>
            <a:ext cx="3810000" cy="3467100"/>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7115845107_eac75128a2_o.jpg"/>
          <p:cNvPicPr>
            <a:picLocks noChangeAspect="1"/>
          </p:cNvPicPr>
          <p:nvPr/>
        </p:nvPicPr>
        <p:blipFill>
          <a:blip r:embed="rId2"/>
          <a:srcRect l="11070" r="12827" b="7127"/>
          <a:stretch>
            <a:fillRect/>
          </a:stretch>
        </p:blipFill>
        <p:spPr bwMode="auto">
          <a:xfrm>
            <a:off x="4648200" y="2057400"/>
            <a:ext cx="4191000" cy="3581400"/>
          </a:xfrm>
          <a:prstGeom prst="rect">
            <a:avLst/>
          </a:prstGeom>
          <a:noFill/>
          <a:ln w="9525">
            <a:noFill/>
            <a:miter lim="800000"/>
            <a:headEnd/>
            <a:tailEnd/>
          </a:ln>
        </p:spPr>
      </p:pic>
      <p:sp>
        <p:nvSpPr>
          <p:cNvPr id="25603" name="Title 1"/>
          <p:cNvSpPr>
            <a:spLocks noGrp="1"/>
          </p:cNvSpPr>
          <p:nvPr>
            <p:ph type="title"/>
          </p:nvPr>
        </p:nvSpPr>
        <p:spPr/>
        <p:txBody>
          <a:bodyPr/>
          <a:lstStyle/>
          <a:p>
            <a:pPr eaLnBrk="1" hangingPunct="1"/>
            <a:r>
              <a:rPr lang="en-US" dirty="0" smtClean="0"/>
              <a:t>Conversation Starters</a:t>
            </a:r>
          </a:p>
        </p:txBody>
      </p:sp>
      <p:sp>
        <p:nvSpPr>
          <p:cNvPr id="25604" name="Content Placeholder 2"/>
          <p:cNvSpPr>
            <a:spLocks noGrp="1"/>
          </p:cNvSpPr>
          <p:nvPr>
            <p:ph idx="1"/>
          </p:nvPr>
        </p:nvSpPr>
        <p:spPr>
          <a:xfrm>
            <a:off x="228600" y="1371600"/>
            <a:ext cx="4572000" cy="5181600"/>
          </a:xfrm>
        </p:spPr>
        <p:txBody>
          <a:bodyPr>
            <a:normAutofit/>
          </a:bodyPr>
          <a:lstStyle/>
          <a:p>
            <a:pPr eaLnBrk="1" hangingPunct="1">
              <a:buFont typeface="Arial" pitchFamily="34" charset="0"/>
              <a:buNone/>
            </a:pPr>
            <a:r>
              <a:rPr lang="en-US" sz="2800" b="1" dirty="0" smtClean="0"/>
              <a:t>Please discuss with a colleague at your Table</a:t>
            </a:r>
          </a:p>
          <a:p>
            <a:pPr eaLnBrk="1" hangingPunct="1">
              <a:buFont typeface="Arial" pitchFamily="34" charset="0"/>
              <a:buNone/>
            </a:pPr>
            <a:endParaRPr lang="en-US" sz="2600" b="1" dirty="0" smtClean="0"/>
          </a:p>
          <a:p>
            <a:pPr eaLnBrk="1" hangingPunct="1"/>
            <a:r>
              <a:rPr lang="en-US" sz="2600" dirty="0" smtClean="0"/>
              <a:t>What is one thing you do now that you believe provides exceptional value?</a:t>
            </a:r>
          </a:p>
          <a:p>
            <a:pPr eaLnBrk="1" hangingPunct="1"/>
            <a:r>
              <a:rPr lang="en-US" sz="2600" dirty="0" smtClean="0"/>
              <a:t>What is one thing that you could do in the future to enhance that value?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normAutofit/>
          </a:bodyPr>
          <a:lstStyle/>
          <a:p>
            <a:pPr eaLnBrk="1" hangingPunct="1"/>
            <a:r>
              <a:rPr lang="en-US" sz="3800" dirty="0" smtClean="0"/>
              <a:t>Connecting Members to Value</a:t>
            </a:r>
          </a:p>
        </p:txBody>
      </p:sp>
      <p:sp>
        <p:nvSpPr>
          <p:cNvPr id="28675" name="Content Placeholder 2"/>
          <p:cNvSpPr>
            <a:spLocks noGrp="1"/>
          </p:cNvSpPr>
          <p:nvPr>
            <p:ph idx="1"/>
          </p:nvPr>
        </p:nvSpPr>
        <p:spPr>
          <a:xfrm>
            <a:off x="378822" y="1600200"/>
            <a:ext cx="4990011" cy="4525963"/>
          </a:xfrm>
        </p:spPr>
        <p:txBody>
          <a:bodyPr>
            <a:noAutofit/>
          </a:bodyPr>
          <a:lstStyle/>
          <a:p>
            <a:pPr eaLnBrk="1" hangingPunct="1"/>
            <a:r>
              <a:rPr lang="en-US" sz="4000" dirty="0" smtClean="0"/>
              <a:t>To Solutions</a:t>
            </a:r>
          </a:p>
          <a:p>
            <a:pPr eaLnBrk="1" hangingPunct="1"/>
            <a:r>
              <a:rPr lang="en-US" sz="4000" dirty="0" smtClean="0"/>
              <a:t>To Knowledge</a:t>
            </a:r>
          </a:p>
          <a:p>
            <a:pPr eaLnBrk="1" hangingPunct="1"/>
            <a:r>
              <a:rPr lang="en-US" sz="4000" dirty="0" smtClean="0"/>
              <a:t>To Learning</a:t>
            </a:r>
          </a:p>
          <a:p>
            <a:pPr eaLnBrk="1" hangingPunct="1"/>
            <a:r>
              <a:rPr lang="en-US" sz="4000" dirty="0" smtClean="0"/>
              <a:t>To Career Opportunities</a:t>
            </a:r>
          </a:p>
          <a:p>
            <a:pPr eaLnBrk="1" hangingPunct="1"/>
            <a:r>
              <a:rPr lang="en-US" sz="4000" dirty="0" smtClean="0"/>
              <a:t>To Each Other</a:t>
            </a:r>
          </a:p>
        </p:txBody>
      </p:sp>
      <p:pic>
        <p:nvPicPr>
          <p:cNvPr id="4" name="Picture 3" descr="9722584569_c427e5bd43_o.jpg"/>
          <p:cNvPicPr>
            <a:picLocks noChangeAspect="1"/>
          </p:cNvPicPr>
          <p:nvPr/>
        </p:nvPicPr>
        <p:blipFill>
          <a:blip r:embed="rId3"/>
          <a:srcRect l="6200" r="11652"/>
          <a:stretch>
            <a:fillRect/>
          </a:stretch>
        </p:blipFill>
        <p:spPr bwMode="auto">
          <a:xfrm>
            <a:off x="5368833" y="1812315"/>
            <a:ext cx="3696789" cy="29891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Making Connections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As an association professional, you are in the best position to help members meet each other.</a:t>
            </a:r>
          </a:p>
          <a:p>
            <a:endParaRPr lang="en-US" dirty="0" smtClean="0"/>
          </a:p>
          <a:p>
            <a:endParaRPr lang="en-US" dirty="0" smtClean="0"/>
          </a:p>
          <a:p>
            <a:endParaRPr lang="en-US" dirty="0" smtClean="0"/>
          </a:p>
          <a:p>
            <a:endParaRPr lang="en-US" dirty="0" smtClean="0"/>
          </a:p>
          <a:p>
            <a:pPr>
              <a:buNone/>
            </a:pPr>
            <a:endParaRPr lang="en-US" sz="2400" dirty="0" smtClean="0"/>
          </a:p>
          <a:p>
            <a:pPr>
              <a:buNone/>
            </a:pPr>
            <a:r>
              <a:rPr lang="en-US" sz="2400" dirty="0" smtClean="0"/>
              <a:t>Get in the Habit of Connecting Members, Associations Now Aug. 13, 2014</a:t>
            </a:r>
          </a:p>
          <a:p>
            <a:endParaRPr lang="en-US" dirty="0"/>
          </a:p>
        </p:txBody>
      </p:sp>
      <p:pic>
        <p:nvPicPr>
          <p:cNvPr id="16388" name="Picture 4" descr="http://cityhour.com/blog/wp-content/uploads/2014/07/Businessman-introducing-p-007.jpg"/>
          <p:cNvPicPr>
            <a:picLocks noChangeAspect="1" noChangeArrowheads="1"/>
          </p:cNvPicPr>
          <p:nvPr/>
        </p:nvPicPr>
        <p:blipFill>
          <a:blip r:embed="rId2"/>
          <a:srcRect/>
          <a:stretch>
            <a:fillRect/>
          </a:stretch>
        </p:blipFill>
        <p:spPr bwMode="auto">
          <a:xfrm>
            <a:off x="2346325" y="2573721"/>
            <a:ext cx="4381500" cy="262890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Connecting Members to Value</a:t>
            </a:r>
            <a:endParaRPr lang="en-US" dirty="0"/>
          </a:p>
        </p:txBody>
      </p:sp>
      <p:pic>
        <p:nvPicPr>
          <p:cNvPr id="4" name="Picture 2"/>
          <p:cNvPicPr>
            <a:picLocks noChangeAspect="1" noChangeArrowheads="1"/>
          </p:cNvPicPr>
          <p:nvPr/>
        </p:nvPicPr>
        <p:blipFill>
          <a:blip r:embed="rId2"/>
          <a:srcRect/>
          <a:stretch>
            <a:fillRect/>
          </a:stretch>
        </p:blipFill>
        <p:spPr bwMode="auto">
          <a:xfrm>
            <a:off x="1598722" y="1511684"/>
            <a:ext cx="6173678" cy="43643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normAutofit/>
          </a:bodyPr>
          <a:lstStyle/>
          <a:p>
            <a:pPr eaLnBrk="1" hangingPunct="1"/>
            <a:r>
              <a:rPr lang="en-US" dirty="0" smtClean="0"/>
              <a:t>Connecting Through Technology</a:t>
            </a:r>
          </a:p>
        </p:txBody>
      </p:sp>
      <p:pic>
        <p:nvPicPr>
          <p:cNvPr id="32771" name="Content Placeholder 3" descr="8399337241_7c6a75ca71_o.png"/>
          <p:cNvPicPr>
            <a:picLocks noGrp="1" noChangeAspect="1"/>
          </p:cNvPicPr>
          <p:nvPr>
            <p:ph idx="1"/>
          </p:nvPr>
        </p:nvPicPr>
        <p:blipFill>
          <a:blip r:embed="rId2"/>
          <a:srcRect/>
          <a:stretch>
            <a:fillRect/>
          </a:stretch>
        </p:blipFill>
        <p:spPr>
          <a:xfrm>
            <a:off x="1554163" y="1600200"/>
            <a:ext cx="6035675" cy="4525963"/>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85800" y="990600"/>
            <a:ext cx="7772400" cy="1143000"/>
          </a:xfrm>
        </p:spPr>
        <p:txBody>
          <a:bodyPr/>
          <a:lstStyle/>
          <a:p>
            <a:pPr eaLnBrk="1" hangingPunct="1"/>
            <a:r>
              <a:rPr lang="en-US" dirty="0" smtClean="0">
                <a:solidFill>
                  <a:schemeClr val="tx1"/>
                </a:solidFill>
              </a:rPr>
              <a:t>Outcomes</a:t>
            </a:r>
          </a:p>
        </p:txBody>
      </p:sp>
      <p:sp>
        <p:nvSpPr>
          <p:cNvPr id="3" name="Subtitle 2"/>
          <p:cNvSpPr>
            <a:spLocks noGrp="1"/>
          </p:cNvSpPr>
          <p:nvPr>
            <p:ph type="subTitle" idx="1"/>
          </p:nvPr>
        </p:nvSpPr>
        <p:spPr>
          <a:xfrm>
            <a:off x="1371600" y="2133600"/>
            <a:ext cx="6400800" cy="3810000"/>
          </a:xfrm>
        </p:spPr>
        <p:txBody>
          <a:bodyPr rtlCol="0">
            <a:normAutofit fontScale="85000" lnSpcReduction="10000"/>
          </a:bodyPr>
          <a:lstStyle/>
          <a:p>
            <a:pPr algn="l" eaLnBrk="1" fontAlgn="auto" hangingPunct="1">
              <a:spcAft>
                <a:spcPts val="0"/>
              </a:spcAft>
              <a:buFont typeface="Arial" pitchFamily="34" charset="0"/>
              <a:buChar char="•"/>
              <a:defRPr/>
            </a:pPr>
            <a:r>
              <a:rPr lang="en-US" b="1" dirty="0" smtClean="0">
                <a:latin typeface="Arial" pitchFamily="34" charset="0"/>
                <a:cs typeface="Arial" pitchFamily="34" charset="0"/>
              </a:rPr>
              <a:t>Associations Today:  Contributions and Challenges</a:t>
            </a:r>
          </a:p>
          <a:p>
            <a:pPr algn="l" eaLnBrk="1" fontAlgn="auto" hangingPunct="1">
              <a:spcAft>
                <a:spcPts val="0"/>
              </a:spcAft>
              <a:buFont typeface="Arial" pitchFamily="34" charset="0"/>
              <a:buChar char="•"/>
              <a:defRPr/>
            </a:pPr>
            <a:r>
              <a:rPr lang="en-US" b="1" dirty="0" smtClean="0">
                <a:latin typeface="Arial" pitchFamily="34" charset="0"/>
                <a:cs typeface="Arial" pitchFamily="34" charset="0"/>
              </a:rPr>
              <a:t>Getting Time and Attention from busy professionals</a:t>
            </a:r>
          </a:p>
          <a:p>
            <a:pPr algn="l" eaLnBrk="1" fontAlgn="auto" hangingPunct="1">
              <a:spcAft>
                <a:spcPts val="0"/>
              </a:spcAft>
              <a:buFont typeface="Arial" pitchFamily="34" charset="0"/>
              <a:buChar char="•"/>
              <a:defRPr/>
            </a:pPr>
            <a:r>
              <a:rPr lang="en-US" b="1" dirty="0" smtClean="0">
                <a:latin typeface="Arial" pitchFamily="34" charset="0"/>
                <a:cs typeface="Arial" pitchFamily="34" charset="0"/>
              </a:rPr>
              <a:t>Highlights of new ASAE Foundation Research</a:t>
            </a:r>
          </a:p>
          <a:p>
            <a:pPr algn="l" eaLnBrk="1" fontAlgn="auto" hangingPunct="1">
              <a:spcAft>
                <a:spcPts val="0"/>
              </a:spcAft>
              <a:buFont typeface="Arial" pitchFamily="34" charset="0"/>
              <a:buChar char="•"/>
              <a:defRPr/>
            </a:pPr>
            <a:r>
              <a:rPr lang="en-US" b="1" dirty="0" smtClean="0">
                <a:latin typeface="Arial" pitchFamily="34" charset="0"/>
                <a:cs typeface="Arial" pitchFamily="34" charset="0"/>
              </a:rPr>
              <a:t>Engaging Your Members and Connecting them to Value</a:t>
            </a:r>
          </a:p>
          <a:p>
            <a:pPr algn="l" eaLnBrk="1" fontAlgn="auto" hangingPunct="1">
              <a:spcAft>
                <a:spcPts val="0"/>
              </a:spcAft>
              <a:buFont typeface="Arial" pitchFamily="34" charset="0"/>
              <a:buChar char="•"/>
              <a:defRPr/>
            </a:pPr>
            <a:r>
              <a:rPr lang="en-US" b="1" dirty="0" smtClean="0">
                <a:latin typeface="Arial" pitchFamily="34" charset="0"/>
                <a:cs typeface="Arial" pitchFamily="34" charset="0"/>
              </a:rPr>
              <a:t>Discussion and Next Steps for You</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dirty="0" smtClean="0"/>
              <a:t>Collaborate Site</a:t>
            </a:r>
          </a:p>
        </p:txBody>
      </p:sp>
      <p:pic>
        <p:nvPicPr>
          <p:cNvPr id="33795" name="Picture 3"/>
          <p:cNvPicPr>
            <a:picLocks noChangeAspect="1" noChangeArrowheads="1"/>
          </p:cNvPicPr>
          <p:nvPr/>
        </p:nvPicPr>
        <p:blipFill>
          <a:blip r:embed="rId2"/>
          <a:srcRect l="22255" t="10417" r="21523" b="6250"/>
          <a:stretch>
            <a:fillRect/>
          </a:stretch>
        </p:blipFill>
        <p:spPr bwMode="auto">
          <a:xfrm>
            <a:off x="838200" y="1270000"/>
            <a:ext cx="6523038" cy="543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en-US" dirty="0" smtClean="0"/>
              <a:t>Conference Mobile App</a:t>
            </a:r>
          </a:p>
        </p:txBody>
      </p:sp>
      <p:pic>
        <p:nvPicPr>
          <p:cNvPr id="34819" name="Picture 4"/>
          <p:cNvPicPr>
            <a:picLocks noChangeAspect="1" noChangeArrowheads="1"/>
          </p:cNvPicPr>
          <p:nvPr/>
        </p:nvPicPr>
        <p:blipFill>
          <a:blip r:embed="rId2"/>
          <a:srcRect l="32909" t="6746" r="33237" b="12897"/>
          <a:stretch>
            <a:fillRect/>
          </a:stretch>
        </p:blipFill>
        <p:spPr bwMode="auto">
          <a:xfrm>
            <a:off x="238125" y="1417638"/>
            <a:ext cx="2860675" cy="3817937"/>
          </a:xfrm>
          <a:prstGeom prst="rect">
            <a:avLst/>
          </a:prstGeom>
          <a:noFill/>
          <a:ln w="9525">
            <a:noFill/>
            <a:miter lim="800000"/>
            <a:headEnd/>
            <a:tailEnd/>
          </a:ln>
        </p:spPr>
      </p:pic>
      <p:pic>
        <p:nvPicPr>
          <p:cNvPr id="34820" name="Picture 2"/>
          <p:cNvPicPr>
            <a:picLocks noChangeAspect="1" noChangeArrowheads="1"/>
          </p:cNvPicPr>
          <p:nvPr/>
        </p:nvPicPr>
        <p:blipFill>
          <a:blip r:embed="rId3"/>
          <a:srcRect l="32350" t="6548" r="33237" b="12500"/>
          <a:stretch>
            <a:fillRect/>
          </a:stretch>
        </p:blipFill>
        <p:spPr bwMode="auto">
          <a:xfrm>
            <a:off x="3171825" y="2736850"/>
            <a:ext cx="2951163" cy="3903663"/>
          </a:xfrm>
          <a:prstGeom prst="rect">
            <a:avLst/>
          </a:prstGeom>
          <a:noFill/>
          <a:ln w="9525">
            <a:noFill/>
            <a:miter lim="800000"/>
            <a:headEnd/>
            <a:tailEnd/>
          </a:ln>
        </p:spPr>
      </p:pic>
      <p:pic>
        <p:nvPicPr>
          <p:cNvPr id="34821" name="Picture 3"/>
          <p:cNvPicPr>
            <a:picLocks noChangeAspect="1" noChangeArrowheads="1"/>
          </p:cNvPicPr>
          <p:nvPr/>
        </p:nvPicPr>
        <p:blipFill>
          <a:blip r:embed="rId4"/>
          <a:srcRect l="33018" t="7143" r="33237" b="14880"/>
          <a:stretch>
            <a:fillRect/>
          </a:stretch>
        </p:blipFill>
        <p:spPr bwMode="auto">
          <a:xfrm>
            <a:off x="6203950" y="1528763"/>
            <a:ext cx="2852738" cy="3706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US" i="1" dirty="0" smtClean="0"/>
              <a:t>Associations Now</a:t>
            </a:r>
          </a:p>
        </p:txBody>
      </p:sp>
      <p:pic>
        <p:nvPicPr>
          <p:cNvPr id="35843" name="Picture 3"/>
          <p:cNvPicPr>
            <a:picLocks noChangeAspect="1" noChangeArrowheads="1"/>
          </p:cNvPicPr>
          <p:nvPr/>
        </p:nvPicPr>
        <p:blipFill>
          <a:blip r:embed="rId2"/>
          <a:srcRect l="21083" t="29167" r="57832" b="6250"/>
          <a:stretch>
            <a:fillRect/>
          </a:stretch>
        </p:blipFill>
        <p:spPr bwMode="auto">
          <a:xfrm>
            <a:off x="304800" y="1371600"/>
            <a:ext cx="3048000" cy="5249863"/>
          </a:xfrm>
          <a:prstGeom prst="rect">
            <a:avLst/>
          </a:prstGeom>
          <a:noFill/>
          <a:ln w="9525">
            <a:noFill/>
            <a:miter lim="800000"/>
            <a:headEnd/>
            <a:tailEnd/>
          </a:ln>
        </p:spPr>
      </p:pic>
      <p:pic>
        <p:nvPicPr>
          <p:cNvPr id="35844" name="Picture 4"/>
          <p:cNvPicPr>
            <a:picLocks noChangeAspect="1" noChangeArrowheads="1"/>
          </p:cNvPicPr>
          <p:nvPr/>
        </p:nvPicPr>
        <p:blipFill>
          <a:blip r:embed="rId3"/>
          <a:srcRect l="26939" t="17708" r="28551" b="6250"/>
          <a:stretch>
            <a:fillRect/>
          </a:stretch>
        </p:blipFill>
        <p:spPr bwMode="auto">
          <a:xfrm>
            <a:off x="3733800" y="1447800"/>
            <a:ext cx="4918075" cy="472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7115845107_eac75128a2_o.jpg"/>
          <p:cNvPicPr>
            <a:picLocks noChangeAspect="1"/>
          </p:cNvPicPr>
          <p:nvPr/>
        </p:nvPicPr>
        <p:blipFill>
          <a:blip r:embed="rId2"/>
          <a:srcRect l="11070" r="12827" b="7127"/>
          <a:stretch>
            <a:fillRect/>
          </a:stretch>
        </p:blipFill>
        <p:spPr bwMode="auto">
          <a:xfrm>
            <a:off x="4648200" y="2057400"/>
            <a:ext cx="4191000" cy="3581400"/>
          </a:xfrm>
          <a:prstGeom prst="rect">
            <a:avLst/>
          </a:prstGeom>
          <a:noFill/>
          <a:ln w="9525">
            <a:noFill/>
            <a:miter lim="800000"/>
            <a:headEnd/>
            <a:tailEnd/>
          </a:ln>
        </p:spPr>
      </p:pic>
      <p:sp>
        <p:nvSpPr>
          <p:cNvPr id="25603" name="Title 1"/>
          <p:cNvSpPr>
            <a:spLocks noGrp="1"/>
          </p:cNvSpPr>
          <p:nvPr>
            <p:ph type="title"/>
          </p:nvPr>
        </p:nvSpPr>
        <p:spPr/>
        <p:txBody>
          <a:bodyPr/>
          <a:lstStyle/>
          <a:p>
            <a:pPr eaLnBrk="1" hangingPunct="1"/>
            <a:r>
              <a:rPr lang="en-US" dirty="0" smtClean="0"/>
              <a:t>Conversation Starters</a:t>
            </a:r>
          </a:p>
        </p:txBody>
      </p:sp>
      <p:sp>
        <p:nvSpPr>
          <p:cNvPr id="25604" name="Content Placeholder 2"/>
          <p:cNvSpPr>
            <a:spLocks noGrp="1"/>
          </p:cNvSpPr>
          <p:nvPr>
            <p:ph idx="1"/>
          </p:nvPr>
        </p:nvSpPr>
        <p:spPr>
          <a:xfrm>
            <a:off x="228600" y="1371600"/>
            <a:ext cx="4572000" cy="5181600"/>
          </a:xfrm>
        </p:spPr>
        <p:txBody>
          <a:bodyPr>
            <a:normAutofit/>
          </a:bodyPr>
          <a:lstStyle/>
          <a:p>
            <a:pPr eaLnBrk="1" hangingPunct="1">
              <a:buFont typeface="Arial" pitchFamily="34" charset="0"/>
              <a:buNone/>
            </a:pPr>
            <a:r>
              <a:rPr lang="en-US" sz="2800" b="1" dirty="0" smtClean="0"/>
              <a:t>Please discuss with a colleague at your Table</a:t>
            </a:r>
          </a:p>
          <a:p>
            <a:pPr eaLnBrk="1" hangingPunct="1">
              <a:buFont typeface="Arial" pitchFamily="34" charset="0"/>
              <a:buNone/>
            </a:pPr>
            <a:endParaRPr lang="en-US" sz="2600" b="1" dirty="0" smtClean="0"/>
          </a:p>
          <a:p>
            <a:pPr eaLnBrk="1" hangingPunct="1"/>
            <a:r>
              <a:rPr lang="en-US" sz="2600" dirty="0" smtClean="0"/>
              <a:t>What are Your Best Examples of Connecting Members to Value?</a:t>
            </a:r>
          </a:p>
          <a:p>
            <a:pPr eaLnBrk="1" hangingPunct="1">
              <a:buNone/>
            </a:pPr>
            <a:r>
              <a:rPr lang="en-US" sz="2600" dirty="0" smtClean="0"/>
              <a:t>	(with or without technology)</a:t>
            </a:r>
          </a:p>
          <a:p>
            <a:pPr eaLnBrk="1" hangingPunct="1"/>
            <a:r>
              <a:rPr lang="en-US" sz="2600" dirty="0" smtClean="0"/>
              <a:t>What is Working Well?</a:t>
            </a:r>
          </a:p>
          <a:p>
            <a:pPr eaLnBrk="1" hangingPunct="1"/>
            <a:r>
              <a:rPr lang="en-US" sz="2600" dirty="0" smtClean="0"/>
              <a:t>What Might You Try in the Future?</a:t>
            </a:r>
          </a:p>
          <a:p>
            <a:pPr eaLnBrk="1" hangingPunct="1">
              <a:buNone/>
            </a:pPr>
            <a:endParaRPr lang="en-US" sz="2600" dirty="0" smtClean="0"/>
          </a:p>
          <a:p>
            <a:pPr eaLnBrk="1" hangingPunct="1">
              <a:buNone/>
            </a:pPr>
            <a:endParaRPr lang="en-US" sz="2600" dirty="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 at the Beginning</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Within 24 Hours</a:t>
            </a:r>
          </a:p>
          <a:p>
            <a:r>
              <a:rPr lang="en-US" dirty="0" smtClean="0"/>
              <a:t>First 30 days</a:t>
            </a:r>
          </a:p>
          <a:p>
            <a:r>
              <a:rPr lang="en-US" dirty="0" smtClean="0"/>
              <a:t>30 to 60 days</a:t>
            </a:r>
          </a:p>
          <a:p>
            <a:r>
              <a:rPr lang="en-US" dirty="0" smtClean="0"/>
              <a:t>Provide something unique</a:t>
            </a:r>
          </a:p>
          <a:p>
            <a:r>
              <a:rPr lang="en-US" dirty="0" smtClean="0"/>
              <a:t>Engage and Connect </a:t>
            </a:r>
          </a:p>
          <a:p>
            <a:pPr marL="514350" indent="-514350">
              <a:buNone/>
            </a:pPr>
            <a:r>
              <a:rPr lang="en-US" dirty="0" smtClean="0"/>
              <a:t>them right them right away</a:t>
            </a:r>
          </a:p>
          <a:p>
            <a:endParaRPr lang="en-US" dirty="0" smtClean="0"/>
          </a:p>
          <a:p>
            <a:endParaRPr lang="en-US" dirty="0" smtClean="0"/>
          </a:p>
          <a:p>
            <a:pPr>
              <a:buNone/>
            </a:pPr>
            <a:r>
              <a:rPr lang="en-US" sz="2600" dirty="0" smtClean="0"/>
              <a:t>Sheri Jacobs, </a:t>
            </a:r>
            <a:r>
              <a:rPr lang="en-US" sz="2600" i="1" dirty="0" smtClean="0"/>
              <a:t>The Art of Membership</a:t>
            </a:r>
            <a:r>
              <a:rPr lang="en-US" sz="2600" dirty="0" smtClean="0"/>
              <a:t>, John Wiley &amp; Sons, 2014, p. 171</a:t>
            </a:r>
            <a:endParaRPr lang="en-US" sz="2600" dirty="0"/>
          </a:p>
        </p:txBody>
      </p:sp>
      <p:pic>
        <p:nvPicPr>
          <p:cNvPr id="6148" name="Picture 4" descr="http://www.corpsolutions.com/images/start.jpg"/>
          <p:cNvPicPr>
            <a:picLocks noChangeAspect="1" noChangeArrowheads="1"/>
          </p:cNvPicPr>
          <p:nvPr/>
        </p:nvPicPr>
        <p:blipFill>
          <a:blip r:embed="rId2"/>
          <a:srcRect/>
          <a:stretch>
            <a:fillRect/>
          </a:stretch>
        </p:blipFill>
        <p:spPr bwMode="auto">
          <a:xfrm>
            <a:off x="5865223" y="1294083"/>
            <a:ext cx="2468880" cy="3695929"/>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rtlCol="0">
            <a:normAutofit/>
          </a:bodyPr>
          <a:lstStyle/>
          <a:p>
            <a:pPr eaLnBrk="1" fontAlgn="auto" hangingPunct="1">
              <a:spcAft>
                <a:spcPts val="0"/>
              </a:spcAft>
              <a:defRPr/>
            </a:pPr>
            <a:r>
              <a:rPr lang="en-US" dirty="0" smtClean="0"/>
              <a:t>Connecting New Members</a:t>
            </a:r>
          </a:p>
        </p:txBody>
      </p:sp>
      <p:sp>
        <p:nvSpPr>
          <p:cNvPr id="30723" name="Content Placeholder 2"/>
          <p:cNvSpPr>
            <a:spLocks noGrp="1"/>
          </p:cNvSpPr>
          <p:nvPr>
            <p:ph sz="half" idx="1"/>
          </p:nvPr>
        </p:nvSpPr>
        <p:spPr>
          <a:xfrm>
            <a:off x="0" y="1600200"/>
            <a:ext cx="3016195" cy="4879428"/>
          </a:xfrm>
        </p:spPr>
        <p:txBody>
          <a:bodyPr>
            <a:normAutofit fontScale="92500" lnSpcReduction="20000"/>
          </a:bodyPr>
          <a:lstStyle/>
          <a:p>
            <a:pPr eaLnBrk="1" hangingPunct="1"/>
            <a:r>
              <a:rPr lang="en-US" dirty="0" smtClean="0"/>
              <a:t>Encourage new members to join a component, special interest group, or community of practice.</a:t>
            </a:r>
          </a:p>
          <a:p>
            <a:pPr eaLnBrk="1" hangingPunct="1">
              <a:buNone/>
            </a:pPr>
            <a:endParaRPr lang="en-US" dirty="0" smtClean="0"/>
          </a:p>
          <a:p>
            <a:pPr eaLnBrk="1" hangingPunct="1"/>
            <a:r>
              <a:rPr lang="en-US" dirty="0" smtClean="0"/>
              <a:t>Engage new members using high-touch techniques.</a:t>
            </a:r>
          </a:p>
          <a:p>
            <a:pPr eaLnBrk="1" hangingPunct="1">
              <a:buFont typeface="Arial" pitchFamily="34" charset="0"/>
              <a:buNone/>
            </a:pPr>
            <a:endParaRPr lang="en-US" sz="1400" i="1" dirty="0" smtClean="0"/>
          </a:p>
          <a:p>
            <a:pPr eaLnBrk="1" hangingPunct="1">
              <a:buFont typeface="Arial" pitchFamily="34" charset="0"/>
              <a:buNone/>
            </a:pPr>
            <a:r>
              <a:rPr lang="en-US" sz="1400" i="1" dirty="0" smtClean="0"/>
              <a:t>199 Ideas: Member Service and Engagement</a:t>
            </a:r>
            <a:r>
              <a:rPr lang="en-US" sz="1400" dirty="0" smtClean="0"/>
              <a:t>, published by ASAE (2011)</a:t>
            </a:r>
          </a:p>
        </p:txBody>
      </p:sp>
      <p:sp>
        <p:nvSpPr>
          <p:cNvPr id="30724" name="Content Placeholder 3"/>
          <p:cNvSpPr>
            <a:spLocks noGrp="1"/>
          </p:cNvSpPr>
          <p:nvPr>
            <p:ph sz="half" idx="2"/>
          </p:nvPr>
        </p:nvSpPr>
        <p:spPr>
          <a:xfrm>
            <a:off x="6280204" y="1600200"/>
            <a:ext cx="2863796" cy="4525963"/>
          </a:xfrm>
        </p:spPr>
        <p:txBody>
          <a:bodyPr>
            <a:normAutofit fontScale="92500" lnSpcReduction="20000"/>
          </a:bodyPr>
          <a:lstStyle/>
          <a:p>
            <a:pPr eaLnBrk="1" hangingPunct="1"/>
            <a:r>
              <a:rPr lang="en-US" dirty="0" smtClean="0"/>
              <a:t>Link them up with like individuals and organizations from which they will derive value</a:t>
            </a:r>
          </a:p>
          <a:p>
            <a:pPr eaLnBrk="1" hangingPunct="1"/>
            <a:endParaRPr lang="en-US" dirty="0" smtClean="0"/>
          </a:p>
          <a:p>
            <a:pPr eaLnBrk="1" hangingPunct="1">
              <a:buNone/>
            </a:pPr>
            <a:endParaRPr lang="en-US" dirty="0" smtClean="0"/>
          </a:p>
          <a:p>
            <a:pPr eaLnBrk="1" hangingPunct="1"/>
            <a:r>
              <a:rPr lang="en-US" dirty="0" smtClean="0"/>
              <a:t>Recognize new members. </a:t>
            </a:r>
          </a:p>
        </p:txBody>
      </p:sp>
      <p:pic>
        <p:nvPicPr>
          <p:cNvPr id="13314" name="Picture 2" descr="http://www.onlinechurchdirectory.com/wp-content/uploads/2014/01/imnewhere.jpg"/>
          <p:cNvPicPr>
            <a:picLocks noChangeAspect="1" noChangeArrowheads="1"/>
          </p:cNvPicPr>
          <p:nvPr/>
        </p:nvPicPr>
        <p:blipFill>
          <a:blip r:embed="rId3"/>
          <a:srcRect/>
          <a:stretch>
            <a:fillRect/>
          </a:stretch>
        </p:blipFill>
        <p:spPr bwMode="auto">
          <a:xfrm>
            <a:off x="3016195" y="2680619"/>
            <a:ext cx="3264009" cy="2209484"/>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Think About This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Ask Yourselves…</a:t>
            </a:r>
          </a:p>
          <a:p>
            <a:pPr lvl="5"/>
            <a:r>
              <a:rPr lang="en-US" sz="3200" dirty="0" smtClean="0">
                <a:latin typeface="HelveticaNeueLT Std"/>
              </a:rPr>
              <a:t>What is Unique About Your Organization?</a:t>
            </a:r>
          </a:p>
          <a:p>
            <a:pPr lvl="5"/>
            <a:r>
              <a:rPr lang="en-US" sz="3200" dirty="0" smtClean="0">
                <a:latin typeface="HelveticaNeueLT Std"/>
              </a:rPr>
              <a:t>What is Unique About Your Offerings?</a:t>
            </a:r>
          </a:p>
          <a:p>
            <a:pPr lvl="5"/>
            <a:r>
              <a:rPr lang="en-US" sz="3200" dirty="0" smtClean="0">
                <a:latin typeface="HelveticaNeueLT Std"/>
              </a:rPr>
              <a:t>What Can You Provide that Individuals or Companies Can’t Get Elsewhere?</a:t>
            </a:r>
          </a:p>
          <a:p>
            <a:pPr lvl="5"/>
            <a:r>
              <a:rPr lang="en-US" sz="3200" dirty="0" smtClean="0">
                <a:latin typeface="HelveticaNeueLT Std"/>
              </a:rPr>
              <a:t>How can you best </a:t>
            </a:r>
            <a:r>
              <a:rPr lang="en-US" sz="3200" i="1" dirty="0" smtClean="0">
                <a:latin typeface="HelveticaNeueLT Std"/>
              </a:rPr>
              <a:t>Connect Your Members to Value?</a:t>
            </a:r>
            <a:endParaRPr lang="en-US" sz="3200" i="1" dirty="0">
              <a:latin typeface="HelveticaNeueLT Std"/>
            </a:endParaRPr>
          </a:p>
        </p:txBody>
      </p:sp>
      <p:pic>
        <p:nvPicPr>
          <p:cNvPr id="10242" name="Picture 2" descr="http://www.bates-communications.com/Portals/25382/images/Thinker.jpg"/>
          <p:cNvPicPr>
            <a:picLocks noChangeAspect="1" noChangeArrowheads="1"/>
          </p:cNvPicPr>
          <p:nvPr/>
        </p:nvPicPr>
        <p:blipFill>
          <a:blip r:embed="rId2"/>
          <a:srcRect/>
          <a:stretch>
            <a:fillRect/>
          </a:stretch>
        </p:blipFill>
        <p:spPr bwMode="auto">
          <a:xfrm>
            <a:off x="841483" y="2730137"/>
            <a:ext cx="1844030" cy="2612376"/>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Your Important Role in Association Management</a:t>
            </a:r>
            <a:endParaRPr lang="en-US" dirty="0"/>
          </a:p>
        </p:txBody>
      </p:sp>
      <p:pic>
        <p:nvPicPr>
          <p:cNvPr id="2050" name="Picture 2"/>
          <p:cNvPicPr>
            <a:picLocks noChangeAspect="1" noChangeArrowheads="1"/>
          </p:cNvPicPr>
          <p:nvPr/>
        </p:nvPicPr>
        <p:blipFill>
          <a:blip r:embed="rId2"/>
          <a:srcRect/>
          <a:stretch>
            <a:fillRect/>
          </a:stretch>
        </p:blipFill>
        <p:spPr bwMode="auto">
          <a:xfrm>
            <a:off x="0" y="1248533"/>
            <a:ext cx="3643126" cy="4720004"/>
          </a:xfrm>
          <a:prstGeom prst="rect">
            <a:avLst/>
          </a:prstGeom>
          <a:noFill/>
          <a:ln w="9525">
            <a:noFill/>
            <a:miter lim="800000"/>
            <a:headEnd/>
            <a:tailEnd/>
          </a:ln>
        </p:spPr>
      </p:pic>
      <p:sp>
        <p:nvSpPr>
          <p:cNvPr id="3" name="Content Placeholder 2"/>
          <p:cNvSpPr>
            <a:spLocks noGrp="1"/>
          </p:cNvSpPr>
          <p:nvPr>
            <p:ph idx="1"/>
          </p:nvPr>
        </p:nvSpPr>
        <p:spPr>
          <a:xfrm>
            <a:off x="3173123" y="2070510"/>
            <a:ext cx="8229600" cy="4525963"/>
          </a:xfrm>
        </p:spPr>
        <p:txBody>
          <a:bodyPr>
            <a:normAutofit/>
          </a:bodyPr>
          <a:lstStyle/>
          <a:p>
            <a:pPr lvl="1"/>
            <a:r>
              <a:rPr lang="en-US" sz="2600" dirty="0" smtClean="0"/>
              <a:t>Build new skills</a:t>
            </a:r>
          </a:p>
          <a:p>
            <a:pPr lvl="1"/>
            <a:r>
              <a:rPr lang="en-US" sz="2600" dirty="0" smtClean="0"/>
              <a:t>Expand your knowledge</a:t>
            </a:r>
          </a:p>
          <a:p>
            <a:pPr lvl="1"/>
            <a:r>
              <a:rPr lang="en-US" sz="2600" dirty="0" smtClean="0"/>
              <a:t>Work with a variety of stakeholders</a:t>
            </a:r>
          </a:p>
          <a:p>
            <a:pPr lvl="1"/>
            <a:r>
              <a:rPr lang="en-US" sz="2600" dirty="0" smtClean="0"/>
              <a:t>Develop your career opportunities</a:t>
            </a:r>
          </a:p>
          <a:p>
            <a:pPr lvl="1"/>
            <a:r>
              <a:rPr lang="en-US" sz="2600" dirty="0" smtClean="0"/>
              <a:t>Work in a dynamic environment</a:t>
            </a:r>
          </a:p>
          <a:p>
            <a:pPr lvl="1"/>
            <a:r>
              <a:rPr lang="en-US" sz="2600" dirty="0" smtClean="0"/>
              <a:t>Develop new collegues</a:t>
            </a:r>
          </a:p>
          <a:p>
            <a:pPr lvl="1"/>
            <a:r>
              <a:rPr lang="en-US" sz="2600" dirty="0" smtClean="0"/>
              <a:t>Make a personal contribution</a:t>
            </a:r>
          </a:p>
          <a:p>
            <a:endParaRPr lang="en-US" dirty="0" smtClean="0"/>
          </a:p>
        </p:txBody>
      </p:sp>
      <p:sp>
        <p:nvSpPr>
          <p:cNvPr id="5" name="TextBox 4"/>
          <p:cNvSpPr txBox="1"/>
          <p:nvPr/>
        </p:nvSpPr>
        <p:spPr>
          <a:xfrm>
            <a:off x="631768" y="1148783"/>
            <a:ext cx="4239491" cy="923330"/>
          </a:xfrm>
          <a:prstGeom prst="rect">
            <a:avLst/>
          </a:prstGeom>
          <a:noFill/>
        </p:spPr>
        <p:txBody>
          <a:bodyPr wrap="square" rtlCol="0">
            <a:spAutoFit/>
          </a:bodyPr>
          <a:lstStyle/>
          <a:p>
            <a:r>
              <a:rPr lang="en-US" sz="5400" dirty="0" smtClean="0">
                <a:solidFill>
                  <a:schemeClr val="bg1"/>
                </a:solidFill>
              </a:rPr>
              <a:t>YOU CAN:</a:t>
            </a:r>
            <a:endParaRPr lang="en-US" sz="5400" dirty="0">
              <a:solidFill>
                <a:schemeClr val="bg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goldsim.com/Images/Content/Introduction/Questions.jpg"/>
          <p:cNvPicPr>
            <a:picLocks noChangeAspect="1" noChangeArrowheads="1"/>
          </p:cNvPicPr>
          <p:nvPr/>
        </p:nvPicPr>
        <p:blipFill>
          <a:blip r:embed="rId2"/>
          <a:srcRect/>
          <a:stretch>
            <a:fillRect/>
          </a:stretch>
        </p:blipFill>
        <p:spPr bwMode="auto">
          <a:xfrm>
            <a:off x="4603198" y="1600200"/>
            <a:ext cx="4540802" cy="4525963"/>
          </a:xfrm>
          <a:prstGeom prst="rect">
            <a:avLst/>
          </a:prstGeom>
          <a:noFill/>
        </p:spPr>
      </p:pic>
      <p:sp>
        <p:nvSpPr>
          <p:cNvPr id="2" name="Title 1"/>
          <p:cNvSpPr>
            <a:spLocks noGrp="1"/>
          </p:cNvSpPr>
          <p:nvPr>
            <p:ph type="title"/>
          </p:nvPr>
        </p:nvSpPr>
        <p:spPr/>
        <p:txBody>
          <a:bodyPr>
            <a:normAutofit/>
          </a:bodyPr>
          <a:lstStyle/>
          <a:p>
            <a:r>
              <a:rPr lang="en-US" dirty="0" smtClean="0"/>
              <a:t>Questions and Application</a:t>
            </a:r>
            <a:endParaRPr lang="en-US" dirty="0"/>
          </a:p>
        </p:txBody>
      </p:sp>
      <p:sp>
        <p:nvSpPr>
          <p:cNvPr id="3" name="Content Placeholder 2"/>
          <p:cNvSpPr>
            <a:spLocks noGrp="1"/>
          </p:cNvSpPr>
          <p:nvPr>
            <p:ph idx="1"/>
          </p:nvPr>
        </p:nvSpPr>
        <p:spPr>
          <a:xfrm>
            <a:off x="457200" y="1600200"/>
            <a:ext cx="4950371" cy="4525963"/>
          </a:xfrm>
        </p:spPr>
        <p:txBody>
          <a:bodyPr>
            <a:normAutofit/>
          </a:bodyPr>
          <a:lstStyle/>
          <a:p>
            <a:r>
              <a:rPr lang="en-US" dirty="0" smtClean="0"/>
              <a:t>Your Questions?</a:t>
            </a:r>
          </a:p>
          <a:p>
            <a:pPr>
              <a:buNone/>
            </a:pPr>
            <a:endParaRPr lang="en-US" dirty="0" smtClean="0"/>
          </a:p>
          <a:p>
            <a:r>
              <a:rPr lang="en-US" dirty="0" smtClean="0"/>
              <a:t>What is one thing that you will do back home to connect your members to value?</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THANK YOU</a:t>
            </a:r>
            <a:endParaRPr lang="en-US" dirty="0"/>
          </a:p>
        </p:txBody>
      </p:sp>
      <p:sp>
        <p:nvSpPr>
          <p:cNvPr id="3" name="Content Placeholder 2"/>
          <p:cNvSpPr>
            <a:spLocks noGrp="1"/>
          </p:cNvSpPr>
          <p:nvPr>
            <p:ph idx="1"/>
          </p:nvPr>
        </p:nvSpPr>
        <p:spPr/>
        <p:txBody>
          <a:bodyPr>
            <a:normAutofit/>
          </a:bodyPr>
          <a:lstStyle/>
          <a:p>
            <a:pPr algn="ctr">
              <a:buNone/>
            </a:pPr>
            <a:endParaRPr lang="en-US" sz="4000" b="1" dirty="0" smtClean="0"/>
          </a:p>
          <a:p>
            <a:pPr algn="ctr">
              <a:buNone/>
            </a:pPr>
            <a:r>
              <a:rPr lang="en-US" sz="3000" dirty="0" smtClean="0"/>
              <a:t>Contact Information</a:t>
            </a:r>
          </a:p>
          <a:p>
            <a:pPr algn="ctr">
              <a:buNone/>
            </a:pPr>
            <a:r>
              <a:rPr lang="en-US" sz="3000" dirty="0" smtClean="0"/>
              <a:t>Greta Kotler, CAE</a:t>
            </a:r>
          </a:p>
          <a:p>
            <a:pPr algn="ctr">
              <a:buNone/>
            </a:pPr>
            <a:r>
              <a:rPr lang="en-US" sz="3000" dirty="0" smtClean="0"/>
              <a:t>Chief Global Development Officer</a:t>
            </a:r>
          </a:p>
          <a:p>
            <a:pPr algn="ctr">
              <a:buNone/>
            </a:pPr>
            <a:r>
              <a:rPr lang="en-US" sz="3000" dirty="0" smtClean="0"/>
              <a:t>ASAE</a:t>
            </a:r>
          </a:p>
          <a:p>
            <a:pPr algn="ctr">
              <a:buNone/>
            </a:pPr>
            <a:r>
              <a:rPr lang="en-US" sz="3000" dirty="0" smtClean="0">
                <a:hlinkClick r:id="rId2"/>
              </a:rPr>
              <a:t>gkotler@asaecenter.org</a:t>
            </a:r>
            <a:endParaRPr lang="en-US" sz="3000" dirty="0" smtClean="0"/>
          </a:p>
          <a:p>
            <a:pPr algn="ctr">
              <a:buNone/>
            </a:pPr>
            <a:r>
              <a:rPr lang="en-US" sz="3000" baseline="-25000" dirty="0" smtClean="0"/>
              <a:t>+1.202.326.9506/+1.202.207.8083</a:t>
            </a:r>
            <a:endParaRPr lang="en-US" sz="3000" baseline="-25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dirty="0" smtClean="0">
                <a:latin typeface="Arial" pitchFamily="34" charset="0"/>
                <a:cs typeface="Arial" pitchFamily="34" charset="0"/>
              </a:rPr>
              <a:t>Contribution of Associations</a:t>
            </a:r>
          </a:p>
        </p:txBody>
      </p:sp>
      <p:sp>
        <p:nvSpPr>
          <p:cNvPr id="4099" name="Content Placeholder 2"/>
          <p:cNvSpPr>
            <a:spLocks noGrp="1"/>
          </p:cNvSpPr>
          <p:nvPr>
            <p:ph idx="1"/>
          </p:nvPr>
        </p:nvSpPr>
        <p:spPr/>
        <p:txBody>
          <a:bodyPr/>
          <a:lstStyle/>
          <a:p>
            <a:pPr eaLnBrk="1" hangingPunct="1"/>
            <a:r>
              <a:rPr lang="en-US" sz="2300" b="1" dirty="0" smtClean="0">
                <a:solidFill>
                  <a:srgbClr val="002060"/>
                </a:solidFill>
                <a:latin typeface="Arial" pitchFamily="34" charset="0"/>
                <a:ea typeface="MS PGothic" pitchFamily="34" charset="-128"/>
                <a:cs typeface="Arial" pitchFamily="34" charset="0"/>
              </a:rPr>
              <a:t>Associations Enrich Lives</a:t>
            </a:r>
          </a:p>
          <a:p>
            <a:pPr eaLnBrk="1" hangingPunct="1">
              <a:buFont typeface="Arial" pitchFamily="34" charset="0"/>
              <a:buNone/>
            </a:pPr>
            <a:r>
              <a:rPr lang="en-US" sz="2300" dirty="0" smtClean="0">
                <a:latin typeface="Arial" pitchFamily="34" charset="0"/>
                <a:ea typeface="MS PGothic" pitchFamily="34" charset="-128"/>
                <a:cs typeface="Arial" pitchFamily="34" charset="0"/>
              </a:rPr>
              <a:t>	Through volunteerism, creating standards of safety and quality, specialized expertise and citizenship with communities around the globe. </a:t>
            </a:r>
          </a:p>
          <a:p>
            <a:pPr eaLnBrk="1" hangingPunct="1"/>
            <a:r>
              <a:rPr lang="en-US" sz="2300" b="1" dirty="0" smtClean="0">
                <a:solidFill>
                  <a:srgbClr val="002060"/>
                </a:solidFill>
                <a:latin typeface="Arial" pitchFamily="34" charset="0"/>
                <a:ea typeface="MS PGothic" pitchFamily="34" charset="-128"/>
                <a:cs typeface="Arial" pitchFamily="34" charset="0"/>
              </a:rPr>
              <a:t>Associations Impact the Economy</a:t>
            </a:r>
          </a:p>
          <a:p>
            <a:pPr eaLnBrk="1" hangingPunct="1">
              <a:buFont typeface="Arial" pitchFamily="34" charset="0"/>
              <a:buNone/>
            </a:pPr>
            <a:r>
              <a:rPr lang="en-US" sz="2300" dirty="0" smtClean="0">
                <a:latin typeface="Arial" pitchFamily="34" charset="0"/>
                <a:ea typeface="MS PGothic" pitchFamily="34" charset="-128"/>
                <a:cs typeface="Arial" pitchFamily="34" charset="0"/>
              </a:rPr>
              <a:t>	Through industrial development, product and service innovation and facilitating domestic and international business. </a:t>
            </a:r>
          </a:p>
          <a:p>
            <a:pPr eaLnBrk="1" hangingPunct="1"/>
            <a:r>
              <a:rPr lang="en-US" sz="2300" b="1" dirty="0" smtClean="0">
                <a:solidFill>
                  <a:srgbClr val="002060"/>
                </a:solidFill>
                <a:latin typeface="Arial" pitchFamily="34" charset="0"/>
                <a:ea typeface="MS PGothic" pitchFamily="34" charset="-128"/>
                <a:cs typeface="Arial" pitchFamily="34" charset="0"/>
              </a:rPr>
              <a:t>Associations Maintain Competitiveness</a:t>
            </a:r>
          </a:p>
          <a:p>
            <a:pPr eaLnBrk="1" hangingPunct="1">
              <a:buFont typeface="Arial" pitchFamily="34" charset="0"/>
              <a:buNone/>
            </a:pPr>
            <a:r>
              <a:rPr lang="en-US" sz="2300" dirty="0" smtClean="0">
                <a:latin typeface="Arial" pitchFamily="34" charset="0"/>
                <a:ea typeface="MS PGothic" pitchFamily="34" charset="-128"/>
                <a:cs typeface="Arial" pitchFamily="34" charset="0"/>
              </a:rPr>
              <a:t>	By committing resources to life-long learning, professional development, mentoring and research. </a:t>
            </a:r>
          </a:p>
          <a:p>
            <a:pPr eaLnBrk="1" hangingPunct="1">
              <a:buFont typeface="Arial" pitchFamily="34" charset="0"/>
              <a:buNone/>
            </a:pPr>
            <a:endParaRPr lang="en-US" dirty="0" smtClean="0">
              <a:ea typeface="MS PGothic" pitchFamily="34" charset="-128"/>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p:txBody>
          <a:bodyPr>
            <a:normAutofit fontScale="90000"/>
          </a:bodyPr>
          <a:lstStyle/>
          <a:p>
            <a:pPr eaLnBrk="1" hangingPunct="1"/>
            <a:r>
              <a:rPr lang="en-US" dirty="0" smtClean="0"/>
              <a:t>Challenges to Membership Today</a:t>
            </a:r>
            <a:endParaRPr lang="en-US" i="1" dirty="0" smtClean="0"/>
          </a:p>
        </p:txBody>
      </p:sp>
      <p:sp>
        <p:nvSpPr>
          <p:cNvPr id="11267" name="Content Placeholder 4"/>
          <p:cNvSpPr>
            <a:spLocks noGrp="1"/>
          </p:cNvSpPr>
          <p:nvPr>
            <p:ph sz="half" idx="1"/>
          </p:nvPr>
        </p:nvSpPr>
        <p:spPr>
          <a:xfrm>
            <a:off x="457200" y="1371600"/>
            <a:ext cx="4038600" cy="4754563"/>
          </a:xfrm>
        </p:spPr>
        <p:txBody>
          <a:bodyPr/>
          <a:lstStyle/>
          <a:p>
            <a:pPr eaLnBrk="1" hangingPunct="1"/>
            <a:endParaRPr lang="en-US" sz="2400" dirty="0" smtClean="0"/>
          </a:p>
          <a:p>
            <a:pPr eaLnBrk="1" hangingPunct="1"/>
            <a:r>
              <a:rPr lang="en-US" sz="2400" dirty="0" smtClean="0"/>
              <a:t>Doing More with Less</a:t>
            </a:r>
          </a:p>
          <a:p>
            <a:pPr eaLnBrk="1" hangingPunct="1"/>
            <a:r>
              <a:rPr lang="en-US" sz="2400" dirty="0" smtClean="0"/>
              <a:t>Time to participate</a:t>
            </a:r>
          </a:p>
          <a:p>
            <a:pPr eaLnBrk="1" hangingPunct="1"/>
            <a:r>
              <a:rPr lang="en-US" sz="2400" dirty="0" smtClean="0"/>
              <a:t>Getting to know members at a deeper level</a:t>
            </a:r>
          </a:p>
          <a:p>
            <a:pPr eaLnBrk="1" hangingPunct="1"/>
            <a:r>
              <a:rPr lang="en-US" sz="2400" dirty="0" smtClean="0"/>
              <a:t>Getting their Attention:  Communicating in an appropriate way</a:t>
            </a:r>
          </a:p>
          <a:p>
            <a:pPr eaLnBrk="1" hangingPunct="1"/>
            <a:r>
              <a:rPr lang="en-US" sz="2400" dirty="0" smtClean="0"/>
              <a:t>Keeping member’s interest in continuous engagement</a:t>
            </a:r>
          </a:p>
          <a:p>
            <a:pPr eaLnBrk="1" hangingPunct="1"/>
            <a:endParaRPr lang="en-US" sz="2400" dirty="0" smtClean="0"/>
          </a:p>
        </p:txBody>
      </p:sp>
      <p:pic>
        <p:nvPicPr>
          <p:cNvPr id="11268" name="Content Placeholder 6" descr="juggling-responsibilities.jpg"/>
          <p:cNvPicPr>
            <a:picLocks noGrp="1" noChangeAspect="1"/>
          </p:cNvPicPr>
          <p:nvPr>
            <p:ph sz="half" idx="2"/>
          </p:nvPr>
        </p:nvPicPr>
        <p:blipFill>
          <a:blip r:embed="rId2"/>
          <a:srcRect/>
          <a:stretch>
            <a:fillRect/>
          </a:stretch>
        </p:blipFill>
        <p:spPr>
          <a:xfrm>
            <a:off x="5257800" y="1828800"/>
            <a:ext cx="3505200" cy="4114800"/>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ASAE Foundation Research</a:t>
            </a:r>
            <a:endParaRPr lang="en-US" dirty="0"/>
          </a:p>
        </p:txBody>
      </p:sp>
      <p:sp>
        <p:nvSpPr>
          <p:cNvPr id="3" name="Content Placeholder 2"/>
          <p:cNvSpPr>
            <a:spLocks noGrp="1"/>
          </p:cNvSpPr>
          <p:nvPr>
            <p:ph idx="1"/>
          </p:nvPr>
        </p:nvSpPr>
        <p:spPr>
          <a:xfrm>
            <a:off x="2802692" y="1600200"/>
            <a:ext cx="6341308" cy="4525963"/>
          </a:xfrm>
        </p:spPr>
        <p:txBody>
          <a:bodyPr>
            <a:normAutofit fontScale="92500" lnSpcReduction="20000"/>
          </a:bodyPr>
          <a:lstStyle/>
          <a:p>
            <a:r>
              <a:rPr lang="en-US" b="1" dirty="0" smtClean="0"/>
              <a:t>Membership in Context:  Providing Value to Members Where They Are</a:t>
            </a:r>
          </a:p>
          <a:p>
            <a:r>
              <a:rPr lang="en-US" dirty="0" smtClean="0"/>
              <a:t>The Impact of Other Decision Makers:  Engaging Influencers to Get New Members</a:t>
            </a:r>
          </a:p>
          <a:p>
            <a:r>
              <a:rPr lang="en-US" dirty="0" smtClean="0"/>
              <a:t>Changing Roles and Responsibilities</a:t>
            </a:r>
          </a:p>
          <a:p>
            <a:r>
              <a:rPr lang="en-US" b="1" dirty="0" smtClean="0"/>
              <a:t>Curation of Information and Data</a:t>
            </a:r>
          </a:p>
          <a:p>
            <a:r>
              <a:rPr lang="en-US" dirty="0" smtClean="0"/>
              <a:t>Removing Barriers to Change</a:t>
            </a:r>
          </a:p>
          <a:p>
            <a:endParaRPr lang="en-US" dirty="0" smtClean="0"/>
          </a:p>
        </p:txBody>
      </p:sp>
      <p:pic>
        <p:nvPicPr>
          <p:cNvPr id="37890" name="Picture 2" descr="http://www.asaecenter.org/files/images/Exploring%20the%20Future%20of%20Membership%20lg%20cover.jpg"/>
          <p:cNvPicPr>
            <a:picLocks noChangeAspect="1" noChangeArrowheads="1"/>
          </p:cNvPicPr>
          <p:nvPr/>
        </p:nvPicPr>
        <p:blipFill>
          <a:blip r:embed="rId2"/>
          <a:srcRect/>
          <a:stretch>
            <a:fillRect/>
          </a:stretch>
        </p:blipFill>
        <p:spPr bwMode="auto">
          <a:xfrm>
            <a:off x="457200" y="2227217"/>
            <a:ext cx="2345492" cy="3037113"/>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normAutofit fontScale="90000"/>
          </a:bodyPr>
          <a:lstStyle/>
          <a:p>
            <a:pPr eaLnBrk="1" hangingPunct="1"/>
            <a:r>
              <a:rPr lang="en-US" dirty="0" smtClean="0"/>
              <a:t>Membership Context:  How Do You Create Value?</a:t>
            </a:r>
          </a:p>
        </p:txBody>
      </p:sp>
      <p:sp>
        <p:nvSpPr>
          <p:cNvPr id="14339" name="Content Placeholder 2"/>
          <p:cNvSpPr>
            <a:spLocks noGrp="1"/>
          </p:cNvSpPr>
          <p:nvPr>
            <p:ph idx="1"/>
          </p:nvPr>
        </p:nvSpPr>
        <p:spPr>
          <a:xfrm>
            <a:off x="457200" y="1524000"/>
            <a:ext cx="4724400" cy="5029200"/>
          </a:xfrm>
        </p:spPr>
        <p:txBody>
          <a:bodyPr rtlCol="0">
            <a:normAutofit lnSpcReduction="10000"/>
          </a:bodyPr>
          <a:lstStyle/>
          <a:p>
            <a:pPr eaLnBrk="1" fontAlgn="auto" hangingPunct="1">
              <a:spcAft>
                <a:spcPts val="0"/>
              </a:spcAft>
              <a:defRPr/>
            </a:pPr>
            <a:r>
              <a:rPr lang="en-US" sz="2800" b="1" dirty="0" smtClean="0"/>
              <a:t>Define value:</a:t>
            </a:r>
          </a:p>
          <a:p>
            <a:pPr lvl="1" eaLnBrk="1" fontAlgn="auto" hangingPunct="1">
              <a:spcAft>
                <a:spcPts val="0"/>
              </a:spcAft>
              <a:defRPr/>
            </a:pPr>
            <a:r>
              <a:rPr lang="en-US" dirty="0" smtClean="0"/>
              <a:t>Members decide what has value</a:t>
            </a:r>
          </a:p>
          <a:p>
            <a:pPr lvl="1" eaLnBrk="1" fontAlgn="auto" hangingPunct="1">
              <a:spcAft>
                <a:spcPts val="0"/>
              </a:spcAft>
              <a:defRPr/>
            </a:pPr>
            <a:r>
              <a:rPr lang="en-US" dirty="0" smtClean="0"/>
              <a:t>Value is validated by a member’s willingness to exchange money or time for something</a:t>
            </a:r>
          </a:p>
          <a:p>
            <a:pPr lvl="1" eaLnBrk="1" fontAlgn="auto" hangingPunct="1">
              <a:spcAft>
                <a:spcPts val="0"/>
              </a:spcAft>
              <a:defRPr/>
            </a:pPr>
            <a:r>
              <a:rPr lang="en-US" dirty="0" smtClean="0"/>
              <a:t>Value changes</a:t>
            </a:r>
          </a:p>
          <a:p>
            <a:pPr lvl="1" eaLnBrk="1" fontAlgn="auto" hangingPunct="1">
              <a:spcAft>
                <a:spcPts val="0"/>
              </a:spcAft>
              <a:buFont typeface="Arial" pitchFamily="34" charset="0"/>
              <a:buNone/>
              <a:defRPr/>
            </a:pPr>
            <a:endParaRPr lang="en-US" sz="2000" dirty="0" smtClean="0"/>
          </a:p>
          <a:p>
            <a:pPr lvl="1" eaLnBrk="1" fontAlgn="auto" hangingPunct="1">
              <a:spcAft>
                <a:spcPts val="0"/>
              </a:spcAft>
              <a:buFont typeface="Arial" pitchFamily="34" charset="0"/>
              <a:buNone/>
              <a:defRPr/>
            </a:pPr>
            <a:r>
              <a:rPr lang="en-US" sz="1400" i="1" dirty="0" smtClean="0"/>
              <a:t>From Road to Relevance: 5 Strategies for Competitive Associations</a:t>
            </a:r>
            <a:r>
              <a:rPr lang="en-US" sz="1400" dirty="0" smtClean="0"/>
              <a:t>,</a:t>
            </a:r>
          </a:p>
          <a:p>
            <a:pPr lvl="1" eaLnBrk="1" fontAlgn="auto" hangingPunct="1">
              <a:spcAft>
                <a:spcPts val="0"/>
              </a:spcAft>
              <a:buFont typeface="Arial" pitchFamily="34" charset="0"/>
              <a:buNone/>
              <a:defRPr/>
            </a:pPr>
            <a:r>
              <a:rPr lang="en-US" sz="1400" dirty="0" smtClean="0"/>
              <a:t>by Harrison Coerver and Mary Byers, CAE, Published by ASAE (2013)</a:t>
            </a:r>
          </a:p>
          <a:p>
            <a:pPr eaLnBrk="1" fontAlgn="auto" hangingPunct="1">
              <a:spcAft>
                <a:spcPts val="0"/>
              </a:spcAft>
              <a:defRPr/>
            </a:pPr>
            <a:endParaRPr lang="en-US" sz="2800" dirty="0" smtClean="0"/>
          </a:p>
        </p:txBody>
      </p:sp>
      <p:pic>
        <p:nvPicPr>
          <p:cNvPr id="13316" name="Picture 4" descr="3404575074_c666b3f8c6_o.jpg"/>
          <p:cNvPicPr>
            <a:picLocks noChangeAspect="1"/>
          </p:cNvPicPr>
          <p:nvPr/>
        </p:nvPicPr>
        <p:blipFill>
          <a:blip r:embed="rId3"/>
          <a:srcRect/>
          <a:stretch>
            <a:fillRect/>
          </a:stretch>
        </p:blipFill>
        <p:spPr bwMode="auto">
          <a:xfrm>
            <a:off x="5181600" y="2362200"/>
            <a:ext cx="3759200"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p:cNvSpPr/>
          <p:nvPr/>
        </p:nvSpPr>
        <p:spPr>
          <a:xfrm>
            <a:off x="189186" y="1395248"/>
            <a:ext cx="8702566" cy="3318642"/>
          </a:xfrm>
          <a:prstGeom prst="wedgeRoundRectCallout">
            <a:avLst>
              <a:gd name="adj1" fmla="val -20647"/>
              <a:gd name="adj2" fmla="val 72476"/>
              <a:gd name="adj3" fmla="val 16667"/>
            </a:avLst>
          </a:prstGeom>
          <a:solidFill>
            <a:schemeClr val="tx2">
              <a:lumMod val="75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338" name="Title 1"/>
          <p:cNvSpPr>
            <a:spLocks noGrp="1"/>
          </p:cNvSpPr>
          <p:nvPr>
            <p:ph type="title"/>
          </p:nvPr>
        </p:nvSpPr>
        <p:spPr/>
        <p:txBody>
          <a:bodyPr/>
          <a:lstStyle/>
          <a:p>
            <a:pPr eaLnBrk="1" hangingPunct="1"/>
            <a:r>
              <a:rPr lang="en-US" dirty="0" smtClean="0"/>
              <a:t>Membership Value</a:t>
            </a:r>
          </a:p>
        </p:txBody>
      </p:sp>
      <p:sp>
        <p:nvSpPr>
          <p:cNvPr id="14339" name="Content Placeholder 2"/>
          <p:cNvSpPr>
            <a:spLocks noGrp="1"/>
          </p:cNvSpPr>
          <p:nvPr>
            <p:ph idx="1"/>
          </p:nvPr>
        </p:nvSpPr>
        <p:spPr>
          <a:xfrm>
            <a:off x="457200" y="1600200"/>
            <a:ext cx="8229600" cy="4753303"/>
          </a:xfrm>
        </p:spPr>
        <p:txBody>
          <a:bodyPr>
            <a:normAutofit lnSpcReduction="10000"/>
          </a:bodyPr>
          <a:lstStyle/>
          <a:p>
            <a:pPr eaLnBrk="1" hangingPunct="1">
              <a:buFont typeface="Arial" pitchFamily="34" charset="0"/>
              <a:buNone/>
            </a:pPr>
            <a:r>
              <a:rPr lang="en-US" sz="4000" i="1" dirty="0" smtClean="0">
                <a:solidFill>
                  <a:schemeClr val="bg1"/>
                </a:solidFill>
              </a:rPr>
              <a:t>The number one reason individuals or companies join an association is because they believe that association will help them solve a problem</a:t>
            </a:r>
          </a:p>
          <a:p>
            <a:pPr eaLnBrk="1" hangingPunct="1">
              <a:buFont typeface="Arial" pitchFamily="34" charset="0"/>
              <a:buNone/>
            </a:pPr>
            <a:endParaRPr lang="en-US" sz="1100" i="1" dirty="0" smtClean="0"/>
          </a:p>
          <a:p>
            <a:pPr eaLnBrk="1" hangingPunct="1">
              <a:buFont typeface="Arial" pitchFamily="34" charset="0"/>
              <a:buNone/>
            </a:pPr>
            <a:endParaRPr lang="en-US" sz="1100" i="1" dirty="0" smtClean="0"/>
          </a:p>
          <a:p>
            <a:pPr eaLnBrk="1" hangingPunct="1">
              <a:buFont typeface="Arial" pitchFamily="34" charset="0"/>
              <a:buNone/>
            </a:pPr>
            <a:endParaRPr lang="en-US" sz="1100" i="1" dirty="0" smtClean="0"/>
          </a:p>
          <a:p>
            <a:pPr eaLnBrk="1" hangingPunct="1">
              <a:buFont typeface="Arial" pitchFamily="34" charset="0"/>
              <a:buNone/>
            </a:pPr>
            <a:endParaRPr lang="en-US" sz="1600" i="1" dirty="0" smtClean="0"/>
          </a:p>
          <a:p>
            <a:pPr eaLnBrk="1" hangingPunct="1">
              <a:buFont typeface="Arial" pitchFamily="34" charset="0"/>
              <a:buNone/>
            </a:pPr>
            <a:endParaRPr lang="en-US" sz="1600" i="1" dirty="0" smtClean="0"/>
          </a:p>
          <a:p>
            <a:pPr eaLnBrk="1" hangingPunct="1">
              <a:buFont typeface="Arial" pitchFamily="34" charset="0"/>
              <a:buNone/>
            </a:pPr>
            <a:endParaRPr lang="en-US" sz="1600" i="1" dirty="0" smtClean="0"/>
          </a:p>
          <a:p>
            <a:pPr eaLnBrk="1" hangingPunct="1">
              <a:buFont typeface="Arial" pitchFamily="34" charset="0"/>
              <a:buNone/>
            </a:pPr>
            <a:r>
              <a:rPr lang="en-US" sz="1600" i="1" dirty="0" smtClean="0"/>
              <a:t>The End of Membership as We Know It: Building the Fortune-Flipping, Must-Have Association of the Next Century</a:t>
            </a:r>
            <a:r>
              <a:rPr lang="en-US" sz="1600" dirty="0" smtClean="0"/>
              <a:t> by Sarah L. Sladek, Published by ASAE (2011)</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 Their Business	</a:t>
            </a:r>
            <a:endParaRPr lang="en-US" dirty="0"/>
          </a:p>
        </p:txBody>
      </p:sp>
      <p:sp>
        <p:nvSpPr>
          <p:cNvPr id="3" name="Content Placeholder 2"/>
          <p:cNvSpPr>
            <a:spLocks noGrp="1"/>
          </p:cNvSpPr>
          <p:nvPr>
            <p:ph idx="1"/>
          </p:nvPr>
        </p:nvSpPr>
        <p:spPr/>
        <p:txBody>
          <a:bodyPr/>
          <a:lstStyle/>
          <a:p>
            <a:r>
              <a:rPr lang="en-US" dirty="0" smtClean="0"/>
              <a:t>What problems are they trying to solve?</a:t>
            </a:r>
          </a:p>
          <a:p>
            <a:r>
              <a:rPr lang="en-US" dirty="0" smtClean="0"/>
              <a:t>What is keeping them awake at night?</a:t>
            </a:r>
          </a:p>
          <a:p>
            <a:endParaRPr lang="en-US" dirty="0"/>
          </a:p>
        </p:txBody>
      </p:sp>
      <p:pic>
        <p:nvPicPr>
          <p:cNvPr id="31746" name="Picture 2" descr="http://www.adifferentkindofwork.com/wp-content/uploads/2010/08/iStock_000007866113Small.jpg"/>
          <p:cNvPicPr>
            <a:picLocks noChangeAspect="1" noChangeArrowheads="1"/>
          </p:cNvPicPr>
          <p:nvPr/>
        </p:nvPicPr>
        <p:blipFill>
          <a:blip r:embed="rId2"/>
          <a:srcRect/>
          <a:stretch>
            <a:fillRect/>
          </a:stretch>
        </p:blipFill>
        <p:spPr bwMode="auto">
          <a:xfrm>
            <a:off x="1761760" y="2915372"/>
            <a:ext cx="5426280" cy="3596265"/>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normAutofit fontScale="90000"/>
          </a:bodyPr>
          <a:lstStyle/>
          <a:p>
            <a:pPr eaLnBrk="1" hangingPunct="1"/>
            <a:r>
              <a:rPr lang="en-US" dirty="0" smtClean="0"/>
              <a:t>Membership in Context: Walk in Your Member’s Shoes</a:t>
            </a:r>
          </a:p>
        </p:txBody>
      </p:sp>
      <p:sp>
        <p:nvSpPr>
          <p:cNvPr id="19459" name="Content Placeholder 2"/>
          <p:cNvSpPr>
            <a:spLocks noGrp="1"/>
          </p:cNvSpPr>
          <p:nvPr>
            <p:ph idx="1"/>
          </p:nvPr>
        </p:nvSpPr>
        <p:spPr>
          <a:xfrm>
            <a:off x="457200" y="1261238"/>
            <a:ext cx="8458200" cy="4953000"/>
          </a:xfrm>
        </p:spPr>
        <p:txBody>
          <a:bodyPr>
            <a:normAutofit/>
          </a:bodyPr>
          <a:lstStyle/>
          <a:p>
            <a:pPr eaLnBrk="1" hangingPunct="1"/>
            <a:r>
              <a:rPr lang="en-US" sz="2700" dirty="0" smtClean="0"/>
              <a:t>What are your member’s objectives?</a:t>
            </a:r>
          </a:p>
          <a:p>
            <a:pPr eaLnBrk="1" hangingPunct="1"/>
            <a:r>
              <a:rPr lang="en-US" sz="2700" dirty="0" smtClean="0"/>
              <a:t>Where are they in their careers or their business development?</a:t>
            </a:r>
          </a:p>
          <a:p>
            <a:pPr eaLnBrk="1" hangingPunct="1"/>
            <a:r>
              <a:rPr lang="en-US" sz="2700" dirty="0" smtClean="0"/>
              <a:t>What can you provide that they can’t provide themselves?</a:t>
            </a:r>
          </a:p>
        </p:txBody>
      </p:sp>
      <p:sp>
        <p:nvSpPr>
          <p:cNvPr id="26626" name="AutoShape 2" descr="data:image/jpeg;base64,/9j/4AAQSkZJRgABAQAAAQABAAD/2wCEAAkGBhQSERUUExQVFRUVGBQXFxcYGBgVFxUXFRYXFhYYFxUXHCYeGBwjGhgXHy8gJCcpLCwsFR8xNTAqNSYrLCkBCQoKDgwOGg8PFywcHBwpKSkpKSkpKSwpLCkpKSwsKSkpKSksKSkpKSksKSwpKSksKSwsKSksLCwsKSwpKSwsKf/AABEIAKwBJQMBIgACEQEDEQH/xAAcAAAABwEBAAAAAAAAAAAAAAABAgMEBQYHAAj/xABKEAACAAMEBgYHBgQCCAcAAAABAgADEQQFEiEGEzFBUZEHImFxgaEUMlKiscHwQmJyktHhI0OCslPCFRckM2ODk6MlNDVEc7Px/8QAGAEBAQEBAQAAAAAAAAAAAAAAAAECAwT/xAAhEQEBAAICAwEBAQEBAAAAAAAAAQIRITEDEkFRMhOhIv/aAAwDAQACEQMRAD8Aye+FLTpm7rtU7dhI28KCErBYQ86VKp/vJiKe4sAfnBpctiKk7a1MT+gNw622q1aiV/ENTtpkoH9RB8I3eIk7MNPbt1NumAKFVwjqBsoygGn9QaIaXKrFu6WVAtcsAZiStc67XenlFQlmJOinNmkEsq1yrt2kUzyhyLKQePbDaxP/ABU76cxSJWatI6SM02QHf5xF3i5L5mvDs7olZisoxNsO7eYYWtCSrFSorTPfWGXRDu65mF6NscUB7d0W3TW/mmPIFchZZH5iCWr4xT7vrXAQGr6tePfDi87UWIJ2hAKcKViXoOS2KnaPONt6J7Mky7pYI9WZOUnfUNjHk0YTZZ1Za8R8o27oWnVsk5cqLODCvB0UfKGNKJ0sqqahRtOsYnefUAJO/aYzCfNoSeCExfelm2VtKL7Esc2dvkBGcXi5CTD90iFIunRfeOGeoP2xhPjs86RrDvwBjB9C7bhmy29lkr3YhG8mX3xyybjzdp9aMd5Wtv8AisPyUQD3aRVcVCYmb+tWttM+YM1ebNcHsZ2I8iIhWSpy27/2ghb0gwcTmpuHhnCUuQeMOZaHefKAIs0wexzusT2ws9jAFQanthtZB1jlvgNU6Lrww2sAkUdHB3eqMdfdOcWDSDSlLZaPRLPq5iouOZMzJDYgFWUQQMiQS2YzpGVWcFZT0rTC2W4ZHMA8sobXHf02x2hJ8sKzJXJq0ZTkymm4j9YmeO41jdXbdLquZjLYTCcIFaUGwjLKmcQuhuncqVJWVPAQgmjqtEftKj1Tlu8oc2vphs5sWsSW+tdcODLCkwgghnyqAd4GY4VjIrJKwgmpJbM1OWzh4xjDxevcdM/L7TivSFktyTUDy2DqdhBqIWr2RmXQ7eNWtEk5jqzF7KHA3xXlGnYO+NWOam9K1u1V2zRvmtLljxYOfdQx5/I27I2LpxtdJNnlZ9Z3c9yKFH95jHmTLqjM5RqJTy+7i1CWUkUadZ1nMPxzZoTu/hhOcMFl1EXbpbKrbpclf/b2eTKPYRiYD8rLzinqYsQRJByHE0pCk2ysDQmg+MFZ6EHgQfOJp6HqvsOw7xFEK1mPAKo3xHzF60WRrvOw9YDZwPCvdDa9LpAs4nA+rNEo8DiQuD7pESiOkrUd0dBFlndWOgJGzJQd8aJ0XXcKTpu2rLLHYFGI88Q/LFJue6J01GaXJmuo2siOygjiVBAi36OtqLttU6pBGtK0yzCKo97LwjeX8pO1D0nvQ2i1TZu4sQo4IvVTyAPeTEasJ6uDotIgWSZhZTuBB8AYnplqlpUknu28qRXJvqmLFo6yT5dGHXl0Fd5X7J8NnKNY34lN7HeKPMoRuNCTSlN3x5Qe9MDqaFSVzoDiOWe6tIkptwySalYWNlRVwqAB2Ckb1UV1ZeEqwrthS+NteK/rC9ml45VBTEjEHuByhWTYNdaJEo/zHlyzvyZwp8jGculnaFs00hadgjbeg58VmnZ7DLU8Kri+VIxm1p/GmBQAMcyg3AYzQAd0bJ0KyDLskxiMp000r9wAeZryjOHNWq50iWnFeExfZVBXuUGnmYqF6zDq37vmIuGnll/22YwGRYV7KqBFTvSSAtKkglQT3mLl3UjtG5tJgHHL9POkeiZVrV5Ambml4vArUx5tkjAyuNlcj3GN7u+0BrsLA/yJtPBHpHLJqPOYWor+8N0Tb3/tDyQuXhDaWsUKIkTcm5GFlFp+w01pQ/EqK9feP5Yh0WLKNNl9AS79QOrNL67HniYn7GDg2H1t0BDzVFIjZC/xCIfzWpDCSf4ggJ6UKyZn4H8OqYgpc8Ui6aMyQbRKBGTOobLI5jaPKkUu+bOEtM5E9VZsxRTgHIA5QtBhaOrSuVa07dnw+EPbNbwQQeBz8IilES+i9lD2uQrUo02WDXMULgEEd0NizdDN44Laqn7cuYvj64/tjdDO7DHm24Z3oV4qCaaieVJ7EmFG8qx6QwH2oxWoxnpqteO2Sk3JJBPe7t8lWKJYbPjnSl2BpktR/U6j5xa+leZivKaK1KrJGX/xqfnFau1qTkc/y8UzP/hI0z/LG50yLpPeJtNttE6ppMmzGX8OIhPdCwwBhIS8syeZjgYBzZ5WN1X2iB55xMOARmc6REXYtZi1qBmctuQiTaXVTTMofI/RiwJMcqE9m2kGW8B6LaZBHraqavY8p8Lc5bt+UwjPXEAAKloc3dcNZiIWIxnATtw6zqE9u2FEFLYUzyjoPKYU3eJ/WOgPRlxXoUs7CUCBLEsIB1VAcqBRBkoFTy4xXOkyXgsdsIb1mBp2vNQn5mH1ku6bLqMaFMuqdvVbGhqDtB+HhEfp3Y59psk1Jf8AEclCUSmdHDHCCeytI4473y9PluNn/liQgwg82ztLYo6srDIqwKkd4OYgUWO7ykbSaADjBrtt5kTVdc6bRxB2iELTMqewQmBWIrTJNoWYgdMww+ge2E5+wxS7ovOZKqqjEp3cDxBie9MnkV1XaRiAy8RHaZbY1o70W0ZtU9p7SZRda03Cp2kCu3bCt12aZZ7xkCehlPKczGVhTCJaGYMuFF2xdrpvFrts9mExQrzrSceYARSmKmIihoSoOzOucVfpMv5J146yTUkSTJbgGpMRiDvGF+ccfffGna4am9qQmZqTtzY9+3zjXdAukOxS7KkgzSrIKsGSiglsziOQFT5xk08YUO8nId/7Qxs8zBmMjSh/QxqZernZtpGmV7JaLSWkupWig4WBG/bTKK5e0klPw05xCXM9Wcdx8z+sT1rFZdVJBoRlvrxB7oW75NaNbifHWW1CpJofZY7PAxsGjBYXRNRiAUS0rt3YGI+MY7ckmpr9oHbvjZ7hs7G7HAB66WjvNVZflGMuljC7JmPCG0lRFouzQK2tI1wknAUxDrKGIw4vVrUZcYpSyAREll6WyztJ+kKu0juiOmV279vjAiTT674My/XOKiVe3y3QEsoamY2Gu+Gt3yjMnKksF2Y0CrmSewCI0yfrnFx6LZKpbxMagWVKtExicsllMD8YlrUm6tFyXDPkWuza6U8rE4KlhQHCMRodmwbIzm+rRjtM5+rRpkw9XZmxzFOO3xj0LeV4mXdWsfCWkyBMBbMrN1ZApXfV8P8AUY82kRnG75XPH1uiqRJXcSrK4oCpDDvUgj4RFoTuqaeUPLGe8xtlOdIdgMu8Zj5YbQFtC02Umire+GjdtHrY0yySH9qVLO3fgFfOMk05s4m3Zd1pG1K2duOw05GWfzRp2g8wm7rNQ7JYHipI+UYvSsX6QXLXnajwmBdvsoo2+EREqT1ZrDIJKJ7eu8uVSv8AzI2CfoRZxeMx541ptJMxQw6qnYwyybOpG+nMxOlehB9EdLLZhry4DiWf5QbWVOJqbVTZxMSeSb06f5X19mRBco7DAJNXiIFpg4x0cR5FuaU1VAJodtfkYUsl9lZoLgYTkwAOw+MNAp2wjMgLil2lWxKQUOY4iHAcoQ3slTyIPyisXXpA8oYKY13AmhHcYm7BOmWqakpZeHWMFDM1FBPEgH6Ma2mletVlaVMmS3UYkdlIO4qSDHRe9OdDZ73hPeWowvgfbSpZBi94NHRz95+us8eV5kaZr1YbDCtnmCg6sN9bmvV350XdD5aez7sZRkXTDd4FqlzRsmy6E/elmn9pTlGfOTxMbT0s3fjsQcLQypimtKdV6ofMpyjFn2x0nTNJtC0iUciRkSQDuJFK0PiOcItDuTPZgik5ICFHCrFj5kw+onLps4GcWPR27DabbJlfYDaxxsBSWQxHE1yH9UQNkYCWvHP68ondBr8Fnn2iawxauzTSBSua4XHMqB4x1y4xZnaW0msUy8b1KK2CVLxKHwkgtLJQ5Db/ABC4rwlnhFavPRlpcozy6UEzVasVLAkM2Koyw9UgU20PCFro0zZZktwACqk97lmxMeNaxJ295luWYspKu7JMrUBQ4VlmFzsC5VqaZseMc2lLmDEewdhOfhCMyWuZyhSy2UumVCd+QJr37oCxXK860S5Ksau1BvpkT8oBCwECaMsmqOezzibtL0SkVyTMLdhGfiIlkmvOKrgoSVFQcsyBWGxsfRPZJXooVlltjx4wyqSxJGHbnSlYuN33eshBLQnCpagOdAWLAV30rSvZEFo9omllQLiZyKZkYQSBSuEfMxPgDh5GOP11yssiMwErgZqNjeXkaB9YKA99GDAR5q1RQlTtU4T3g0MeorTYlmbQRWgNBtFcqg7abjtG4iPL85KOw4EjkTFwml8mUykFKwU/XnCtMoIR9c46OIKfXOJbRz/zMrqh+uoCtsJLUWo3ipBpvpEXSLDoXIDW2zA1znS9m3Jw3ygsaN0u1kXcJeIkzZyqc9oUO5rxzCnlwjEyTG59MVg1l34wDWVNRzkdjVlnPvYcow6lRGcemsrbd0nZpxxGm3d2RJyUZt695URHWazEtXOlQKjic6eUWSxXapGwHsYV843Iyudj0dnWy5VlY0BW0hpeWWEAgjbl1nY+FI0LRG53slklyHILJiqVyHWYtvHbERo7dQl3WqopRirTVoCQHJxJQ8DRR4xahay6qzA1KrsU02Ryt501rjZlf12NOVGlsFmS2xITs7QadwhW6nmNXXS9W2QNGVlfdUU2ZUhYzvut+WCm0fdb8sZ1N7b976+ry3OkiXMZfZZl5EiAeaNwiW0+sYlXjakUEDWFgDlTWATKe9EGTHaOQsyYd8Iy1qYk7jsYnWuzyiKiZOlKRxDOoPlWELXZNVaJsv2HdPysV+UB0mxV2VrEzdtqZCBniyw06ue4kd++GllWH13IDOlqBlrErxY4hzio2603d/EZnmCrYRnQeqoB86nxjoe2+6pU0gzELUqB6wpn2GOjzXGPVj5dTW7/AMR9jswBLA1xU3mJCX3wyslFUCpNOzh4w7lzfqn7xtwNNJbu19knyhmXlOF/EBiX3gI81zRnHqZJ2dfl+8edNOLs1FunyxsExiv4Xo6+TAeEbxZqAIh7LSGbQ/BooPYI3EqwWEBpQBIBGwkbO/sh7cd0pOk29ZbFml2V3xCoxHGj0HZhlkU+9FYl2kimZoQAw490ap0N2CWZVrqwLOyS2XeJeFqHubE35I1nlwknLNrJbE9FWWB19Y7MaZ0wyxLo3/UFO2vCLPdFrmTsCzZkxlohoXJFO45cYqMqx6uZMlt60t3Q96Er8on7lm4WTvI86jyMYVEvYRLmulBVWYDdiAYjI7jlFm0JlqLdLZswEnEE5EHVtt84jL3QelTlIqCQ472VSaRLaFyg1slKxyYTFJ2nNDC9H1R7LJqc9x28ItWj1mBnysvty8/6hERaLFqrRMT2XdD3qxX5ecWHRtgJ0uu50PJhAbjlWDBoSNdlfKONePlHJsujx5m0isertloT2Z00f9xqeUelErx8hGEdKVh1V5zTumCXMH9SgN7ytGsUqqAfXKCH68oU+vhBD9eUbZcv15Raujr/ANQs1c/4nngNPOKon15RZ9BGpbrNu/iy/M0EBt+k93ifY7RKOxpT+BAxKfzAR5jDR6tMqooTkcjs3x5Yt9mMqbMltkZbuh71YqfhGcWqVu56gpT7Yau/JSKecWu6rKXZEG1iqjvY0EVS6lBNDv8AlGiaA2TW2yWM+pV602hRUGuzbSOk4iNblWbCgQAYQAozOwCkLAGm7n+0EMg+0eQjtUfaPl+kcGhmY8Bz/aCDw+vCEShr67eX6RxsRP8AMfy/SAwnpismC83P+JLlP7uA/wBkUttgjTenO7MEyzTak4kmSyTT7DBh/eeUZjXZHSdM1Yejen+lbLWh65pXjgannSGumCBbytY2f7RO8KzCYDQm0au8rIx/x5QP9TBfnFg6VtHmkW6ZNKNq5xDq9OqXKjGK7A2IMacDWH0Vyz5ikTujtkOvk1yrNlD31is2efQxZ9FVaZa5D/y5cxWOe8Go86RpG7AtwXzjoMks02nnHRxbQqKO3nDpCOB/MYRl2ntXksOEto3leQiARTgeZjGemGyYbar7pkpD4qWQ+QWNq9MHFeSxmPTWqlLM4AqDNWooMiEbOncY1j2lZMRDtDVR3Q1Zocyh1RHVk4RMQEXvooJ9Nw7jKmYqEioBXDWnbSKPZRlThWNA6JAPSZr1HVlBc/vuDv8AwecXL+UnaD09u/UXlaABk5WaP+YtW98NDC6bTVlG/EPgRGqaa6GSreyzBNEqaq4K0BVlqWAYAjMEmh7YY6M9GkmzTRNmzhNZcwtKJXiak17o5e001pQb4c+lOCKEYNv4Fia0Fo14SQTsxnxEtsoadIaUvOYRSjatsu2Wo+IhDQ+3iXeEgk0/iYTXZ1wV+ca+H0v0oXP6Lbi6AiXPGsG0jGSdYK9/Wp9+GN036qMpORBBqVLLkQaFQQc9m2L70xS1mWKWwcdSaOqAOsWVhWo2UAPOMuuKya2ekutA7AE8AWAJ84kvA9J3fOE2TLmUw6xFelTliAPzhyJa/RMNpdplgBQVoAANmwZDygxticV5COe40c4V+j+8Z9p30b+mThaJU7C1AJiuSwwoppq/ZOVMOyprlnW8i3S/u8h+kFtFsQIxGH1TuHCLs0wuRoeG3t5fpA2XQnFrGYnDLwV2VONsPDsHONGuy6hhJhneo1cmctPXMmncrMT8RHn/ANMv17f88fkQl3aDWNkzEzF+M7YmdHujaUJ0ufrWTVOpEugIYoQwOMmo4EdkNLubOL7c0xdWA1Oyoruzi+PO29sebDGTiJBmXiOceY9LpJS3WpW2idNJ8XLDyIj00Zifd5D9I87dJUgLelow5hmVuGborEd1THpxeSoixGig7O3hXfGldF8wemA8ZcwMK0wmq1I+6SPMcYo1w3U89SJaM2eHIb8o0jo5uedZbSwny3QtKbDiX1qOlaccqeUbtmjV7aSXHZz/AHgMS9nP94J6R2H8v7QYWkAbDX8P7RxUGJOzn+8H1icRzgNcKbPd/aE3nDt/L+0UUfppu9Zl3Y1oTJmI39L1lt5sp8IwesemNKpWusdolUJxyZgAw/aCkru9oCPMrRrGpUnovZWm22zou1p0rwo4JPgAT4RuHS7JWZdc4jDVGlOP+oFNO2jGMW0Jci8bKRunyv7wD5VjZulm0/8AhU4Z5tJGwj+ap4dkW9kef1aLXoDdfpVqWUZplAqzEjaQlCVXcCRvPA7YqRi9dECA28VJBEqaVpnnkD7paKjcZbrTaN+/tgIaTrQwba2wfZO3Ou6Bjk0RF5v7fkP0hVbyb2/h+kM1vKZ7T+9C0q8pntP70FPBb29r65RSOl8mbYFJJOrmo3gwZDu+8IuqXhM4uecQfSA8ydd1oWjnqBgKE5o6vsp2GLO0rzxDqz7IbYYXs++OzB3Z2398aR0NzyJ1opkDLl1pxxmnxMZtLU0jU+hxGVLQ64s2lplX7Idt34hDL+SdtJFsbieX7QLWpuJ5ftBVtMz7/vQBmTOL+9HBtknS0hFulPmccpNop6ruP0iu3ZZz6TZ3U9YTpVBvJExch2xdOmKytSzTmxdVnQk1yqAw2/haIXQgYLdIcgHrMEIzzZSFIpvqY6zpn6u/SwQ93PiZqq6Mu6rVK8M+qW5Rl+g1iabbbOFJUhwzEAnqr1m2dgp4xqnSgrTLtm4sXUKOK121w/5jFR6G3UT3NOvq6KRWozGKlOI290YnS/WvC2ni/Jv0g4th+/yb9IRNomcJnvQbXvwmcmjO10O1rb7/ACb9IQtUx2Rl6+akbG3jug/pcz2Zn5WjvTJnszPytBUJcrVUiEb+u/HKagzAJ5Z/AQpKQy7QQQVDZgEEZHsPbWJadJ6rZE5Nsz2gg+Rjz6+PZ7cbZ7Yz1hGh3OpWUuTZ55A79nlFEuuyl5igZkkDKL8rOAAEmUGzqtF8X6x578ODNb7/ACaM4080Il2i1rObWKZgAbdUp1a9YezQeEaIJj+y/JoidI5LFFcqwwMKkg5Bst/bSO2VuuHDCT25IaL6OSbKAspaA0Y1NSTsJqe4RarY5GGgbfmATw4RGXemaH7p+P7w6tkx8WSzKDgDTyjOLeY2tfhM5NA61+Ezk0N1Mz2JnJoNjmexM5GN7cdFMT8JnJoEO/szOTQkTM9iZyMANYfsPyMNmizM3szOTR5Xv6x6q0z5dKaubNSnAK7AfCPUR1n+G58DHnjpLsRlXpaMSlcbCZQ8Jihj72KNY3lKitD5+C32VuE+T/8AYojYumucwu2hDjFPlDMEDJZjb+6MSus4bRKP/Eln3xGsdPFtdZFnlFCqzJkxySNplKAo/wC4eQjV7IxqLr0STCLzlAV6yzRlWv8Au2O7uikxeuiSzM14yyoJwJNY0zywFfiwhUbv1uEzk0DBSr+w/IwMY20dBu1uZg4X7zczCIf6rCit9VjoyWVPvNzMKLL7W/Mf1hJHhZTAeZ+kvRs2O8JqUpKmkzZR3YZhJp/S2JfARASrKQQONP2jaOnu78VlkTv8OayHumpUZ98sc4xmzTjQHeDlxyjcZSM4AADBTdWvDsjZ+haxUu9mz68+YciRUKqLu7QYyi1BZi4gew1BGeRO0bY3bQOx6i7rMhGerDnLfMJmf5vKLmRPCR2nmYHVdp5x2tgDPEctNK/p5o56XYpiDN0/iyxtq8sE4c/aBZf6oxa4mWW6TZRYBWRylcsiDUVzHeI3u+L0eXJmNKRnmBSUUKWxNuyG2MdunR5wWDWO0K8wkEmVNwqGNaLllTt4RqIv/SxZSbrmlK0xSicyerjH6iKp0Y2RUaThAxO7bDRgioSxIpsJIFa741CaEnSNXNl1V0CuhHEZgkfGGOj2i1ksZJs8rCzZFiWY04VMRU4JI+iY7UD6JgRO7IHW9kTQL6MOHmY70ZeEH1nZHayGhA6S2GirNA9Q0P4W/Q05wsZess7YdpR6d+E084kbYqvLZTsZWB8Rt+cROihYy6Hs844ZzWUv69GF3hZ+K1olZMUwHeK076dXw3eMXuXZVKggbQDFJ0fqjED2sou9ktasGANcLEHsJAenvCJ4fxfP8owsa9kMr1u9TImDL1W3b6VHnEiZoiG0pv8Al2eUuPZMYJWpAG+pIBps4R3s4eednNySOrLBGeAfHOHb2FanLeeP6xULw01moUezWZ58rDhLJnR6qR1qEU6y7s67qUi1XXeLTpSzJkppLtWstvWWhIFe8CvjGccdNZ5bKCxLw+MALAvAQ5xR1Y3pg1F3p7IjhdqeyIc4u/zjscNQNP8ARieyPrxjGeni4BLmWeeooHV5Z/EhxL5OfyxuOOM76dmT/RgLesJ8rB3lXxe5i8oaGASplGUncQeRjUum61SZlnsbSKOs3WTlep9QhVAzO8k1G0FKRlAm9kODNebJCliVkklEO0LMqXK9gKg0+8TxihoF4xq3QZc4mzLRNIqqIiDvdix8k84zOx2MsCVr1cydoA4nhHpzQO6rPIsMn0ZaLNVZrEkMzO6ipYjIkbMqAUgHhuZOHx/WOiSr3R0TUXZkjQoGiIWzNxPM/rBxIb2jzMVEqs36r+0KLM7POIgSX3E84TttknPKdBMwF1ZcQFSuIUqO2ApPS5eotclZEghwj42wNjZmUFaYErRRiNWamdKVikPdKyEEqlXKy3Y7w1DiWv8AUMuzti4f6o5qgj0klTtGpX5OIN/q7VAA62yZT/C1af3MTAV/R2bY5VVnprS9MSE9TLNesOsCDvUjxjcbrtizZKPL9VlFAN1MsPhSnhFCubQKx4gxs9rFN04gqe8Jti92OQstQktQijYoFAPCJycHlI6g4QmDHGKDFRAZQFIHDAdSBEFCmOoYBQGDCEs4CpgHBPdA4hxHlDYM31/+RxZvqkQDbH6jUoScstuZp84ZXQyoxWqg5ZVAPLbDXSW6Z1ps7SpczVMSpDgbCrBhsOzKKvZtArYBhM+VmMJmrjM0LShAJGWRI27Moxlj7VvHL1lQ143ZOsV5qnr2a1ODJLMSisxqUBzCnEQNmwgxomh92GTZVqtHmFpj5k1LZA1bP1QuW6HBuxWlpLdVdECYQwDUKCikV2EcYfhzHRgfCN4gpljhAibAF4Avoq8PjCigQmJsdrIgWBgwMN9dA66KHGUBTtMJCbHa6AU5xUukrQ03jZkQTRJ1T60syllICMDXCaigNYtBnjjFS0+0sk2WThmsXE4MuBTLDEUFR1txrt4QHnJLFUMaEgbSBWg4020i69HfR4bwk2tg2AqJYkzDXDrQS7KQK1XDSvDENuyIW32VJjBpRBDk1SoxJvFczXwjdejXAtgXABLxPNYrWueLDizAOYUGKjINDrjAtlqsc0itZkohSAWaU5HUB7q1OyNo0Nu97JJSyzKHCrNLNQThxnEpIAqQWXOn2jwjKtM+jO2yrZMn2UPOlzXaZWWf4iFmLFWUZmhJowqONNkX/RW9rdOeQtoss1FlK4adMCqXqmEDCFFM861NaDvh8F2IEdAEx0RUUskcIXVYBWhZTAAqwoqQZTBwYAoWBwQqIGkAhgEDq4WpHAQCYlwOCFI6ATwx2GFIECATwx2CDiBEAnggGU7hCjV3QGI+yfKAToeA5/tA58POD4/unyji/YYgKD934QI7j5QOs7G5QKPU7D4xQGGOKwcRxEAkVgpWFaR1IBELA4YUpACAJggwEGpABIDqQBg4UR2GARYdkNbTYUfJ5aON2JQ3xEPoArAQUzRSyE1Nls9eOpl1/thwbolf4aflH6RJkQUiAjDcknLqAU4VHwhzKs4T1a82+ZhVpQ4QQoOEAfH9VMdCJQcD5x0AmpELhuFDDRXqYWUwDlW7oUUwgohRTALVg3jCawcQAwfDvgiGDQHYYELHVjgYAYCBDR2KA6BpHYoK+yAMYDDCQJ4mOLnjALAQFIb641pAa4xA6jgIaa8wrZ5hJgFRHQVTAxR1YCsGEA2Ve8wARxjqwNYDo6OpHUiAsDHUgKQA4YKYNBSYArCCUg8AwgEy0EaDPCRMUEccD5R0JzGjo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6628" name="AutoShape 4" descr="data:image/jpeg;base64,/9j/4AAQSkZJRgABAQAAAQABAAD/2wCEAAkGBhQSERUUExQVFRUVGBQXFxcYGBgVFxUXFRYXFhYYFxUXHCYeGBwjGhgXHy8gJCcpLCwsFR8xNTAqNSYrLCkBCQoKDgwOGg8PFywcHBwpKSkpKSkpKSwpLCkpKSwsKSkpKSksKSkpKSksKSwpKSksKSwsKSksLCwsKSwpKSwsKf/AABEIAKwBJQMBIgACEQEDEQH/xAAcAAAABwEBAAAAAAAAAAAAAAABAgMEBQYHAAj/xABKEAACAAMEBgYHBgQCCAcAAAABAgADEQQFEiEGEzFBUZEHImFxgaEUMlKiscHwQmJyktHhI0OCslPCFRckM2ODk6MlNDVEc7Px/8QAGAEBAQEBAQAAAAAAAAAAAAAAAAECAwT/xAAhEQEBAAICAwEBAQEBAAAAAAAAAQIRITEDEkFRMhOhIv/aAAwDAQACEQMRAD8Aye+FLTpm7rtU7dhI28KCErBYQ86VKp/vJiKe4sAfnBpctiKk7a1MT+gNw622q1aiV/ENTtpkoH9RB8I3eIk7MNPbt1NumAKFVwjqBsoygGn9QaIaXKrFu6WVAtcsAZiStc67XenlFQlmJOinNmkEsq1yrt2kUzyhyLKQePbDaxP/ABU76cxSJWatI6SM02QHf5xF3i5L5mvDs7olZisoxNsO7eYYWtCSrFSorTPfWGXRDu65mF6NscUB7d0W3TW/mmPIFchZZH5iCWr4xT7vrXAQGr6tePfDi87UWIJ2hAKcKViXoOS2KnaPONt6J7Mky7pYI9WZOUnfUNjHk0YTZZ1Za8R8o27oWnVsk5cqLODCvB0UfKGNKJ0sqqahRtOsYnefUAJO/aYzCfNoSeCExfelm2VtKL7Esc2dvkBGcXi5CTD90iFIunRfeOGeoP2xhPjs86RrDvwBjB9C7bhmy29lkr3YhG8mX3xyybjzdp9aMd5Wtv8AisPyUQD3aRVcVCYmb+tWttM+YM1ebNcHsZ2I8iIhWSpy27/2ghb0gwcTmpuHhnCUuQeMOZaHefKAIs0wexzusT2ws9jAFQanthtZB1jlvgNU6Lrww2sAkUdHB3eqMdfdOcWDSDSlLZaPRLPq5iouOZMzJDYgFWUQQMiQS2YzpGVWcFZT0rTC2W4ZHMA8sobXHf02x2hJ8sKzJXJq0ZTkymm4j9YmeO41jdXbdLquZjLYTCcIFaUGwjLKmcQuhuncqVJWVPAQgmjqtEftKj1Tlu8oc2vphs5sWsSW+tdcODLCkwgghnyqAd4GY4VjIrJKwgmpJbM1OWzh4xjDxevcdM/L7TivSFktyTUDy2DqdhBqIWr2RmXQ7eNWtEk5jqzF7KHA3xXlGnYO+NWOam9K1u1V2zRvmtLljxYOfdQx5/I27I2LpxtdJNnlZ9Z3c9yKFH95jHmTLqjM5RqJTy+7i1CWUkUadZ1nMPxzZoTu/hhOcMFl1EXbpbKrbpclf/b2eTKPYRiYD8rLzinqYsQRJByHE0pCk2ysDQmg+MFZ6EHgQfOJp6HqvsOw7xFEK1mPAKo3xHzF60WRrvOw9YDZwPCvdDa9LpAs4nA+rNEo8DiQuD7pESiOkrUd0dBFlndWOgJGzJQd8aJ0XXcKTpu2rLLHYFGI88Q/LFJue6J01GaXJmuo2siOygjiVBAi36OtqLttU6pBGtK0yzCKo97LwjeX8pO1D0nvQ2i1TZu4sQo4IvVTyAPeTEasJ6uDotIgWSZhZTuBB8AYnplqlpUknu28qRXJvqmLFo6yT5dGHXl0Fd5X7J8NnKNY34lN7HeKPMoRuNCTSlN3x5Qe9MDqaFSVzoDiOWe6tIkptwySalYWNlRVwqAB2Ckb1UV1ZeEqwrthS+NteK/rC9ml45VBTEjEHuByhWTYNdaJEo/zHlyzvyZwp8jGculnaFs00hadgjbeg58VmnZ7DLU8Kri+VIxm1p/GmBQAMcyg3AYzQAd0bJ0KyDLskxiMp000r9wAeZryjOHNWq50iWnFeExfZVBXuUGnmYqF6zDq37vmIuGnll/22YwGRYV7KqBFTvSSAtKkglQT3mLl3UjtG5tJgHHL9POkeiZVrV5Ambml4vArUx5tkjAyuNlcj3GN7u+0BrsLA/yJtPBHpHLJqPOYWor+8N0Tb3/tDyQuXhDaWsUKIkTcm5GFlFp+w01pQ/EqK9feP5Yh0WLKNNl9AS79QOrNL67HniYn7GDg2H1t0BDzVFIjZC/xCIfzWpDCSf4ggJ6UKyZn4H8OqYgpc8Ui6aMyQbRKBGTOobLI5jaPKkUu+bOEtM5E9VZsxRTgHIA5QtBhaOrSuVa07dnw+EPbNbwQQeBz8IilES+i9lD2uQrUo02WDXMULgEEd0NizdDN44Laqn7cuYvj64/tjdDO7DHm24Z3oV4qCaaieVJ7EmFG8qx6QwH2oxWoxnpqteO2Sk3JJBPe7t8lWKJYbPjnSl2BpktR/U6j5xa+leZivKaK1KrJGX/xqfnFau1qTkc/y8UzP/hI0z/LG50yLpPeJtNttE6ppMmzGX8OIhPdCwwBhIS8syeZjgYBzZ5WN1X2iB55xMOARmc6REXYtZi1qBmctuQiTaXVTTMofI/RiwJMcqE9m2kGW8B6LaZBHraqavY8p8Lc5bt+UwjPXEAAKloc3dcNZiIWIxnATtw6zqE9u2FEFLYUzyjoPKYU3eJ/WOgPRlxXoUs7CUCBLEsIB1VAcqBRBkoFTy4xXOkyXgsdsIb1mBp2vNQn5mH1ku6bLqMaFMuqdvVbGhqDtB+HhEfp3Y59psk1Jf8AEclCUSmdHDHCCeytI4473y9PluNn/liQgwg82ztLYo6srDIqwKkd4OYgUWO7ykbSaADjBrtt5kTVdc6bRxB2iELTMqewQmBWIrTJNoWYgdMww+ge2E5+wxS7ovOZKqqjEp3cDxBie9MnkV1XaRiAy8RHaZbY1o70W0ZtU9p7SZRda03Cp2kCu3bCt12aZZ7xkCehlPKczGVhTCJaGYMuFF2xdrpvFrts9mExQrzrSceYARSmKmIihoSoOzOucVfpMv5J146yTUkSTJbgGpMRiDvGF+ccfffGna4am9qQmZqTtzY9+3zjXdAukOxS7KkgzSrIKsGSiglsziOQFT5xk08YUO8nId/7Qxs8zBmMjSh/QxqZernZtpGmV7JaLSWkupWig4WBG/bTKK5e0klPw05xCXM9Wcdx8z+sT1rFZdVJBoRlvrxB7oW75NaNbifHWW1CpJofZY7PAxsGjBYXRNRiAUS0rt3YGI+MY7ckmpr9oHbvjZ7hs7G7HAB66WjvNVZflGMuljC7JmPCG0lRFouzQK2tI1wknAUxDrKGIw4vVrUZcYpSyAREll6WyztJ+kKu0juiOmV279vjAiTT674My/XOKiVe3y3QEsoamY2Gu+Gt3yjMnKksF2Y0CrmSewCI0yfrnFx6LZKpbxMagWVKtExicsllMD8YlrUm6tFyXDPkWuza6U8rE4KlhQHCMRodmwbIzm+rRjtM5+rRpkw9XZmxzFOO3xj0LeV4mXdWsfCWkyBMBbMrN1ZApXfV8P8AUY82kRnG75XPH1uiqRJXcSrK4oCpDDvUgj4RFoTuqaeUPLGe8xtlOdIdgMu8Zj5YbQFtC02Umire+GjdtHrY0yySH9qVLO3fgFfOMk05s4m3Zd1pG1K2duOw05GWfzRp2g8wm7rNQ7JYHipI+UYvSsX6QXLXnajwmBdvsoo2+EREqT1ZrDIJKJ7eu8uVSv8AzI2CfoRZxeMx541ptJMxQw6qnYwyybOpG+nMxOlehB9EdLLZhry4DiWf5QbWVOJqbVTZxMSeSb06f5X19mRBco7DAJNXiIFpg4x0cR5FuaU1VAJodtfkYUsl9lZoLgYTkwAOw+MNAp2wjMgLil2lWxKQUOY4iHAcoQ3slTyIPyisXXpA8oYKY13AmhHcYm7BOmWqakpZeHWMFDM1FBPEgH6Ma2mletVlaVMmS3UYkdlIO4qSDHRe9OdDZ73hPeWowvgfbSpZBi94NHRz95+us8eV5kaZr1YbDCtnmCg6sN9bmvV350XdD5aez7sZRkXTDd4FqlzRsmy6E/elmn9pTlGfOTxMbT0s3fjsQcLQypimtKdV6ofMpyjFn2x0nTNJtC0iUciRkSQDuJFK0PiOcItDuTPZgik5ICFHCrFj5kw+onLps4GcWPR27DabbJlfYDaxxsBSWQxHE1yH9UQNkYCWvHP68ondBr8Fnn2iawxauzTSBSua4XHMqB4x1y4xZnaW0msUy8b1KK2CVLxKHwkgtLJQ5Db/ABC4rwlnhFavPRlpcozy6UEzVasVLAkM2Koyw9UgU20PCFro0zZZktwACqk97lmxMeNaxJ295luWYspKu7JMrUBQ4VlmFzsC5VqaZseMc2lLmDEewdhOfhCMyWuZyhSy2UumVCd+QJr37oCxXK860S5Ksau1BvpkT8oBCwECaMsmqOezzibtL0SkVyTMLdhGfiIlkmvOKrgoSVFQcsyBWGxsfRPZJXooVlltjx4wyqSxJGHbnSlYuN33eshBLQnCpagOdAWLAV30rSvZEFo9omllQLiZyKZkYQSBSuEfMxPgDh5GOP11yssiMwErgZqNjeXkaB9YKA99GDAR5q1RQlTtU4T3g0MeorTYlmbQRWgNBtFcqg7abjtG4iPL85KOw4EjkTFwml8mUykFKwU/XnCtMoIR9c46OIKfXOJbRz/zMrqh+uoCtsJLUWo3ipBpvpEXSLDoXIDW2zA1znS9m3Jw3ygsaN0u1kXcJeIkzZyqc9oUO5rxzCnlwjEyTG59MVg1l34wDWVNRzkdjVlnPvYcow6lRGcemsrbd0nZpxxGm3d2RJyUZt695URHWazEtXOlQKjic6eUWSxXapGwHsYV843Iyudj0dnWy5VlY0BW0hpeWWEAgjbl1nY+FI0LRG53slklyHILJiqVyHWYtvHbERo7dQl3WqopRirTVoCQHJxJQ8DRR4xahay6qzA1KrsU02Ryt501rjZlf12NOVGlsFmS2xITs7QadwhW6nmNXXS9W2QNGVlfdUU2ZUhYzvut+WCm0fdb8sZ1N7b976+ry3OkiXMZfZZl5EiAeaNwiW0+sYlXjakUEDWFgDlTWATKe9EGTHaOQsyYd8Iy1qYk7jsYnWuzyiKiZOlKRxDOoPlWELXZNVaJsv2HdPysV+UB0mxV2VrEzdtqZCBniyw06ue4kd++GllWH13IDOlqBlrErxY4hzio2603d/EZnmCrYRnQeqoB86nxjoe2+6pU0gzELUqB6wpn2GOjzXGPVj5dTW7/AMR9jswBLA1xU3mJCX3wyslFUCpNOzh4w7lzfqn7xtwNNJbu19knyhmXlOF/EBiX3gI81zRnHqZJ2dfl+8edNOLs1FunyxsExiv4Xo6+TAeEbxZqAIh7LSGbQ/BooPYI3EqwWEBpQBIBGwkbO/sh7cd0pOk29ZbFml2V3xCoxHGj0HZhlkU+9FYl2kimZoQAw490ap0N2CWZVrqwLOyS2XeJeFqHubE35I1nlwknLNrJbE9FWWB19Y7MaZ0wyxLo3/UFO2vCLPdFrmTsCzZkxlohoXJFO45cYqMqx6uZMlt60t3Q96Er8on7lm4WTvI86jyMYVEvYRLmulBVWYDdiAYjI7jlFm0JlqLdLZswEnEE5EHVtt84jL3QelTlIqCQ472VSaRLaFyg1slKxyYTFJ2nNDC9H1R7LJqc9x28ItWj1mBnysvty8/6hERaLFqrRMT2XdD3qxX5ecWHRtgJ0uu50PJhAbjlWDBoSNdlfKONePlHJsujx5m0isertloT2Z00f9xqeUelErx8hGEdKVh1V5zTumCXMH9SgN7ytGsUqqAfXKCH68oU+vhBD9eUbZcv15Raujr/ANQs1c/4nngNPOKon15RZ9BGpbrNu/iy/M0EBt+k93ifY7RKOxpT+BAxKfzAR5jDR6tMqooTkcjs3x5Yt9mMqbMltkZbuh71YqfhGcWqVu56gpT7Yau/JSKecWu6rKXZEG1iqjvY0EVS6lBNDv8AlGiaA2TW2yWM+pV602hRUGuzbSOk4iNblWbCgQAYQAozOwCkLAGm7n+0EMg+0eQjtUfaPl+kcGhmY8Bz/aCDw+vCEShr67eX6RxsRP8AMfy/SAwnpismC83P+JLlP7uA/wBkUttgjTenO7MEyzTak4kmSyTT7DBh/eeUZjXZHSdM1Yejen+lbLWh65pXjgannSGumCBbytY2f7RO8KzCYDQm0au8rIx/x5QP9TBfnFg6VtHmkW6ZNKNq5xDq9OqXKjGK7A2IMacDWH0Vyz5ikTujtkOvk1yrNlD31is2efQxZ9FVaZa5D/y5cxWOe8Go86RpG7AtwXzjoMks02nnHRxbQqKO3nDpCOB/MYRl2ntXksOEto3leQiARTgeZjGemGyYbar7pkpD4qWQ+QWNq9MHFeSxmPTWqlLM4AqDNWooMiEbOncY1j2lZMRDtDVR3Q1Zocyh1RHVk4RMQEXvooJ9Nw7jKmYqEioBXDWnbSKPZRlThWNA6JAPSZr1HVlBc/vuDv8AwecXL+UnaD09u/UXlaABk5WaP+YtW98NDC6bTVlG/EPgRGqaa6GSreyzBNEqaq4K0BVlqWAYAjMEmh7YY6M9GkmzTRNmzhNZcwtKJXiak17o5e001pQb4c+lOCKEYNv4Fia0Fo14SQTsxnxEtsoadIaUvOYRSjatsu2Wo+IhDQ+3iXeEgk0/iYTXZ1wV+ca+H0v0oXP6Lbi6AiXPGsG0jGSdYK9/Wp9+GN036qMpORBBqVLLkQaFQQc9m2L70xS1mWKWwcdSaOqAOsWVhWo2UAPOMuuKya2ekutA7AE8AWAJ84kvA9J3fOE2TLmUw6xFelTliAPzhyJa/RMNpdplgBQVoAANmwZDygxticV5COe40c4V+j+8Z9p30b+mThaJU7C1AJiuSwwoppq/ZOVMOyprlnW8i3S/u8h+kFtFsQIxGH1TuHCLs0wuRoeG3t5fpA2XQnFrGYnDLwV2VONsPDsHONGuy6hhJhneo1cmctPXMmncrMT8RHn/ANMv17f88fkQl3aDWNkzEzF+M7YmdHujaUJ0ufrWTVOpEugIYoQwOMmo4EdkNLubOL7c0xdWA1Oyoruzi+PO29sebDGTiJBmXiOceY9LpJS3WpW2idNJ8XLDyIj00Zifd5D9I87dJUgLelow5hmVuGborEd1THpxeSoixGig7O3hXfGldF8wemA8ZcwMK0wmq1I+6SPMcYo1w3U89SJaM2eHIb8o0jo5uedZbSwny3QtKbDiX1qOlaccqeUbtmjV7aSXHZz/AHgMS9nP94J6R2H8v7QYWkAbDX8P7RxUGJOzn+8H1icRzgNcKbPd/aE3nDt/L+0UUfppu9Zl3Y1oTJmI39L1lt5sp8IwesemNKpWusdolUJxyZgAw/aCkru9oCPMrRrGpUnovZWm22zou1p0rwo4JPgAT4RuHS7JWZdc4jDVGlOP+oFNO2jGMW0Jci8bKRunyv7wD5VjZulm0/8AhU4Z5tJGwj+ap4dkW9kef1aLXoDdfpVqWUZplAqzEjaQlCVXcCRvPA7YqRi9dECA28VJBEqaVpnnkD7paKjcZbrTaN+/tgIaTrQwba2wfZO3Ou6Bjk0RF5v7fkP0hVbyb2/h+kM1vKZ7T+9C0q8pntP70FPBb29r65RSOl8mbYFJJOrmo3gwZDu+8IuqXhM4uecQfSA8ydd1oWjnqBgKE5o6vsp2GLO0rzxDqz7IbYYXs++OzB3Z2398aR0NzyJ1opkDLl1pxxmnxMZtLU0jU+hxGVLQ64s2lplX7Idt34hDL+SdtJFsbieX7QLWpuJ5ftBVtMz7/vQBmTOL+9HBtknS0hFulPmccpNop6ruP0iu3ZZz6TZ3U9YTpVBvJExch2xdOmKytSzTmxdVnQk1yqAw2/haIXQgYLdIcgHrMEIzzZSFIpvqY6zpn6u/SwQ93PiZqq6Mu6rVK8M+qW5Rl+g1iabbbOFJUhwzEAnqr1m2dgp4xqnSgrTLtm4sXUKOK121w/5jFR6G3UT3NOvq6KRWozGKlOI290YnS/WvC2ni/Jv0g4th+/yb9IRNomcJnvQbXvwmcmjO10O1rb7/ACb9IQtUx2Rl6+akbG3jug/pcz2Zn5WjvTJnszPytBUJcrVUiEb+u/HKagzAJ5Z/AQpKQy7QQQVDZgEEZHsPbWJadJ6rZE5Nsz2gg+Rjz6+PZ7cbZ7Yz1hGh3OpWUuTZ55A79nlFEuuyl5igZkkDKL8rOAAEmUGzqtF8X6x578ODNb7/ACaM4080Il2i1rObWKZgAbdUp1a9YezQeEaIJj+y/JoidI5LFFcqwwMKkg5Bst/bSO2VuuHDCT25IaL6OSbKAspaA0Y1NSTsJqe4RarY5GGgbfmATw4RGXemaH7p+P7w6tkx8WSzKDgDTyjOLeY2tfhM5NA61+Ezk0N1Mz2JnJoNjmexM5GN7cdFMT8JnJoEO/szOTQkTM9iZyMANYfsPyMNmizM3szOTR5Xv6x6q0z5dKaubNSnAK7AfCPUR1n+G58DHnjpLsRlXpaMSlcbCZQ8Jihj72KNY3lKitD5+C32VuE+T/8AYojYumucwu2hDjFPlDMEDJZjb+6MSus4bRKP/Eln3xGsdPFtdZFnlFCqzJkxySNplKAo/wC4eQjV7IxqLr0STCLzlAV6yzRlWv8Au2O7uikxeuiSzM14yyoJwJNY0zywFfiwhUbv1uEzk0DBSr+w/IwMY20dBu1uZg4X7zczCIf6rCit9VjoyWVPvNzMKLL7W/Mf1hJHhZTAeZ+kvRs2O8JqUpKmkzZR3YZhJp/S2JfARASrKQQONP2jaOnu78VlkTv8OayHumpUZ98sc4xmzTjQHeDlxyjcZSM4AADBTdWvDsjZ+haxUu9mz68+YciRUKqLu7QYyi1BZi4gew1BGeRO0bY3bQOx6i7rMhGerDnLfMJmf5vKLmRPCR2nmYHVdp5x2tgDPEctNK/p5o56XYpiDN0/iyxtq8sE4c/aBZf6oxa4mWW6TZRYBWRylcsiDUVzHeI3u+L0eXJmNKRnmBSUUKWxNuyG2MdunR5wWDWO0K8wkEmVNwqGNaLllTt4RqIv/SxZSbrmlK0xSicyerjH6iKp0Y2RUaThAxO7bDRgioSxIpsJIFa741CaEnSNXNl1V0CuhHEZgkfGGOj2i1ksZJs8rCzZFiWY04VMRU4JI+iY7UD6JgRO7IHW9kTQL6MOHmY70ZeEH1nZHayGhA6S2GirNA9Q0P4W/Q05wsZess7YdpR6d+E084kbYqvLZTsZWB8Rt+cROihYy6Hs844ZzWUv69GF3hZ+K1olZMUwHeK076dXw3eMXuXZVKggbQDFJ0fqjED2sou9ktasGANcLEHsJAenvCJ4fxfP8owsa9kMr1u9TImDL1W3b6VHnEiZoiG0pv8Al2eUuPZMYJWpAG+pIBps4R3s4eednNySOrLBGeAfHOHb2FanLeeP6xULw01moUezWZ58rDhLJnR6qR1qEU6y7s67qUi1XXeLTpSzJkppLtWstvWWhIFe8CvjGccdNZ5bKCxLw+MALAvAQ5xR1Y3pg1F3p7IjhdqeyIc4u/zjscNQNP8ARieyPrxjGeni4BLmWeeooHV5Z/EhxL5OfyxuOOM76dmT/RgLesJ8rB3lXxe5i8oaGASplGUncQeRjUum61SZlnsbSKOs3WTlep9QhVAzO8k1G0FKRlAm9kODNebJCliVkklEO0LMqXK9gKg0+8TxihoF4xq3QZc4mzLRNIqqIiDvdix8k84zOx2MsCVr1cydoA4nhHpzQO6rPIsMn0ZaLNVZrEkMzO6ipYjIkbMqAUgHhuZOHx/WOiSr3R0TUXZkjQoGiIWzNxPM/rBxIb2jzMVEqs36r+0KLM7POIgSX3E84TttknPKdBMwF1ZcQFSuIUqO2ApPS5eotclZEghwj42wNjZmUFaYErRRiNWamdKVikPdKyEEqlXKy3Y7w1DiWv8AUMuzti4f6o5qgj0klTtGpX5OIN/q7VAA62yZT/C1af3MTAV/R2bY5VVnprS9MSE9TLNesOsCDvUjxjcbrtizZKPL9VlFAN1MsPhSnhFCubQKx4gxs9rFN04gqe8Jti92OQstQktQijYoFAPCJycHlI6g4QmDHGKDFRAZQFIHDAdSBEFCmOoYBQGDCEs4CpgHBPdA4hxHlDYM31/+RxZvqkQDbH6jUoScstuZp84ZXQyoxWqg5ZVAPLbDXSW6Z1ps7SpczVMSpDgbCrBhsOzKKvZtArYBhM+VmMJmrjM0LShAJGWRI27Moxlj7VvHL1lQ143ZOsV5qnr2a1ODJLMSisxqUBzCnEQNmwgxomh92GTZVqtHmFpj5k1LZA1bP1QuW6HBuxWlpLdVdECYQwDUKCikV2EcYfhzHRgfCN4gpljhAibAF4Avoq8PjCigQmJsdrIgWBgwMN9dA66KHGUBTtMJCbHa6AU5xUukrQ03jZkQTRJ1T60syllICMDXCaigNYtBnjjFS0+0sk2WThmsXE4MuBTLDEUFR1txrt4QHnJLFUMaEgbSBWg4020i69HfR4bwk2tg2AqJYkzDXDrQS7KQK1XDSvDENuyIW32VJjBpRBDk1SoxJvFczXwjdejXAtgXABLxPNYrWueLDizAOYUGKjINDrjAtlqsc0itZkohSAWaU5HUB7q1OyNo0Nu97JJSyzKHCrNLNQThxnEpIAqQWXOn2jwjKtM+jO2yrZMn2UPOlzXaZWWf4iFmLFWUZmhJowqONNkX/RW9rdOeQtoss1FlK4adMCqXqmEDCFFM861NaDvh8F2IEdAEx0RUUskcIXVYBWhZTAAqwoqQZTBwYAoWBwQqIGkAhgEDq4WpHAQCYlwOCFI6ATwx2GFIECATwx2CDiBEAnggGU7hCjV3QGI+yfKAToeA5/tA58POD4/unyji/YYgKD934QI7j5QOs7G5QKPU7D4xQGGOKwcRxEAkVgpWFaR1IBELA4YUpACAJggwEGpABIDqQBg4UR2GARYdkNbTYUfJ5aON2JQ3xEPoArAQUzRSyE1Nls9eOpl1/thwbolf4aflH6RJkQUiAjDcknLqAU4VHwhzKs4T1a82+ZhVpQ4QQoOEAfH9VMdCJQcD5x0AmpELhuFDDRXqYWUwDlW7oUUwgohRTALVg3jCawcQAwfDvgiGDQHYYELHVjgYAYCBDR2KA6BpHYoK+yAMYDDCQJ4mOLnjALAQFIb641pAa4xA6jgIaa8wrZ5hJgFRHQVTAxR1YCsGEA2Ve8wARxjqwNYDo6OpHUiAsDHUgKQA4YKYNBSYArCCUg8AwgEy0EaDPCRMUEccD5R0JzGjo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6630" name="AutoShape 6" descr="data:image/jpeg;base64,/9j/4AAQSkZJRgABAQAAAQABAAD/2wCEAAkGBhQSERUUExQVFRUVGBQXFxcYGBgVFxUXFRYXFhYYFxUXHCYeGBwjGhgXHy8gJCcpLCwsFR8xNTAqNSYrLCkBCQoKDgwOGg8PFywcHBwpKSkpKSkpKSwpLCkpKSwsKSkpKSksKSkpKSksKSwpKSksKSwsKSksLCwsKSwpKSwsKf/AABEIAKwBJQMBIgACEQEDEQH/xAAcAAAABwEBAAAAAAAAAAAAAAABAgMEBQYHAAj/xABKEAACAAMEBgYHBgQCCAcAAAABAgADEQQFEiEGEzFBUZEHImFxgaEUMlKiscHwQmJyktHhI0OCslPCFRckM2ODk6MlNDVEc7Px/8QAGAEBAQEBAQAAAAAAAAAAAAAAAAECAwT/xAAhEQEBAAICAwEBAQEBAAAAAAAAAQIRITEDEkFRMhOhIv/aAAwDAQACEQMRAD8Aye+FLTpm7rtU7dhI28KCErBYQ86VKp/vJiKe4sAfnBpctiKk7a1MT+gNw622q1aiV/ENTtpkoH9RB8I3eIk7MNPbt1NumAKFVwjqBsoygGn9QaIaXKrFu6WVAtcsAZiStc67XenlFQlmJOinNmkEsq1yrt2kUzyhyLKQePbDaxP/ABU76cxSJWatI6SM02QHf5xF3i5L5mvDs7olZisoxNsO7eYYWtCSrFSorTPfWGXRDu65mF6NscUB7d0W3TW/mmPIFchZZH5iCWr4xT7vrXAQGr6tePfDi87UWIJ2hAKcKViXoOS2KnaPONt6J7Mky7pYI9WZOUnfUNjHk0YTZZ1Za8R8o27oWnVsk5cqLODCvB0UfKGNKJ0sqqahRtOsYnefUAJO/aYzCfNoSeCExfelm2VtKL7Esc2dvkBGcXi5CTD90iFIunRfeOGeoP2xhPjs86RrDvwBjB9C7bhmy29lkr3YhG8mX3xyybjzdp9aMd5Wtv8AisPyUQD3aRVcVCYmb+tWttM+YM1ebNcHsZ2I8iIhWSpy27/2ghb0gwcTmpuHhnCUuQeMOZaHefKAIs0wexzusT2ws9jAFQanthtZB1jlvgNU6Lrww2sAkUdHB3eqMdfdOcWDSDSlLZaPRLPq5iouOZMzJDYgFWUQQMiQS2YzpGVWcFZT0rTC2W4ZHMA8sobXHf02x2hJ8sKzJXJq0ZTkymm4j9YmeO41jdXbdLquZjLYTCcIFaUGwjLKmcQuhuncqVJWVPAQgmjqtEftKj1Tlu8oc2vphs5sWsSW+tdcODLCkwgghnyqAd4GY4VjIrJKwgmpJbM1OWzh4xjDxevcdM/L7TivSFktyTUDy2DqdhBqIWr2RmXQ7eNWtEk5jqzF7KHA3xXlGnYO+NWOam9K1u1V2zRvmtLljxYOfdQx5/I27I2LpxtdJNnlZ9Z3c9yKFH95jHmTLqjM5RqJTy+7i1CWUkUadZ1nMPxzZoTu/hhOcMFl1EXbpbKrbpclf/b2eTKPYRiYD8rLzinqYsQRJByHE0pCk2ysDQmg+MFZ6EHgQfOJp6HqvsOw7xFEK1mPAKo3xHzF60WRrvOw9YDZwPCvdDa9LpAs4nA+rNEo8DiQuD7pESiOkrUd0dBFlndWOgJGzJQd8aJ0XXcKTpu2rLLHYFGI88Q/LFJue6J01GaXJmuo2siOygjiVBAi36OtqLttU6pBGtK0yzCKo97LwjeX8pO1D0nvQ2i1TZu4sQo4IvVTyAPeTEasJ6uDotIgWSZhZTuBB8AYnplqlpUknu28qRXJvqmLFo6yT5dGHXl0Fd5X7J8NnKNY34lN7HeKPMoRuNCTSlN3x5Qe9MDqaFSVzoDiOWe6tIkptwySalYWNlRVwqAB2Ckb1UV1ZeEqwrthS+NteK/rC9ml45VBTEjEHuByhWTYNdaJEo/zHlyzvyZwp8jGculnaFs00hadgjbeg58VmnZ7DLU8Kri+VIxm1p/GmBQAMcyg3AYzQAd0bJ0KyDLskxiMp000r9wAeZryjOHNWq50iWnFeExfZVBXuUGnmYqF6zDq37vmIuGnll/22YwGRYV7KqBFTvSSAtKkglQT3mLl3UjtG5tJgHHL9POkeiZVrV5Ambml4vArUx5tkjAyuNlcj3GN7u+0BrsLA/yJtPBHpHLJqPOYWor+8N0Tb3/tDyQuXhDaWsUKIkTcm5GFlFp+w01pQ/EqK9feP5Yh0WLKNNl9AS79QOrNL67HniYn7GDg2H1t0BDzVFIjZC/xCIfzWpDCSf4ggJ6UKyZn4H8OqYgpc8Ui6aMyQbRKBGTOobLI5jaPKkUu+bOEtM5E9VZsxRTgHIA5QtBhaOrSuVa07dnw+EPbNbwQQeBz8IilES+i9lD2uQrUo02WDXMULgEEd0NizdDN44Laqn7cuYvj64/tjdDO7DHm24Z3oV4qCaaieVJ7EmFG8qx6QwH2oxWoxnpqteO2Sk3JJBPe7t8lWKJYbPjnSl2BpktR/U6j5xa+leZivKaK1KrJGX/xqfnFau1qTkc/y8UzP/hI0z/LG50yLpPeJtNttE6ppMmzGX8OIhPdCwwBhIS8syeZjgYBzZ5WN1X2iB55xMOARmc6REXYtZi1qBmctuQiTaXVTTMofI/RiwJMcqE9m2kGW8B6LaZBHraqavY8p8Lc5bt+UwjPXEAAKloc3dcNZiIWIxnATtw6zqE9u2FEFLYUzyjoPKYU3eJ/WOgPRlxXoUs7CUCBLEsIB1VAcqBRBkoFTy4xXOkyXgsdsIb1mBp2vNQn5mH1ku6bLqMaFMuqdvVbGhqDtB+HhEfp3Y59psk1Jf8AEclCUSmdHDHCCeytI4473y9PluNn/liQgwg82ztLYo6srDIqwKkd4OYgUWO7ykbSaADjBrtt5kTVdc6bRxB2iELTMqewQmBWIrTJNoWYgdMww+ge2E5+wxS7ovOZKqqjEp3cDxBie9MnkV1XaRiAy8RHaZbY1o70W0ZtU9p7SZRda03Cp2kCu3bCt12aZZ7xkCehlPKczGVhTCJaGYMuFF2xdrpvFrts9mExQrzrSceYARSmKmIihoSoOzOucVfpMv5J146yTUkSTJbgGpMRiDvGF+ccfffGna4am9qQmZqTtzY9+3zjXdAukOxS7KkgzSrIKsGSiglsziOQFT5xk08YUO8nId/7Qxs8zBmMjSh/QxqZernZtpGmV7JaLSWkupWig4WBG/bTKK5e0klPw05xCXM9Wcdx8z+sT1rFZdVJBoRlvrxB7oW75NaNbifHWW1CpJofZY7PAxsGjBYXRNRiAUS0rt3YGI+MY7ckmpr9oHbvjZ7hs7G7HAB66WjvNVZflGMuljC7JmPCG0lRFouzQK2tI1wknAUxDrKGIw4vVrUZcYpSyAREll6WyztJ+kKu0juiOmV279vjAiTT674My/XOKiVe3y3QEsoamY2Gu+Gt3yjMnKksF2Y0CrmSewCI0yfrnFx6LZKpbxMagWVKtExicsllMD8YlrUm6tFyXDPkWuza6U8rE4KlhQHCMRodmwbIzm+rRjtM5+rRpkw9XZmxzFOO3xj0LeV4mXdWsfCWkyBMBbMrN1ZApXfV8P8AUY82kRnG75XPH1uiqRJXcSrK4oCpDDvUgj4RFoTuqaeUPLGe8xtlOdIdgMu8Zj5YbQFtC02Umire+GjdtHrY0yySH9qVLO3fgFfOMk05s4m3Zd1pG1K2duOw05GWfzRp2g8wm7rNQ7JYHipI+UYvSsX6QXLXnajwmBdvsoo2+EREqT1ZrDIJKJ7eu8uVSv8AzI2CfoRZxeMx541ptJMxQw6qnYwyybOpG+nMxOlehB9EdLLZhry4DiWf5QbWVOJqbVTZxMSeSb06f5X19mRBco7DAJNXiIFpg4x0cR5FuaU1VAJodtfkYUsl9lZoLgYTkwAOw+MNAp2wjMgLil2lWxKQUOY4iHAcoQ3slTyIPyisXXpA8oYKY13AmhHcYm7BOmWqakpZeHWMFDM1FBPEgH6Ma2mletVlaVMmS3UYkdlIO4qSDHRe9OdDZ73hPeWowvgfbSpZBi94NHRz95+us8eV5kaZr1YbDCtnmCg6sN9bmvV350XdD5aez7sZRkXTDd4FqlzRsmy6E/elmn9pTlGfOTxMbT0s3fjsQcLQypimtKdV6ofMpyjFn2x0nTNJtC0iUciRkSQDuJFK0PiOcItDuTPZgik5ICFHCrFj5kw+onLps4GcWPR27DabbJlfYDaxxsBSWQxHE1yH9UQNkYCWvHP68ondBr8Fnn2iawxauzTSBSua4XHMqB4x1y4xZnaW0msUy8b1KK2CVLxKHwkgtLJQ5Db/ABC4rwlnhFavPRlpcozy6UEzVasVLAkM2Koyw9UgU20PCFro0zZZktwACqk97lmxMeNaxJ295luWYspKu7JMrUBQ4VlmFzsC5VqaZseMc2lLmDEewdhOfhCMyWuZyhSy2UumVCd+QJr37oCxXK860S5Ksau1BvpkT8oBCwECaMsmqOezzibtL0SkVyTMLdhGfiIlkmvOKrgoSVFQcsyBWGxsfRPZJXooVlltjx4wyqSxJGHbnSlYuN33eshBLQnCpagOdAWLAV30rSvZEFo9omllQLiZyKZkYQSBSuEfMxPgDh5GOP11yssiMwErgZqNjeXkaB9YKA99GDAR5q1RQlTtU4T3g0MeorTYlmbQRWgNBtFcqg7abjtG4iPL85KOw4EjkTFwml8mUykFKwU/XnCtMoIR9c46OIKfXOJbRz/zMrqh+uoCtsJLUWo3ipBpvpEXSLDoXIDW2zA1znS9m3Jw3ygsaN0u1kXcJeIkzZyqc9oUO5rxzCnlwjEyTG59MVg1l34wDWVNRzkdjVlnPvYcow6lRGcemsrbd0nZpxxGm3d2RJyUZt695URHWazEtXOlQKjic6eUWSxXapGwHsYV843Iyudj0dnWy5VlY0BW0hpeWWEAgjbl1nY+FI0LRG53slklyHILJiqVyHWYtvHbERo7dQl3WqopRirTVoCQHJxJQ8DRR4xahay6qzA1KrsU02Ryt501rjZlf12NOVGlsFmS2xITs7QadwhW6nmNXXS9W2QNGVlfdUU2ZUhYzvut+WCm0fdb8sZ1N7b976+ry3OkiXMZfZZl5EiAeaNwiW0+sYlXjakUEDWFgDlTWATKe9EGTHaOQsyYd8Iy1qYk7jsYnWuzyiKiZOlKRxDOoPlWELXZNVaJsv2HdPysV+UB0mxV2VrEzdtqZCBniyw06ue4kd++GllWH13IDOlqBlrErxY4hzio2603d/EZnmCrYRnQeqoB86nxjoe2+6pU0gzELUqB6wpn2GOjzXGPVj5dTW7/AMR9jswBLA1xU3mJCX3wyslFUCpNOzh4w7lzfqn7xtwNNJbu19knyhmXlOF/EBiX3gI81zRnHqZJ2dfl+8edNOLs1FunyxsExiv4Xo6+TAeEbxZqAIh7LSGbQ/BooPYI3EqwWEBpQBIBGwkbO/sh7cd0pOk29ZbFml2V3xCoxHGj0HZhlkU+9FYl2kimZoQAw490ap0N2CWZVrqwLOyS2XeJeFqHubE35I1nlwknLNrJbE9FWWB19Y7MaZ0wyxLo3/UFO2vCLPdFrmTsCzZkxlohoXJFO45cYqMqx6uZMlt60t3Q96Er8on7lm4WTvI86jyMYVEvYRLmulBVWYDdiAYjI7jlFm0JlqLdLZswEnEE5EHVtt84jL3QelTlIqCQ472VSaRLaFyg1slKxyYTFJ2nNDC9H1R7LJqc9x28ItWj1mBnysvty8/6hERaLFqrRMT2XdD3qxX5ecWHRtgJ0uu50PJhAbjlWDBoSNdlfKONePlHJsujx5m0isertloT2Z00f9xqeUelErx8hGEdKVh1V5zTumCXMH9SgN7ytGsUqqAfXKCH68oU+vhBD9eUbZcv15Raujr/ANQs1c/4nngNPOKon15RZ9BGpbrNu/iy/M0EBt+k93ifY7RKOxpT+BAxKfzAR5jDR6tMqooTkcjs3x5Yt9mMqbMltkZbuh71YqfhGcWqVu56gpT7Yau/JSKecWu6rKXZEG1iqjvY0EVS6lBNDv8AlGiaA2TW2yWM+pV602hRUGuzbSOk4iNblWbCgQAYQAozOwCkLAGm7n+0EMg+0eQjtUfaPl+kcGhmY8Bz/aCDw+vCEShr67eX6RxsRP8AMfy/SAwnpismC83P+JLlP7uA/wBkUttgjTenO7MEyzTak4kmSyTT7DBh/eeUZjXZHSdM1Yejen+lbLWh65pXjgannSGumCBbytY2f7RO8KzCYDQm0au8rIx/x5QP9TBfnFg6VtHmkW6ZNKNq5xDq9OqXKjGK7A2IMacDWH0Vyz5ikTujtkOvk1yrNlD31is2efQxZ9FVaZa5D/y5cxWOe8Go86RpG7AtwXzjoMks02nnHRxbQqKO3nDpCOB/MYRl2ntXksOEto3leQiARTgeZjGemGyYbar7pkpD4qWQ+QWNq9MHFeSxmPTWqlLM4AqDNWooMiEbOncY1j2lZMRDtDVR3Q1Zocyh1RHVk4RMQEXvooJ9Nw7jKmYqEioBXDWnbSKPZRlThWNA6JAPSZr1HVlBc/vuDv8AwecXL+UnaD09u/UXlaABk5WaP+YtW98NDC6bTVlG/EPgRGqaa6GSreyzBNEqaq4K0BVlqWAYAjMEmh7YY6M9GkmzTRNmzhNZcwtKJXiak17o5e001pQb4c+lOCKEYNv4Fia0Fo14SQTsxnxEtsoadIaUvOYRSjatsu2Wo+IhDQ+3iXeEgk0/iYTXZ1wV+ca+H0v0oXP6Lbi6AiXPGsG0jGSdYK9/Wp9+GN036qMpORBBqVLLkQaFQQc9m2L70xS1mWKWwcdSaOqAOsWVhWo2UAPOMuuKya2ekutA7AE8AWAJ84kvA9J3fOE2TLmUw6xFelTliAPzhyJa/RMNpdplgBQVoAANmwZDygxticV5COe40c4V+j+8Z9p30b+mThaJU7C1AJiuSwwoppq/ZOVMOyprlnW8i3S/u8h+kFtFsQIxGH1TuHCLs0wuRoeG3t5fpA2XQnFrGYnDLwV2VONsPDsHONGuy6hhJhneo1cmctPXMmncrMT8RHn/ANMv17f88fkQl3aDWNkzEzF+M7YmdHujaUJ0ufrWTVOpEugIYoQwOMmo4EdkNLubOL7c0xdWA1Oyoruzi+PO29sebDGTiJBmXiOceY9LpJS3WpW2idNJ8XLDyIj00Zifd5D9I87dJUgLelow5hmVuGborEd1THpxeSoixGig7O3hXfGldF8wemA8ZcwMK0wmq1I+6SPMcYo1w3U89SJaM2eHIb8o0jo5uedZbSwny3QtKbDiX1qOlaccqeUbtmjV7aSXHZz/AHgMS9nP94J6R2H8v7QYWkAbDX8P7RxUGJOzn+8H1icRzgNcKbPd/aE3nDt/L+0UUfppu9Zl3Y1oTJmI39L1lt5sp8IwesemNKpWusdolUJxyZgAw/aCkru9oCPMrRrGpUnovZWm22zou1p0rwo4JPgAT4RuHS7JWZdc4jDVGlOP+oFNO2jGMW0Jci8bKRunyv7wD5VjZulm0/8AhU4Z5tJGwj+ap4dkW9kef1aLXoDdfpVqWUZplAqzEjaQlCVXcCRvPA7YqRi9dECA28VJBEqaVpnnkD7paKjcZbrTaN+/tgIaTrQwba2wfZO3Ou6Bjk0RF5v7fkP0hVbyb2/h+kM1vKZ7T+9C0q8pntP70FPBb29r65RSOl8mbYFJJOrmo3gwZDu+8IuqXhM4uecQfSA8ydd1oWjnqBgKE5o6vsp2GLO0rzxDqz7IbYYXs++OzB3Z2398aR0NzyJ1opkDLl1pxxmnxMZtLU0jU+hxGVLQ64s2lplX7Idt34hDL+SdtJFsbieX7QLWpuJ5ftBVtMz7/vQBmTOL+9HBtknS0hFulPmccpNop6ruP0iu3ZZz6TZ3U9YTpVBvJExch2xdOmKytSzTmxdVnQk1yqAw2/haIXQgYLdIcgHrMEIzzZSFIpvqY6zpn6u/SwQ93PiZqq6Mu6rVK8M+qW5Rl+g1iabbbOFJUhwzEAnqr1m2dgp4xqnSgrTLtm4sXUKOK121w/5jFR6G3UT3NOvq6KRWozGKlOI290YnS/WvC2ni/Jv0g4th+/yb9IRNomcJnvQbXvwmcmjO10O1rb7/ACb9IQtUx2Rl6+akbG3jug/pcz2Zn5WjvTJnszPytBUJcrVUiEb+u/HKagzAJ5Z/AQpKQy7QQQVDZgEEZHsPbWJadJ6rZE5Nsz2gg+Rjz6+PZ7cbZ7Yz1hGh3OpWUuTZ55A79nlFEuuyl5igZkkDKL8rOAAEmUGzqtF8X6x578ODNb7/ACaM4080Il2i1rObWKZgAbdUp1a9YezQeEaIJj+y/JoidI5LFFcqwwMKkg5Bst/bSO2VuuHDCT25IaL6OSbKAspaA0Y1NSTsJqe4RarY5GGgbfmATw4RGXemaH7p+P7w6tkx8WSzKDgDTyjOLeY2tfhM5NA61+Ezk0N1Mz2JnJoNjmexM5GN7cdFMT8JnJoEO/szOTQkTM9iZyMANYfsPyMNmizM3szOTR5Xv6x6q0z5dKaubNSnAK7AfCPUR1n+G58DHnjpLsRlXpaMSlcbCZQ8Jihj72KNY3lKitD5+C32VuE+T/8AYojYumucwu2hDjFPlDMEDJZjb+6MSus4bRKP/Eln3xGsdPFtdZFnlFCqzJkxySNplKAo/wC4eQjV7IxqLr0STCLzlAV6yzRlWv8Au2O7uikxeuiSzM14yyoJwJNY0zywFfiwhUbv1uEzk0DBSr+w/IwMY20dBu1uZg4X7zczCIf6rCit9VjoyWVPvNzMKLL7W/Mf1hJHhZTAeZ+kvRs2O8JqUpKmkzZR3YZhJp/S2JfARASrKQQONP2jaOnu78VlkTv8OayHumpUZ98sc4xmzTjQHeDlxyjcZSM4AADBTdWvDsjZ+haxUu9mz68+YciRUKqLu7QYyi1BZi4gew1BGeRO0bY3bQOx6i7rMhGerDnLfMJmf5vKLmRPCR2nmYHVdp5x2tgDPEctNK/p5o56XYpiDN0/iyxtq8sE4c/aBZf6oxa4mWW6TZRYBWRylcsiDUVzHeI3u+L0eXJmNKRnmBSUUKWxNuyG2MdunR5wWDWO0K8wkEmVNwqGNaLllTt4RqIv/SxZSbrmlK0xSicyerjH6iKp0Y2RUaThAxO7bDRgioSxIpsJIFa741CaEnSNXNl1V0CuhHEZgkfGGOj2i1ksZJs8rCzZFiWY04VMRU4JI+iY7UD6JgRO7IHW9kTQL6MOHmY70ZeEH1nZHayGhA6S2GirNA9Q0P4W/Q05wsZess7YdpR6d+E084kbYqvLZTsZWB8Rt+cROihYy6Hs844ZzWUv69GF3hZ+K1olZMUwHeK076dXw3eMXuXZVKggbQDFJ0fqjED2sou9ktasGANcLEHsJAenvCJ4fxfP8owsa9kMr1u9TImDL1W3b6VHnEiZoiG0pv8Al2eUuPZMYJWpAG+pIBps4R3s4eednNySOrLBGeAfHOHb2FanLeeP6xULw01moUezWZ58rDhLJnR6qR1qEU6y7s67qUi1XXeLTpSzJkppLtWstvWWhIFe8CvjGccdNZ5bKCxLw+MALAvAQ5xR1Y3pg1F3p7IjhdqeyIc4u/zjscNQNP8ARieyPrxjGeni4BLmWeeooHV5Z/EhxL5OfyxuOOM76dmT/RgLesJ8rB3lXxe5i8oaGASplGUncQeRjUum61SZlnsbSKOs3WTlep9QhVAzO8k1G0FKRlAm9kODNebJCliVkklEO0LMqXK9gKg0+8TxihoF4xq3QZc4mzLRNIqqIiDvdix8k84zOx2MsCVr1cydoA4nhHpzQO6rPIsMn0ZaLNVZrEkMzO6ipYjIkbMqAUgHhuZOHx/WOiSr3R0TUXZkjQoGiIWzNxPM/rBxIb2jzMVEqs36r+0KLM7POIgSX3E84TttknPKdBMwF1ZcQFSuIUqO2ApPS5eotclZEghwj42wNjZmUFaYErRRiNWamdKVikPdKyEEqlXKy3Y7w1DiWv8AUMuzti4f6o5qgj0klTtGpX5OIN/q7VAA62yZT/C1af3MTAV/R2bY5VVnprS9MSE9TLNesOsCDvUjxjcbrtizZKPL9VlFAN1MsPhSnhFCubQKx4gxs9rFN04gqe8Jti92OQstQktQijYoFAPCJycHlI6g4QmDHGKDFRAZQFIHDAdSBEFCmOoYBQGDCEs4CpgHBPdA4hxHlDYM31/+RxZvqkQDbH6jUoScstuZp84ZXQyoxWqg5ZVAPLbDXSW6Z1ps7SpczVMSpDgbCrBhsOzKKvZtArYBhM+VmMJmrjM0LShAJGWRI27Moxlj7VvHL1lQ143ZOsV5qnr2a1ODJLMSisxqUBzCnEQNmwgxomh92GTZVqtHmFpj5k1LZA1bP1QuW6HBuxWlpLdVdECYQwDUKCikV2EcYfhzHRgfCN4gpljhAibAF4Avoq8PjCigQmJsdrIgWBgwMN9dA66KHGUBTtMJCbHa6AU5xUukrQ03jZkQTRJ1T60syllICMDXCaigNYtBnjjFS0+0sk2WThmsXE4MuBTLDEUFR1txrt4QHnJLFUMaEgbSBWg4020i69HfR4bwk2tg2AqJYkzDXDrQS7KQK1XDSvDENuyIW32VJjBpRBDk1SoxJvFczXwjdejXAtgXABLxPNYrWueLDizAOYUGKjINDrjAtlqsc0itZkohSAWaU5HUB7q1OyNo0Nu97JJSyzKHCrNLNQThxnEpIAqQWXOn2jwjKtM+jO2yrZMn2UPOlzXaZWWf4iFmLFWUZmhJowqONNkX/RW9rdOeQtoss1FlK4adMCqXqmEDCFFM861NaDvh8F2IEdAEx0RUUskcIXVYBWhZTAAqwoqQZTBwYAoWBwQqIGkAhgEDq4WpHAQCYlwOCFI6ATwx2GFIECATwx2CDiBEAnggGU7hCjV3QGI+yfKAToeA5/tA58POD4/unyji/YYgKD934QI7j5QOs7G5QKPU7D4xQGGOKwcRxEAkVgpWFaR1IBELA4YUpACAJggwEGpABIDqQBg4UR2GARYdkNbTYUfJ5aON2JQ3xEPoArAQUzRSyE1Nls9eOpl1/thwbolf4aflH6RJkQUiAjDcknLqAU4VHwhzKs4T1a82+ZhVpQ4QQoOEAfH9VMdCJQcD5x0AmpELhuFDDRXqYWUwDlW7oUUwgohRTALVg3jCawcQAwfDvgiGDQHYYELHVjgYAYCBDR2KA6BpHYoK+yAMYDDCQJ4mOLnjALAQFIb641pAa4xA6jgIaa8wrZ5hJgFRHQVTAxR1YCsGEA2Ve8wARxjqwNYDo6OpHUiAsDHUgKQA4YKYNBSYArCCUg8AwgEy0EaDPCRMUEccD5R0JzGjo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6632" name="AutoShape 8" descr="data:image/jpeg;base64,/9j/4AAQSkZJRgABAQAAAQABAAD/2wCEAAkGBhQSERUUExQVFRUVGBQXFxcYGBgVFxUXFRYXFhYYFxUXHCYeGBwjGhgXHy8gJCcpLCwsFR8xNTAqNSYrLCkBCQoKDgwOGg8PFywcHBwpKSkpKSkpKSwpLCkpKSwsKSkpKSksKSkpKSksKSwpKSksKSwsKSksLCwsKSwpKSwsKf/AABEIAKwBJQMBIgACEQEDEQH/xAAcAAAABwEBAAAAAAAAAAAAAAABAgMEBQYHAAj/xABKEAACAAMEBgYHBgQCCAcAAAABAgADEQQFEiEGEzFBUZEHImFxgaEUMlKiscHwQmJyktHhI0OCslPCFRckM2ODk6MlNDVEc7Px/8QAGAEBAQEBAQAAAAAAAAAAAAAAAAECAwT/xAAhEQEBAAICAwEBAQEBAAAAAAAAAQIRITEDEkFRMhOhIv/aAAwDAQACEQMRAD8Aye+FLTpm7rtU7dhI28KCErBYQ86VKp/vJiKe4sAfnBpctiKk7a1MT+gNw622q1aiV/ENTtpkoH9RB8I3eIk7MNPbt1NumAKFVwjqBsoygGn9QaIaXKrFu6WVAtcsAZiStc67XenlFQlmJOinNmkEsq1yrt2kUzyhyLKQePbDaxP/ABU76cxSJWatI6SM02QHf5xF3i5L5mvDs7olZisoxNsO7eYYWtCSrFSorTPfWGXRDu65mF6NscUB7d0W3TW/mmPIFchZZH5iCWr4xT7vrXAQGr6tePfDi87UWIJ2hAKcKViXoOS2KnaPONt6J7Mky7pYI9WZOUnfUNjHk0YTZZ1Za8R8o27oWnVsk5cqLODCvB0UfKGNKJ0sqqahRtOsYnefUAJO/aYzCfNoSeCExfelm2VtKL7Esc2dvkBGcXi5CTD90iFIunRfeOGeoP2xhPjs86RrDvwBjB9C7bhmy29lkr3YhG8mX3xyybjzdp9aMd5Wtv8AisPyUQD3aRVcVCYmb+tWttM+YM1ebNcHsZ2I8iIhWSpy27/2ghb0gwcTmpuHhnCUuQeMOZaHefKAIs0wexzusT2ws9jAFQanthtZB1jlvgNU6Lrww2sAkUdHB3eqMdfdOcWDSDSlLZaPRLPq5iouOZMzJDYgFWUQQMiQS2YzpGVWcFZT0rTC2W4ZHMA8sobXHf02x2hJ8sKzJXJq0ZTkymm4j9YmeO41jdXbdLquZjLYTCcIFaUGwjLKmcQuhuncqVJWVPAQgmjqtEftKj1Tlu8oc2vphs5sWsSW+tdcODLCkwgghnyqAd4GY4VjIrJKwgmpJbM1OWzh4xjDxevcdM/L7TivSFktyTUDy2DqdhBqIWr2RmXQ7eNWtEk5jqzF7KHA3xXlGnYO+NWOam9K1u1V2zRvmtLljxYOfdQx5/I27I2LpxtdJNnlZ9Z3c9yKFH95jHmTLqjM5RqJTy+7i1CWUkUadZ1nMPxzZoTu/hhOcMFl1EXbpbKrbpclf/b2eTKPYRiYD8rLzinqYsQRJByHE0pCk2ysDQmg+MFZ6EHgQfOJp6HqvsOw7xFEK1mPAKo3xHzF60WRrvOw9YDZwPCvdDa9LpAs4nA+rNEo8DiQuD7pESiOkrUd0dBFlndWOgJGzJQd8aJ0XXcKTpu2rLLHYFGI88Q/LFJue6J01GaXJmuo2siOygjiVBAi36OtqLttU6pBGtK0yzCKo97LwjeX8pO1D0nvQ2i1TZu4sQo4IvVTyAPeTEasJ6uDotIgWSZhZTuBB8AYnplqlpUknu28qRXJvqmLFo6yT5dGHXl0Fd5X7J8NnKNY34lN7HeKPMoRuNCTSlN3x5Qe9MDqaFSVzoDiOWe6tIkptwySalYWNlRVwqAB2Ckb1UV1ZeEqwrthS+NteK/rC9ml45VBTEjEHuByhWTYNdaJEo/zHlyzvyZwp8jGculnaFs00hadgjbeg58VmnZ7DLU8Kri+VIxm1p/GmBQAMcyg3AYzQAd0bJ0KyDLskxiMp000r9wAeZryjOHNWq50iWnFeExfZVBXuUGnmYqF6zDq37vmIuGnll/22YwGRYV7KqBFTvSSAtKkglQT3mLl3UjtG5tJgHHL9POkeiZVrV5Ambml4vArUx5tkjAyuNlcj3GN7u+0BrsLA/yJtPBHpHLJqPOYWor+8N0Tb3/tDyQuXhDaWsUKIkTcm5GFlFp+w01pQ/EqK9feP5Yh0WLKNNl9AS79QOrNL67HniYn7GDg2H1t0BDzVFIjZC/xCIfzWpDCSf4ggJ6UKyZn4H8OqYgpc8Ui6aMyQbRKBGTOobLI5jaPKkUu+bOEtM5E9VZsxRTgHIA5QtBhaOrSuVa07dnw+EPbNbwQQeBz8IilES+i9lD2uQrUo02WDXMULgEEd0NizdDN44Laqn7cuYvj64/tjdDO7DHm24Z3oV4qCaaieVJ7EmFG8qx6QwH2oxWoxnpqteO2Sk3JJBPe7t8lWKJYbPjnSl2BpktR/U6j5xa+leZivKaK1KrJGX/xqfnFau1qTkc/y8UzP/hI0z/LG50yLpPeJtNttE6ppMmzGX8OIhPdCwwBhIS8syeZjgYBzZ5WN1X2iB55xMOARmc6REXYtZi1qBmctuQiTaXVTTMofI/RiwJMcqE9m2kGW8B6LaZBHraqavY8p8Lc5bt+UwjPXEAAKloc3dcNZiIWIxnATtw6zqE9u2FEFLYUzyjoPKYU3eJ/WOgPRlxXoUs7CUCBLEsIB1VAcqBRBkoFTy4xXOkyXgsdsIb1mBp2vNQn5mH1ku6bLqMaFMuqdvVbGhqDtB+HhEfp3Y59psk1Jf8AEclCUSmdHDHCCeytI4473y9PluNn/liQgwg82ztLYo6srDIqwKkd4OYgUWO7ykbSaADjBrtt5kTVdc6bRxB2iELTMqewQmBWIrTJNoWYgdMww+ge2E5+wxS7ovOZKqqjEp3cDxBie9MnkV1XaRiAy8RHaZbY1o70W0ZtU9p7SZRda03Cp2kCu3bCt12aZZ7xkCehlPKczGVhTCJaGYMuFF2xdrpvFrts9mExQrzrSceYARSmKmIihoSoOzOucVfpMv5J146yTUkSTJbgGpMRiDvGF+ccfffGna4am9qQmZqTtzY9+3zjXdAukOxS7KkgzSrIKsGSiglsziOQFT5xk08YUO8nId/7Qxs8zBmMjSh/QxqZernZtpGmV7JaLSWkupWig4WBG/bTKK5e0klPw05xCXM9Wcdx8z+sT1rFZdVJBoRlvrxB7oW75NaNbifHWW1CpJofZY7PAxsGjBYXRNRiAUS0rt3YGI+MY7ckmpr9oHbvjZ7hs7G7HAB66WjvNVZflGMuljC7JmPCG0lRFouzQK2tI1wknAUxDrKGIw4vVrUZcYpSyAREll6WyztJ+kKu0juiOmV279vjAiTT674My/XOKiVe3y3QEsoamY2Gu+Gt3yjMnKksF2Y0CrmSewCI0yfrnFx6LZKpbxMagWVKtExicsllMD8YlrUm6tFyXDPkWuza6U8rE4KlhQHCMRodmwbIzm+rRjtM5+rRpkw9XZmxzFOO3xj0LeV4mXdWsfCWkyBMBbMrN1ZApXfV8P8AUY82kRnG75XPH1uiqRJXcSrK4oCpDDvUgj4RFoTuqaeUPLGe8xtlOdIdgMu8Zj5YbQFtC02Umire+GjdtHrY0yySH9qVLO3fgFfOMk05s4m3Zd1pG1K2duOw05GWfzRp2g8wm7rNQ7JYHipI+UYvSsX6QXLXnajwmBdvsoo2+EREqT1ZrDIJKJ7eu8uVSv8AzI2CfoRZxeMx541ptJMxQw6qnYwyybOpG+nMxOlehB9EdLLZhry4DiWf5QbWVOJqbVTZxMSeSb06f5X19mRBco7DAJNXiIFpg4x0cR5FuaU1VAJodtfkYUsl9lZoLgYTkwAOw+MNAp2wjMgLil2lWxKQUOY4iHAcoQ3slTyIPyisXXpA8oYKY13AmhHcYm7BOmWqakpZeHWMFDM1FBPEgH6Ma2mletVlaVMmS3UYkdlIO4qSDHRe9OdDZ73hPeWowvgfbSpZBi94NHRz95+us8eV5kaZr1YbDCtnmCg6sN9bmvV350XdD5aez7sZRkXTDd4FqlzRsmy6E/elmn9pTlGfOTxMbT0s3fjsQcLQypimtKdV6ofMpyjFn2x0nTNJtC0iUciRkSQDuJFK0PiOcItDuTPZgik5ICFHCrFj5kw+onLps4GcWPR27DabbJlfYDaxxsBSWQxHE1yH9UQNkYCWvHP68ondBr8Fnn2iawxauzTSBSua4XHMqB4x1y4xZnaW0msUy8b1KK2CVLxKHwkgtLJQ5Db/ABC4rwlnhFavPRlpcozy6UEzVasVLAkM2Koyw9UgU20PCFro0zZZktwACqk97lmxMeNaxJ295luWYspKu7JMrUBQ4VlmFzsC5VqaZseMc2lLmDEewdhOfhCMyWuZyhSy2UumVCd+QJr37oCxXK860S5Ksau1BvpkT8oBCwECaMsmqOezzibtL0SkVyTMLdhGfiIlkmvOKrgoSVFQcsyBWGxsfRPZJXooVlltjx4wyqSxJGHbnSlYuN33eshBLQnCpagOdAWLAV30rSvZEFo9omllQLiZyKZkYQSBSuEfMxPgDh5GOP11yssiMwErgZqNjeXkaB9YKA99GDAR5q1RQlTtU4T3g0MeorTYlmbQRWgNBtFcqg7abjtG4iPL85KOw4EjkTFwml8mUykFKwU/XnCtMoIR9c46OIKfXOJbRz/zMrqh+uoCtsJLUWo3ipBpvpEXSLDoXIDW2zA1znS9m3Jw3ygsaN0u1kXcJeIkzZyqc9oUO5rxzCnlwjEyTG59MVg1l34wDWVNRzkdjVlnPvYcow6lRGcemsrbd0nZpxxGm3d2RJyUZt695URHWazEtXOlQKjic6eUWSxXapGwHsYV843Iyudj0dnWy5VlY0BW0hpeWWEAgjbl1nY+FI0LRG53slklyHILJiqVyHWYtvHbERo7dQl3WqopRirTVoCQHJxJQ8DRR4xahay6qzA1KrsU02Ryt501rjZlf12NOVGlsFmS2xITs7QadwhW6nmNXXS9W2QNGVlfdUU2ZUhYzvut+WCm0fdb8sZ1N7b976+ry3OkiXMZfZZl5EiAeaNwiW0+sYlXjakUEDWFgDlTWATKe9EGTHaOQsyYd8Iy1qYk7jsYnWuzyiKiZOlKRxDOoPlWELXZNVaJsv2HdPysV+UB0mxV2VrEzdtqZCBniyw06ue4kd++GllWH13IDOlqBlrErxY4hzio2603d/EZnmCrYRnQeqoB86nxjoe2+6pU0gzELUqB6wpn2GOjzXGPVj5dTW7/AMR9jswBLA1xU3mJCX3wyslFUCpNOzh4w7lzfqn7xtwNNJbu19knyhmXlOF/EBiX3gI81zRnHqZJ2dfl+8edNOLs1FunyxsExiv4Xo6+TAeEbxZqAIh7LSGbQ/BooPYI3EqwWEBpQBIBGwkbO/sh7cd0pOk29ZbFml2V3xCoxHGj0HZhlkU+9FYl2kimZoQAw490ap0N2CWZVrqwLOyS2XeJeFqHubE35I1nlwknLNrJbE9FWWB19Y7MaZ0wyxLo3/UFO2vCLPdFrmTsCzZkxlohoXJFO45cYqMqx6uZMlt60t3Q96Er8on7lm4WTvI86jyMYVEvYRLmulBVWYDdiAYjI7jlFm0JlqLdLZswEnEE5EHVtt84jL3QelTlIqCQ472VSaRLaFyg1slKxyYTFJ2nNDC9H1R7LJqc9x28ItWj1mBnysvty8/6hERaLFqrRMT2XdD3qxX5ecWHRtgJ0uu50PJhAbjlWDBoSNdlfKONePlHJsujx5m0isertloT2Z00f9xqeUelErx8hGEdKVh1V5zTumCXMH9SgN7ytGsUqqAfXKCH68oU+vhBD9eUbZcv15Raujr/ANQs1c/4nngNPOKon15RZ9BGpbrNu/iy/M0EBt+k93ifY7RKOxpT+BAxKfzAR5jDR6tMqooTkcjs3x5Yt9mMqbMltkZbuh71YqfhGcWqVu56gpT7Yau/JSKecWu6rKXZEG1iqjvY0EVS6lBNDv8AlGiaA2TW2yWM+pV602hRUGuzbSOk4iNblWbCgQAYQAozOwCkLAGm7n+0EMg+0eQjtUfaPl+kcGhmY8Bz/aCDw+vCEShr67eX6RxsRP8AMfy/SAwnpismC83P+JLlP7uA/wBkUttgjTenO7MEyzTak4kmSyTT7DBh/eeUZjXZHSdM1Yejen+lbLWh65pXjgannSGumCBbytY2f7RO8KzCYDQm0au8rIx/x5QP9TBfnFg6VtHmkW6ZNKNq5xDq9OqXKjGK7A2IMacDWH0Vyz5ikTujtkOvk1yrNlD31is2efQxZ9FVaZa5D/y5cxWOe8Go86RpG7AtwXzjoMks02nnHRxbQqKO3nDpCOB/MYRl2ntXksOEto3leQiARTgeZjGemGyYbar7pkpD4qWQ+QWNq9MHFeSxmPTWqlLM4AqDNWooMiEbOncY1j2lZMRDtDVR3Q1Zocyh1RHVk4RMQEXvooJ9Nw7jKmYqEioBXDWnbSKPZRlThWNA6JAPSZr1HVlBc/vuDv8AwecXL+UnaD09u/UXlaABk5WaP+YtW98NDC6bTVlG/EPgRGqaa6GSreyzBNEqaq4K0BVlqWAYAjMEmh7YY6M9GkmzTRNmzhNZcwtKJXiak17o5e001pQb4c+lOCKEYNv4Fia0Fo14SQTsxnxEtsoadIaUvOYRSjatsu2Wo+IhDQ+3iXeEgk0/iYTXZ1wV+ca+H0v0oXP6Lbi6AiXPGsG0jGSdYK9/Wp9+GN036qMpORBBqVLLkQaFQQc9m2L70xS1mWKWwcdSaOqAOsWVhWo2UAPOMuuKya2ekutA7AE8AWAJ84kvA9J3fOE2TLmUw6xFelTliAPzhyJa/RMNpdplgBQVoAANmwZDygxticV5COe40c4V+j+8Z9p30b+mThaJU7C1AJiuSwwoppq/ZOVMOyprlnW8i3S/u8h+kFtFsQIxGH1TuHCLs0wuRoeG3t5fpA2XQnFrGYnDLwV2VONsPDsHONGuy6hhJhneo1cmctPXMmncrMT8RHn/ANMv17f88fkQl3aDWNkzEzF+M7YmdHujaUJ0ufrWTVOpEugIYoQwOMmo4EdkNLubOL7c0xdWA1Oyoruzi+PO29sebDGTiJBmXiOceY9LpJS3WpW2idNJ8XLDyIj00Zifd5D9I87dJUgLelow5hmVuGborEd1THpxeSoixGig7O3hXfGldF8wemA8ZcwMK0wmq1I+6SPMcYo1w3U89SJaM2eHIb8o0jo5uedZbSwny3QtKbDiX1qOlaccqeUbtmjV7aSXHZz/AHgMS9nP94J6R2H8v7QYWkAbDX8P7RxUGJOzn+8H1icRzgNcKbPd/aE3nDt/L+0UUfppu9Zl3Y1oTJmI39L1lt5sp8IwesemNKpWusdolUJxyZgAw/aCkru9oCPMrRrGpUnovZWm22zou1p0rwo4JPgAT4RuHS7JWZdc4jDVGlOP+oFNO2jGMW0Jci8bKRunyv7wD5VjZulm0/8AhU4Z5tJGwj+ap4dkW9kef1aLXoDdfpVqWUZplAqzEjaQlCVXcCRvPA7YqRi9dECA28VJBEqaVpnnkD7paKjcZbrTaN+/tgIaTrQwba2wfZO3Ou6Bjk0RF5v7fkP0hVbyb2/h+kM1vKZ7T+9C0q8pntP70FPBb29r65RSOl8mbYFJJOrmo3gwZDu+8IuqXhM4uecQfSA8ydd1oWjnqBgKE5o6vsp2GLO0rzxDqz7IbYYXs++OzB3Z2398aR0NzyJ1opkDLl1pxxmnxMZtLU0jU+hxGVLQ64s2lplX7Idt34hDL+SdtJFsbieX7QLWpuJ5ftBVtMz7/vQBmTOL+9HBtknS0hFulPmccpNop6ruP0iu3ZZz6TZ3U9YTpVBvJExch2xdOmKytSzTmxdVnQk1yqAw2/haIXQgYLdIcgHrMEIzzZSFIpvqY6zpn6u/SwQ93PiZqq6Mu6rVK8M+qW5Rl+g1iabbbOFJUhwzEAnqr1m2dgp4xqnSgrTLtm4sXUKOK121w/5jFR6G3UT3NOvq6KRWozGKlOI290YnS/WvC2ni/Jv0g4th+/yb9IRNomcJnvQbXvwmcmjO10O1rb7/ACb9IQtUx2Rl6+akbG3jug/pcz2Zn5WjvTJnszPytBUJcrVUiEb+u/HKagzAJ5Z/AQpKQy7QQQVDZgEEZHsPbWJadJ6rZE5Nsz2gg+Rjz6+PZ7cbZ7Yz1hGh3OpWUuTZ55A79nlFEuuyl5igZkkDKL8rOAAEmUGzqtF8X6x578ODNb7/ACaM4080Il2i1rObWKZgAbdUp1a9YezQeEaIJj+y/JoidI5LFFcqwwMKkg5Bst/bSO2VuuHDCT25IaL6OSbKAspaA0Y1NSTsJqe4RarY5GGgbfmATw4RGXemaH7p+P7w6tkx8WSzKDgDTyjOLeY2tfhM5NA61+Ezk0N1Mz2JnJoNjmexM5GN7cdFMT8JnJoEO/szOTQkTM9iZyMANYfsPyMNmizM3szOTR5Xv6x6q0z5dKaubNSnAK7AfCPUR1n+G58DHnjpLsRlXpaMSlcbCZQ8Jihj72KNY3lKitD5+C32VuE+T/8AYojYumucwu2hDjFPlDMEDJZjb+6MSus4bRKP/Eln3xGsdPFtdZFnlFCqzJkxySNplKAo/wC4eQjV7IxqLr0STCLzlAV6yzRlWv8Au2O7uikxeuiSzM14yyoJwJNY0zywFfiwhUbv1uEzk0DBSr+w/IwMY20dBu1uZg4X7zczCIf6rCit9VjoyWVPvNzMKLL7W/Mf1hJHhZTAeZ+kvRs2O8JqUpKmkzZR3YZhJp/S2JfARASrKQQONP2jaOnu78VlkTv8OayHumpUZ98sc4xmzTjQHeDlxyjcZSM4AADBTdWvDsjZ+haxUu9mz68+YciRUKqLu7QYyi1BZi4gew1BGeRO0bY3bQOx6i7rMhGerDnLfMJmf5vKLmRPCR2nmYHVdp5x2tgDPEctNK/p5o56XYpiDN0/iyxtq8sE4c/aBZf6oxa4mWW6TZRYBWRylcsiDUVzHeI3u+L0eXJmNKRnmBSUUKWxNuyG2MdunR5wWDWO0K8wkEmVNwqGNaLllTt4RqIv/SxZSbrmlK0xSicyerjH6iKp0Y2RUaThAxO7bDRgioSxIpsJIFa741CaEnSNXNl1V0CuhHEZgkfGGOj2i1ksZJs8rCzZFiWY04VMRU4JI+iY7UD6JgRO7IHW9kTQL6MOHmY70ZeEH1nZHayGhA6S2GirNA9Q0P4W/Q05wsZess7YdpR6d+E084kbYqvLZTsZWB8Rt+cROihYy6Hs844ZzWUv69GF3hZ+K1olZMUwHeK076dXw3eMXuXZVKggbQDFJ0fqjED2sou9ktasGANcLEHsJAenvCJ4fxfP8owsa9kMr1u9TImDL1W3b6VHnEiZoiG0pv8Al2eUuPZMYJWpAG+pIBps4R3s4eednNySOrLBGeAfHOHb2FanLeeP6xULw01moUezWZ58rDhLJnR6qR1qEU6y7s67qUi1XXeLTpSzJkppLtWstvWWhIFe8CvjGccdNZ5bKCxLw+MALAvAQ5xR1Y3pg1F3p7IjhdqeyIc4u/zjscNQNP8ARieyPrxjGeni4BLmWeeooHV5Z/EhxL5OfyxuOOM76dmT/RgLesJ8rB3lXxe5i8oaGASplGUncQeRjUum61SZlnsbSKOs3WTlep9QhVAzO8k1G0FKRlAm9kODNebJCliVkklEO0LMqXK9gKg0+8TxihoF4xq3QZc4mzLRNIqqIiDvdix8k84zOx2MsCVr1cydoA4nhHpzQO6rPIsMn0ZaLNVZrEkMzO6ipYjIkbMqAUgHhuZOHx/WOiSr3R0TUXZkjQoGiIWzNxPM/rBxIb2jzMVEqs36r+0KLM7POIgSX3E84TttknPKdBMwF1ZcQFSuIUqO2ApPS5eotclZEghwj42wNjZmUFaYErRRiNWamdKVikPdKyEEqlXKy3Y7w1DiWv8AUMuzti4f6o5qgj0klTtGpX5OIN/q7VAA62yZT/C1af3MTAV/R2bY5VVnprS9MSE9TLNesOsCDvUjxjcbrtizZKPL9VlFAN1MsPhSnhFCubQKx4gxs9rFN04gqe8Jti92OQstQktQijYoFAPCJycHlI6g4QmDHGKDFRAZQFIHDAdSBEFCmOoYBQGDCEs4CpgHBPdA4hxHlDYM31/+RxZvqkQDbH6jUoScstuZp84ZXQyoxWqg5ZVAPLbDXSW6Z1ps7SpczVMSpDgbCrBhsOzKKvZtArYBhM+VmMJmrjM0LShAJGWRI27Moxlj7VvHL1lQ143ZOsV5qnr2a1ODJLMSisxqUBzCnEQNmwgxomh92GTZVqtHmFpj5k1LZA1bP1QuW6HBuxWlpLdVdECYQwDUKCikV2EcYfhzHRgfCN4gpljhAibAF4Avoq8PjCigQmJsdrIgWBgwMN9dA66KHGUBTtMJCbHa6AU5xUukrQ03jZkQTRJ1T60syllICMDXCaigNYtBnjjFS0+0sk2WThmsXE4MuBTLDEUFR1txrt4QHnJLFUMaEgbSBWg4020i69HfR4bwk2tg2AqJYkzDXDrQS7KQK1XDSvDENuyIW32VJjBpRBDk1SoxJvFczXwjdejXAtgXABLxPNYrWueLDizAOYUGKjINDrjAtlqsc0itZkohSAWaU5HUB7q1OyNo0Nu97JJSyzKHCrNLNQThxnEpIAqQWXOn2jwjKtM+jO2yrZMn2UPOlzXaZWWf4iFmLFWUZmhJowqONNkX/RW9rdOeQtoss1FlK4adMCqXqmEDCFFM861NaDvh8F2IEdAEx0RUUskcIXVYBWhZTAAqwoqQZTBwYAoWBwQqIGkAhgEDq4WpHAQCYlwOCFI6ATwx2GFIECATwx2CDiBEAnggGU7hCjV3QGI+yfKAToeA5/tA58POD4/unyji/YYgKD934QI7j5QOs7G5QKPU7D4xQGGOKwcRxEAkVgpWFaR1IBELA4YUpACAJggwEGpABIDqQBg4UR2GARYdkNbTYUfJ5aON2JQ3xEPoArAQUzRSyE1Nls9eOpl1/thwbolf4aflH6RJkQUiAjDcknLqAU4VHwhzKs4T1a82+ZhVpQ4QQoOEAfH9VMdCJQcD5x0AmpELhuFDDRXqYWUwDlW7oUUwgohRTALVg3jCawcQAwfDvgiGDQHYYELHVjgYAYCBDR2KA6BpHYoK+yAMYDDCQJ4mOLnjALAQFIb641pAa4xA6jgIaa8wrZ5hJgFRHQVTAxR1YCsGEA2Ve8wARxjqwNYDo6OpHUiAsDHUgKQA4YKYNBSYArCCUg8AwgEy0EaDPCRMUEccD5R0JzGjo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6634" name="Picture 10" descr="http://www.gmvoices.com/wp-content/uploads/2014/02/walking-business.jpg"/>
          <p:cNvPicPr>
            <a:picLocks noChangeAspect="1" noChangeArrowheads="1"/>
          </p:cNvPicPr>
          <p:nvPr/>
        </p:nvPicPr>
        <p:blipFill>
          <a:blip r:embed="rId2"/>
          <a:srcRect/>
          <a:stretch>
            <a:fillRect/>
          </a:stretch>
        </p:blipFill>
        <p:spPr bwMode="auto">
          <a:xfrm>
            <a:off x="2093816" y="3628417"/>
            <a:ext cx="4988618" cy="2929172"/>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ImageCreateDate xmlns="http://schemas.microsoft.com/sharepoint/v3" xsi:nil="true"/>
    <Description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icture" ma:contentTypeID="0x01010200177E04F81F6F6149836702D37A325CFE" ma:contentTypeVersion="0" ma:contentTypeDescription="Upload an image or a photograph." ma:contentTypeScope="" ma:versionID="2016fe26cd079524304af908356f633e">
  <xsd:schema xmlns:xsd="http://www.w3.org/2001/XMLSchema" xmlns:p="http://schemas.microsoft.com/office/2006/metadata/properties" xmlns:ns1="http://schemas.microsoft.com/sharepoint/v3" targetNamespace="http://schemas.microsoft.com/office/2006/metadata/properties" ma:root="true" ma:fieldsID="dc1342c738afe3f635571af9979ae9de" ns1:_="">
    <xsd:import namespace="http://schemas.microsoft.com/sharepoint/v3"/>
    <xsd:element name="properties">
      <xsd:complexType>
        <xsd:sequence>
          <xsd:element name="documentManagement">
            <xsd:complexType>
              <xsd:all>
                <xsd:element ref="ns1:ImageWidth" minOccurs="0"/>
                <xsd:element ref="ns1:ImageHeight" minOccurs="0"/>
                <xsd:element ref="ns1:ImageCreateDate" minOccurs="0"/>
                <xsd:element ref="ns1:Description"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ImageWidth" ma:index="11" nillable="true" ma:displayName="Picture Width" ma:internalName="ImageWidth" ma:readOnly="true">
      <xsd:simpleType>
        <xsd:restriction base="dms:Unknown"/>
      </xsd:simpleType>
    </xsd:element>
    <xsd:element name="ImageHeight" ma:index="12" nillable="true" ma:displayName="Picture Height" ma:internalName="ImageHeight" ma:readOnly="true">
      <xsd:simpleType>
        <xsd:restriction base="dms:Unknown"/>
      </xsd:simpleType>
    </xsd:element>
    <xsd:element name="ImageCreateDate" ma:index="13" nillable="true" ma:displayName="Date Picture Taken" ma:format="DateTime" ma:hidden="true" ma:internalName="ImageCreateDate">
      <xsd:simpleType>
        <xsd:restriction base="dms:DateTime"/>
      </xsd:simpleType>
    </xsd:element>
    <xsd:element name="Description" ma:index="14" nillable="true" ma:displayName="Description" ma:description="Used as alternative text for the picture." ma:hidden="true" ma:internalName="Description">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8" ma:displayName="Title"/>
        <xsd:element ref="dc:subject" minOccurs="0" maxOccurs="1"/>
        <xsd:element ref="dc:description" minOccurs="0" maxOccurs="1"/>
        <xsd:element name="keywords" minOccurs="0" maxOccurs="1" type="xsd:string" ma:index="20"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CDC87C40-9BB9-4881-8FB6-D53C94E15C1B}">
  <ds:schemaRefs>
    <ds:schemaRef ds:uri="http://schemas.microsoft.com/office/2006/metadata/properties"/>
    <ds:schemaRef ds:uri="http://schemas.microsoft.com/sharepoint/v3"/>
  </ds:schemaRefs>
</ds:datastoreItem>
</file>

<file path=customXml/itemProps2.xml><?xml version="1.0" encoding="utf-8"?>
<ds:datastoreItem xmlns:ds="http://schemas.openxmlformats.org/officeDocument/2006/customXml" ds:itemID="{C448E4AA-1E8A-452E-BA13-699787DB8321}">
  <ds:schemaRefs>
    <ds:schemaRef ds:uri="http://schemas.microsoft.com/sharepoint/v3/contenttype/forms"/>
  </ds:schemaRefs>
</ds:datastoreItem>
</file>

<file path=customXml/itemProps3.xml><?xml version="1.0" encoding="utf-8"?>
<ds:datastoreItem xmlns:ds="http://schemas.openxmlformats.org/officeDocument/2006/customXml" ds:itemID="{7095BC8A-523F-4384-964E-9EEC882019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otalTime>1831</TotalTime>
  <Words>986</Words>
  <Application>Microsoft Office PowerPoint</Application>
  <PresentationFormat>On-screen Show (4:3)</PresentationFormat>
  <Paragraphs>177</Paragraphs>
  <Slides>29</Slides>
  <Notes>6</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Building Membership Value through Connections and Engagement   Greta Kotler, CAE ASAE 22 October 2014   </vt:lpstr>
      <vt:lpstr>Outcomes</vt:lpstr>
      <vt:lpstr>Contribution of Associations</vt:lpstr>
      <vt:lpstr>Challenges to Membership Today</vt:lpstr>
      <vt:lpstr>ASAE Foundation Research</vt:lpstr>
      <vt:lpstr>Membership Context:  How Do You Create Value?</vt:lpstr>
      <vt:lpstr>Membership Value</vt:lpstr>
      <vt:lpstr>Know Their Business </vt:lpstr>
      <vt:lpstr>Membership in Context: Walk in Your Member’s Shoes</vt:lpstr>
      <vt:lpstr>Anticipate</vt:lpstr>
      <vt:lpstr>Provide Unique Knowledge</vt:lpstr>
      <vt:lpstr>Content Curators:  Be Their Trusted Source of Content</vt:lpstr>
      <vt:lpstr>Create Career Value</vt:lpstr>
      <vt:lpstr>Provide Essential Learning </vt:lpstr>
      <vt:lpstr>Conversation Starters</vt:lpstr>
      <vt:lpstr>Connecting Members to Value</vt:lpstr>
      <vt:lpstr>Making Connections</vt:lpstr>
      <vt:lpstr>Connecting Members to Value</vt:lpstr>
      <vt:lpstr>Connecting Through Technology</vt:lpstr>
      <vt:lpstr>Collaborate Site</vt:lpstr>
      <vt:lpstr>Conference Mobile App</vt:lpstr>
      <vt:lpstr>Associations Now</vt:lpstr>
      <vt:lpstr>Conversation Starters</vt:lpstr>
      <vt:lpstr>Start at the Beginning</vt:lpstr>
      <vt:lpstr>Connecting New Members</vt:lpstr>
      <vt:lpstr>How To Think About This</vt:lpstr>
      <vt:lpstr>Your Important Role in Association Management</vt:lpstr>
      <vt:lpstr>Questions and Application</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gkotler</cp:lastModifiedBy>
  <cp:revision>193</cp:revision>
  <dcterms:created xsi:type="dcterms:W3CDTF">2011-05-27T13:50:22Z</dcterms:created>
  <dcterms:modified xsi:type="dcterms:W3CDTF">2014-10-10T14:26:10Z</dcterms:modified>
  <cp:contentType>Picture</cp:contentTyp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0x01010200177E04F81F6F6149836702D37A325CFE</vt:lpwstr>
  </property>
  <property fmtid="{D5CDD505-2E9C-101B-9397-08002B2CF9AE}" pid="3" name="_AdHocReviewCycleID">
    <vt:i4>110891182</vt:i4>
  </property>
  <property fmtid="{D5CDD505-2E9C-101B-9397-08002B2CF9AE}" pid="4" name="_NewReviewCycle">
    <vt:lpwstr/>
  </property>
  <property fmtid="{D5CDD505-2E9C-101B-9397-08002B2CF9AE}" pid="5" name="_EmailSubject">
    <vt:lpwstr>UIA Associations Round Table - last points for speakers</vt:lpwstr>
  </property>
  <property fmtid="{D5CDD505-2E9C-101B-9397-08002B2CF9AE}" pid="6" name="_AuthorEmail">
    <vt:lpwstr>gkotler@asaecenter.org</vt:lpwstr>
  </property>
  <property fmtid="{D5CDD505-2E9C-101B-9397-08002B2CF9AE}" pid="7" name="_AuthorEmailDisplayName">
    <vt:lpwstr>Greta Kotler, CAE</vt:lpwstr>
  </property>
</Properties>
</file>