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Override2.xml" ContentType="application/vnd.openxmlformats-officedocument.themeOverrid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Override3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Override4.xml" ContentType="application/vnd.openxmlformats-officedocument.themeOverrid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theme/themeOverride5.xml" ContentType="application/vnd.openxmlformats-officedocument.themeOverrid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heme/themeOverride6.xml" ContentType="application/vnd.openxmlformats-officedocument.themeOverrid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6" r:id="rId2"/>
    <p:sldMasterId id="2147483731" r:id="rId3"/>
    <p:sldMasterId id="2147483752" r:id="rId4"/>
    <p:sldMasterId id="2147483758" r:id="rId5"/>
    <p:sldMasterId id="2147483802" r:id="rId6"/>
    <p:sldMasterId id="2147483815" r:id="rId7"/>
    <p:sldMasterId id="2147483827" r:id="rId8"/>
    <p:sldMasterId id="2147483838" r:id="rId9"/>
    <p:sldMasterId id="2147483849" r:id="rId10"/>
    <p:sldMasterId id="2147483874" r:id="rId11"/>
    <p:sldMasterId id="2147483891" r:id="rId12"/>
  </p:sldMasterIdLst>
  <p:notesMasterIdLst>
    <p:notesMasterId r:id="rId100"/>
  </p:notesMasterIdLst>
  <p:handoutMasterIdLst>
    <p:handoutMasterId r:id="rId101"/>
  </p:handoutMasterIdLst>
  <p:sldIdLst>
    <p:sldId id="363" r:id="rId13"/>
    <p:sldId id="327" r:id="rId14"/>
    <p:sldId id="328" r:id="rId15"/>
    <p:sldId id="329" r:id="rId16"/>
    <p:sldId id="331" r:id="rId17"/>
    <p:sldId id="335" r:id="rId18"/>
    <p:sldId id="332" r:id="rId19"/>
    <p:sldId id="330" r:id="rId20"/>
    <p:sldId id="333" r:id="rId21"/>
    <p:sldId id="323" r:id="rId22"/>
    <p:sldId id="260" r:id="rId23"/>
    <p:sldId id="261" r:id="rId24"/>
    <p:sldId id="262" r:id="rId25"/>
    <p:sldId id="263" r:id="rId26"/>
    <p:sldId id="352" r:id="rId27"/>
    <p:sldId id="343" r:id="rId28"/>
    <p:sldId id="265" r:id="rId29"/>
    <p:sldId id="267" r:id="rId30"/>
    <p:sldId id="315" r:id="rId31"/>
    <p:sldId id="317" r:id="rId32"/>
    <p:sldId id="321" r:id="rId33"/>
    <p:sldId id="269" r:id="rId34"/>
    <p:sldId id="272" r:id="rId35"/>
    <p:sldId id="348" r:id="rId36"/>
    <p:sldId id="271" r:id="rId37"/>
    <p:sldId id="273" r:id="rId38"/>
    <p:sldId id="325" r:id="rId39"/>
    <p:sldId id="275" r:id="rId40"/>
    <p:sldId id="276" r:id="rId41"/>
    <p:sldId id="277" r:id="rId42"/>
    <p:sldId id="278" r:id="rId43"/>
    <p:sldId id="279" r:id="rId44"/>
    <p:sldId id="280" r:id="rId45"/>
    <p:sldId id="354" r:id="rId46"/>
    <p:sldId id="353" r:id="rId47"/>
    <p:sldId id="318" r:id="rId48"/>
    <p:sldId id="282" r:id="rId49"/>
    <p:sldId id="283" r:id="rId50"/>
    <p:sldId id="284" r:id="rId51"/>
    <p:sldId id="285" r:id="rId52"/>
    <p:sldId id="322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355" r:id="rId61"/>
    <p:sldId id="356" r:id="rId62"/>
    <p:sldId id="319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37" r:id="rId77"/>
    <p:sldId id="342" r:id="rId78"/>
    <p:sldId id="339" r:id="rId79"/>
    <p:sldId id="340" r:id="rId80"/>
    <p:sldId id="341" r:id="rId81"/>
    <p:sldId id="338" r:id="rId82"/>
    <p:sldId id="371" r:id="rId83"/>
    <p:sldId id="372" r:id="rId84"/>
    <p:sldId id="378" r:id="rId85"/>
    <p:sldId id="379" r:id="rId86"/>
    <p:sldId id="380" r:id="rId87"/>
    <p:sldId id="376" r:id="rId88"/>
    <p:sldId id="334" r:id="rId89"/>
    <p:sldId id="357" r:id="rId90"/>
    <p:sldId id="358" r:id="rId91"/>
    <p:sldId id="364" r:id="rId92"/>
    <p:sldId id="375" r:id="rId93"/>
    <p:sldId id="365" r:id="rId94"/>
    <p:sldId id="377" r:id="rId95"/>
    <p:sldId id="367" r:id="rId96"/>
    <p:sldId id="373" r:id="rId97"/>
    <p:sldId id="374" r:id="rId98"/>
    <p:sldId id="368" r:id="rId99"/>
  </p:sldIdLst>
  <p:sldSz cx="9144000" cy="5143500" type="screen16x9"/>
  <p:notesSz cx="6858000" cy="9144000"/>
  <p:custDataLst>
    <p:tags r:id="rId10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tting the scene" id="{DBFF0B72-61F6-8945-9578-B02EECC44D78}">
          <p14:sldIdLst>
            <p14:sldId id="363"/>
            <p14:sldId id="327"/>
            <p14:sldId id="328"/>
            <p14:sldId id="329"/>
            <p14:sldId id="331"/>
            <p14:sldId id="335"/>
            <p14:sldId id="332"/>
            <p14:sldId id="330"/>
            <p14:sldId id="333"/>
            <p14:sldId id="323"/>
            <p14:sldId id="260"/>
            <p14:sldId id="261"/>
            <p14:sldId id="262"/>
            <p14:sldId id="263"/>
            <p14:sldId id="352"/>
            <p14:sldId id="343"/>
            <p14:sldId id="265"/>
            <p14:sldId id="267"/>
            <p14:sldId id="315"/>
          </p14:sldIdLst>
        </p14:section>
        <p14:section name="integrated systems" id="{CCD85953-96AE-8C46-8D28-0B9998950948}">
          <p14:sldIdLst>
            <p14:sldId id="317"/>
            <p14:sldId id="321"/>
            <p14:sldId id="269"/>
            <p14:sldId id="272"/>
            <p14:sldId id="348"/>
            <p14:sldId id="271"/>
            <p14:sldId id="273"/>
            <p14:sldId id="325"/>
            <p14:sldId id="275"/>
            <p14:sldId id="276"/>
            <p14:sldId id="277"/>
            <p14:sldId id="278"/>
            <p14:sldId id="279"/>
            <p14:sldId id="280"/>
            <p14:sldId id="354"/>
          </p14:sldIdLst>
        </p14:section>
        <p14:section name="integrated content" id="{B3759953-CB96-0345-8D15-263134D71513}">
          <p14:sldIdLst>
            <p14:sldId id="353"/>
            <p14:sldId id="318"/>
            <p14:sldId id="282"/>
            <p14:sldId id="283"/>
            <p14:sldId id="284"/>
            <p14:sldId id="285"/>
            <p14:sldId id="322"/>
            <p14:sldId id="287"/>
            <p14:sldId id="288"/>
            <p14:sldId id="289"/>
            <p14:sldId id="290"/>
            <p14:sldId id="291"/>
            <p14:sldId id="292"/>
            <p14:sldId id="293"/>
            <p14:sldId id="355"/>
          </p14:sldIdLst>
        </p14:section>
        <p14:section name="innovative teams" id="{30A8B79D-E8DE-B248-946B-6786D6AD7B25}">
          <p14:sldIdLst>
            <p14:sldId id="356"/>
            <p14:sldId id="319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  <p14:section name="wrap up" id="{9ED4504E-8A87-B541-BB11-AEEB12DFF856}">
          <p14:sldIdLst>
            <p14:sldId id="307"/>
            <p14:sldId id="337"/>
            <p14:sldId id="342"/>
            <p14:sldId id="339"/>
            <p14:sldId id="340"/>
            <p14:sldId id="341"/>
            <p14:sldId id="338"/>
            <p14:sldId id="371"/>
            <p14:sldId id="372"/>
            <p14:sldId id="378"/>
            <p14:sldId id="379"/>
            <p14:sldId id="380"/>
            <p14:sldId id="376"/>
            <p14:sldId id="334"/>
            <p14:sldId id="357"/>
            <p14:sldId id="358"/>
            <p14:sldId id="364"/>
            <p14:sldId id="375"/>
            <p14:sldId id="365"/>
            <p14:sldId id="377"/>
            <p14:sldId id="367"/>
            <p14:sldId id="373"/>
            <p14:sldId id="374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120"/>
    <a:srgbClr val="B02C2D"/>
    <a:srgbClr val="AA2828"/>
    <a:srgbClr val="9F1F20"/>
    <a:srgbClr val="CF1C20"/>
    <a:srgbClr val="E5A81E"/>
    <a:srgbClr val="B04E38"/>
    <a:srgbClr val="DC7229"/>
    <a:srgbClr val="E18A29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8" autoAdjust="0"/>
    <p:restoredTop sz="94660" autoAdjust="0"/>
  </p:normalViewPr>
  <p:slideViewPr>
    <p:cSldViewPr showGuides="1">
      <p:cViewPr varScale="1">
        <p:scale>
          <a:sx n="87" d="100"/>
          <a:sy n="87" d="100"/>
        </p:scale>
        <p:origin x="184" y="8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272"/>
    </p:cViewPr>
  </p:sorterViewPr>
  <p:notesViewPr>
    <p:cSldViewPr showGuides="1">
      <p:cViewPr varScale="1">
        <p:scale>
          <a:sx n="56" d="100"/>
          <a:sy n="56" d="100"/>
        </p:scale>
        <p:origin x="-184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tags" Target="tags/tag1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champion:Library:Caches:TemporaryItems:Outlook%20Temp:YTD%20Net%20Surplus%20by%20Income%20Typ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400" b="0">
                <a:solidFill>
                  <a:srgbClr val="AF0234"/>
                </a:solidFill>
                <a:latin typeface="+mj-lt"/>
              </a:rPr>
              <a:t>Revenue Growth 1999-2014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8701965138973"/>
          <c:y val="0.267583573996824"/>
          <c:w val="0.747029578033515"/>
          <c:h val="0.611333333333333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</c:numCache>
            </c:numRef>
          </c:val>
          <c:smooth val="0"/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Total Revenue</c:v>
                </c:pt>
              </c:strCache>
            </c:strRef>
          </c:tx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strCache>
            </c:strRef>
          </c:cat>
          <c:val>
            <c:numRef>
              <c:f>Sheet1!$B$3:$P$3</c:f>
              <c:numCache>
                <c:formatCode>0</c:formatCode>
                <c:ptCount val="15"/>
                <c:pt idx="0">
                  <c:v>414369.0</c:v>
                </c:pt>
                <c:pt idx="1">
                  <c:v>349953.0</c:v>
                </c:pt>
                <c:pt idx="2">
                  <c:v>516515.0</c:v>
                </c:pt>
                <c:pt idx="3">
                  <c:v>732175.0</c:v>
                </c:pt>
                <c:pt idx="4">
                  <c:v>689781.0</c:v>
                </c:pt>
                <c:pt idx="5">
                  <c:v>1.07696E6</c:v>
                </c:pt>
                <c:pt idx="6" formatCode="General">
                  <c:v>1.056078E6</c:v>
                </c:pt>
                <c:pt idx="7" formatCode="General">
                  <c:v>922967.0</c:v>
                </c:pt>
                <c:pt idx="8" formatCode="General">
                  <c:v>2.009222E6</c:v>
                </c:pt>
                <c:pt idx="9" formatCode="General">
                  <c:v>1.657946E6</c:v>
                </c:pt>
                <c:pt idx="10" formatCode="#,##0">
                  <c:v>3.886939E6</c:v>
                </c:pt>
                <c:pt idx="11" formatCode="General">
                  <c:v>2.866553E6</c:v>
                </c:pt>
                <c:pt idx="12" formatCode="General">
                  <c:v>5.645344E6</c:v>
                </c:pt>
                <c:pt idx="13" formatCode="General">
                  <c:v>3.179311E6</c:v>
                </c:pt>
                <c:pt idx="14" formatCode="General">
                  <c:v>4.185E6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0196720"/>
        <c:axId val="2040679472"/>
      </c:lineChart>
      <c:catAx>
        <c:axId val="204019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40679472"/>
        <c:crosses val="autoZero"/>
        <c:auto val="1"/>
        <c:lblAlgn val="ctr"/>
        <c:lblOffset val="100"/>
        <c:noMultiLvlLbl val="0"/>
      </c:catAx>
      <c:valAx>
        <c:axId val="204067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4019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35207954774884"/>
          <c:y val="0.116561762068143"/>
          <c:w val="0.251971532404603"/>
          <c:h val="0.1179150725281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l">
        <a:defRPr sz="800">
          <a:latin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sng"/>
            </a:pPr>
            <a:r>
              <a:rPr lang="en-US" sz="1400" b="0" i="0" u="none" dirty="0">
                <a:solidFill>
                  <a:srgbClr val="000000"/>
                </a:solidFill>
                <a:latin typeface="Arial"/>
                <a:cs typeface="Arial"/>
              </a:rPr>
              <a:t>Net Income Generators by Type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0831521463042927"/>
          <c:y val="0.157551637567043"/>
          <c:w val="0.808037704964299"/>
          <c:h val="0.81682072349652"/>
        </c:manualLayout>
      </c:layout>
      <c:pieChart>
        <c:varyColors val="1"/>
        <c:ser>
          <c:idx val="0"/>
          <c:order val="0"/>
          <c:tx>
            <c:strRef>
              <c:f>Summary!$B$3</c:f>
              <c:strCache>
                <c:ptCount val="1"/>
                <c:pt idx="0">
                  <c:v>Full Yr Budget</c:v>
                </c:pt>
              </c:strCache>
            </c:strRef>
          </c:tx>
          <c:dPt>
            <c:idx val="0"/>
            <c:bubble3D val="0"/>
            <c:spPr>
              <a:solidFill>
                <a:srgbClr val="832120"/>
              </a:solidFill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CF1C20"/>
              </a:solidFill>
            </c:spPr>
          </c:dPt>
          <c:dPt>
            <c:idx val="4"/>
            <c:bubble3D val="0"/>
            <c:spPr>
              <a:solidFill>
                <a:srgbClr val="9F1F20"/>
              </a:solidFill>
            </c:spPr>
          </c:dPt>
          <c:dLbls>
            <c:dLbl>
              <c:idx val="0"/>
              <c:layout>
                <c:manualLayout>
                  <c:x val="-0.222222222222222"/>
                  <c:y val="0.166675795960288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dirty="0">
                        <a:latin typeface="Arial"/>
                        <a:cs typeface="Arial"/>
                      </a:rPr>
                      <a:t>Subscriptions</a:t>
                    </a:r>
                    <a:r>
                      <a:rPr lang="en-US" sz="800" b="0" i="0" dirty="0">
                        <a:latin typeface="Arial"/>
                        <a:cs typeface="Arial"/>
                      </a:rPr>
                      <a:t>,  $395,730 , 30%</a:t>
                    </a:r>
                    <a:endParaRPr lang="en-US" sz="8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133742556374002"/>
                  <c:y val="-0.158827171060139"/>
                </c:manualLayout>
              </c:layout>
              <c:tx>
                <c:rich>
                  <a:bodyPr/>
                  <a:lstStyle/>
                  <a:p>
                    <a:pPr>
                      <a:defRPr sz="800" b="0" i="0">
                        <a:latin typeface="Arial"/>
                        <a:cs typeface="Arial"/>
                      </a:defRPr>
                    </a:pPr>
                    <a:r>
                      <a:rPr lang="en-US" sz="1000" b="0" i="0" dirty="0">
                        <a:latin typeface="Arial"/>
                        <a:cs typeface="Arial"/>
                      </a:rPr>
                      <a:t>Workshops</a:t>
                    </a:r>
                    <a:r>
                      <a:rPr lang="en-US" b="0" i="0" dirty="0">
                        <a:latin typeface="Arial"/>
                        <a:cs typeface="Arial"/>
                      </a:rPr>
                      <a:t>,  $548,825 , 41%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7184286390431"/>
                  <c:y val="0.0399393044619422"/>
                </c:manualLayout>
              </c:layout>
              <c:tx>
                <c:rich>
                  <a:bodyPr/>
                  <a:lstStyle/>
                  <a:p>
                    <a:pPr>
                      <a:defRPr sz="800" b="0" i="0">
                        <a:latin typeface="Arial"/>
                        <a:cs typeface="Arial"/>
                      </a:defRPr>
                    </a:pPr>
                    <a:r>
                      <a:rPr lang="en-US" sz="1000" b="0" i="0" dirty="0">
                        <a:latin typeface="Arial"/>
                        <a:cs typeface="Arial"/>
                      </a:rPr>
                      <a:t>Publications,  </a:t>
                    </a:r>
                    <a:r>
                      <a:rPr lang="en-US" b="0" i="0" dirty="0">
                        <a:latin typeface="Arial"/>
                        <a:cs typeface="Arial"/>
                      </a:rPr>
                      <a:t>$184,700 , 14%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109354158599"/>
                  <c:y val="0.148778433945757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dirty="0">
                        <a:latin typeface="Arial"/>
                        <a:cs typeface="Arial"/>
                      </a:rPr>
                      <a:t>Conference</a:t>
                    </a:r>
                    <a:r>
                      <a:rPr lang="en-US" sz="800" b="0" i="0" dirty="0">
                        <a:latin typeface="Arial"/>
                        <a:cs typeface="Arial"/>
                      </a:rPr>
                      <a:t>,  $155,000 , 12%</a:t>
                    </a:r>
                    <a:endParaRPr lang="en-US" sz="8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 i="0">
                    <a:latin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Summary!$A$4:$A$8</c:f>
              <c:strCache>
                <c:ptCount val="5"/>
                <c:pt idx="0">
                  <c:v>Subscriptions</c:v>
                </c:pt>
                <c:pt idx="1">
                  <c:v>Workshops</c:v>
                </c:pt>
                <c:pt idx="2">
                  <c:v>Publications</c:v>
                </c:pt>
                <c:pt idx="3">
                  <c:v>Conference</c:v>
                </c:pt>
                <c:pt idx="4">
                  <c:v>Other</c:v>
                </c:pt>
              </c:strCache>
            </c:strRef>
          </c:cat>
          <c:val>
            <c:numRef>
              <c:f>Summary!$B$4:$B$8</c:f>
              <c:numCache>
                <c:formatCode>_-"$"* #,##0_-;\-"$"* #,##0_-;_-"$"* "-"??_-;_-@_-</c:formatCode>
                <c:ptCount val="5"/>
                <c:pt idx="0">
                  <c:v>395730.0</c:v>
                </c:pt>
                <c:pt idx="1">
                  <c:v>548825.0</c:v>
                </c:pt>
                <c:pt idx="2">
                  <c:v>184700.0</c:v>
                </c:pt>
                <c:pt idx="3">
                  <c:v>155000.0</c:v>
                </c:pt>
                <c:pt idx="4">
                  <c:v>45000.0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BAF10-FBE9-4073-B7A5-2B9512302906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E3227-93A4-45F8-B687-3ECF1874E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5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228600"/>
            <a:ext cx="7315200" cy="4114800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94199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/>
            </a:lvl1pPr>
          </a:lstStyle>
          <a:p>
            <a:fld id="{97CB9844-06C3-4822-82EB-10BA51B0C3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5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buFont typeface="Arial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EF4B6B-104F-224E-A829-3A14DBB2438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8600" y="228600"/>
            <a:ext cx="7315200" cy="41148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g"/><Relationship Id="rId3" Type="http://schemas.openxmlformats.org/officeDocument/2006/relationships/image" Target="file://localhost/Users/JC/Desktop/IPWEA%20large%20bkgrnd%2003.jpg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w_AU_Bk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49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2C35-160C-4A4E-B140-F4A4DDC6D2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47192-DF04-0C4D-BDB8-4ED218AA62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1522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368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2094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5055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2386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05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EFF751-3144-47BD-A8FE-E9ABA97F78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E13B384-DDB4-45D4-8EF2-8BD4D0F50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6034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817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43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9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1" y="1485900"/>
            <a:ext cx="9144000" cy="2171700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2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66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25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9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8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399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259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w_AU_Bk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ular Callout 13"/>
          <p:cNvSpPr/>
          <p:nvPr userDrawn="1"/>
        </p:nvSpPr>
        <p:spPr>
          <a:xfrm>
            <a:off x="0" y="0"/>
            <a:ext cx="5791200" cy="3657600"/>
          </a:xfrm>
          <a:prstGeom prst="wedgeRectCallout">
            <a:avLst>
              <a:gd name="adj1" fmla="val -7766"/>
              <a:gd name="adj2" fmla="val 66703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91200" y="0"/>
            <a:ext cx="3352800" cy="36576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1" y="0"/>
            <a:ext cx="9144000" cy="3657600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2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bg>
      <p:bgPr>
        <a:solidFill>
          <a:schemeClr val="bg2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 userDrawn="1"/>
        </p:nvGrpSpPr>
        <p:grpSpPr>
          <a:xfrm>
            <a:off x="1143000" y="1171575"/>
            <a:ext cx="6858000" cy="2800350"/>
            <a:chOff x="1295400" y="1562100"/>
            <a:chExt cx="6858000" cy="3733800"/>
          </a:xfrm>
        </p:grpSpPr>
        <p:sp>
          <p:nvSpPr>
            <p:cNvPr id="10" name="Rectangular Callout 9"/>
            <p:cNvSpPr/>
            <p:nvPr userDrawn="1"/>
          </p:nvSpPr>
          <p:spPr>
            <a:xfrm rot="10800000">
              <a:off x="5486400" y="1562100"/>
              <a:ext cx="2667000" cy="3733800"/>
            </a:xfrm>
            <a:prstGeom prst="wedgeRectCallout">
              <a:avLst>
                <a:gd name="adj1" fmla="val -36301"/>
                <a:gd name="adj2" fmla="val -67519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ular Callout 8"/>
            <p:cNvSpPr/>
            <p:nvPr userDrawn="1"/>
          </p:nvSpPr>
          <p:spPr>
            <a:xfrm>
              <a:off x="1295400" y="1562100"/>
              <a:ext cx="5791200" cy="3733800"/>
            </a:xfrm>
            <a:prstGeom prst="wedgeRectCallout">
              <a:avLst>
                <a:gd name="adj1" fmla="val 21635"/>
                <a:gd name="adj2" fmla="val -4983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10" y="1657350"/>
            <a:ext cx="5791201" cy="1885950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Explanation headline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0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0" y="4914900"/>
            <a:ext cx="9144000" cy="2286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7240" y="285750"/>
            <a:ext cx="7580376" cy="781812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rgbClr val="7030A0"/>
                </a:solidFill>
                <a:effectLst/>
              </a:defRPr>
            </a:lvl1pPr>
          </a:lstStyle>
          <a:p>
            <a:r>
              <a:rPr lang="en-US" dirty="0" smtClean="0"/>
              <a:t>Click to edit Detail headline</a:t>
            </a:r>
            <a:endParaRPr dirty="0"/>
          </a:p>
        </p:txBody>
      </p:sp>
      <p:sp>
        <p:nvSpPr>
          <p:cNvPr id="12" name="Freeform 11"/>
          <p:cNvSpPr/>
          <p:nvPr userDrawn="1"/>
        </p:nvSpPr>
        <p:spPr>
          <a:xfrm>
            <a:off x="7315200" y="4896612"/>
            <a:ext cx="325526" cy="233172"/>
          </a:xfrm>
          <a:custGeom>
            <a:avLst/>
            <a:gdLst>
              <a:gd name="connsiteX0" fmla="*/ 0 w 325526"/>
              <a:gd name="connsiteY0" fmla="*/ 21946 h 310896"/>
              <a:gd name="connsiteX1" fmla="*/ 325526 w 325526"/>
              <a:gd name="connsiteY1" fmla="*/ 310896 h 310896"/>
              <a:gd name="connsiteX2" fmla="*/ 288950 w 325526"/>
              <a:gd name="connsiteY2" fmla="*/ 0 h 310896"/>
              <a:gd name="connsiteX3" fmla="*/ 0 w 325526"/>
              <a:gd name="connsiteY3" fmla="*/ 2194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26" h="310896">
                <a:moveTo>
                  <a:pt x="0" y="21946"/>
                </a:moveTo>
                <a:lnTo>
                  <a:pt x="325526" y="310896"/>
                </a:lnTo>
                <a:lnTo>
                  <a:pt x="288950" y="0"/>
                </a:lnTo>
                <a:lnTo>
                  <a:pt x="0" y="219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8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>
          <a:xfrm>
            <a:off x="7315200" y="4896612"/>
            <a:ext cx="325526" cy="233172"/>
          </a:xfrm>
          <a:custGeom>
            <a:avLst/>
            <a:gdLst>
              <a:gd name="connsiteX0" fmla="*/ 0 w 325526"/>
              <a:gd name="connsiteY0" fmla="*/ 21946 h 310896"/>
              <a:gd name="connsiteX1" fmla="*/ 325526 w 325526"/>
              <a:gd name="connsiteY1" fmla="*/ 310896 h 310896"/>
              <a:gd name="connsiteX2" fmla="*/ 288950 w 325526"/>
              <a:gd name="connsiteY2" fmla="*/ 0 h 310896"/>
              <a:gd name="connsiteX3" fmla="*/ 0 w 325526"/>
              <a:gd name="connsiteY3" fmla="*/ 2194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26" h="310896">
                <a:moveTo>
                  <a:pt x="0" y="21946"/>
                </a:moveTo>
                <a:lnTo>
                  <a:pt x="325526" y="310896"/>
                </a:lnTo>
                <a:lnTo>
                  <a:pt x="288950" y="0"/>
                </a:lnTo>
                <a:lnTo>
                  <a:pt x="0" y="219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4267211" y="-5144"/>
            <a:ext cx="6976033" cy="5148644"/>
            <a:chOff x="4267200" y="-6858"/>
            <a:chExt cx="6976033" cy="6864858"/>
          </a:xfrm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100762" y="-6858"/>
              <a:ext cx="303847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" h="4329">
                  <a:moveTo>
                    <a:pt x="1914" y="9"/>
                  </a:moveTo>
                  <a:lnTo>
                    <a:pt x="1914" y="4329"/>
                  </a:lnTo>
                  <a:lnTo>
                    <a:pt x="204" y="4327"/>
                  </a:lnTo>
                  <a:cubicBezTo>
                    <a:pt x="1288" y="3574"/>
                    <a:pt x="1608" y="1590"/>
                    <a:pt x="0" y="0"/>
                  </a:cubicBezTo>
                  <a:lnTo>
                    <a:pt x="1914" y="9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alpha val="68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10800000" algn="ctr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grpSp>
          <p:nvGrpSpPr>
            <p:cNvPr id="2" name="Group 9"/>
            <p:cNvGrpSpPr/>
            <p:nvPr userDrawn="1"/>
          </p:nvGrpSpPr>
          <p:grpSpPr>
            <a:xfrm>
              <a:off x="4267200" y="-6858"/>
              <a:ext cx="6976033" cy="6864858"/>
              <a:chOff x="4267200" y="230"/>
              <a:chExt cx="6976033" cy="6864858"/>
            </a:xfrm>
          </p:grpSpPr>
          <p:sp>
            <p:nvSpPr>
              <p:cNvPr id="9" name="Freeform 8"/>
              <p:cNvSpPr>
                <a:spLocks/>
              </p:cNvSpPr>
              <p:nvPr userDrawn="1"/>
            </p:nvSpPr>
            <p:spPr bwMode="auto">
              <a:xfrm>
                <a:off x="5791298" y="230"/>
                <a:ext cx="5451935" cy="6858000"/>
              </a:xfrm>
              <a:custGeom>
                <a:avLst/>
                <a:gdLst>
                  <a:gd name="connsiteX0" fmla="*/ 1914 w 1914"/>
                  <a:gd name="connsiteY0" fmla="*/ 9 h 4329"/>
                  <a:gd name="connsiteX1" fmla="*/ 1914 w 1914"/>
                  <a:gd name="connsiteY1" fmla="*/ 4329 h 4329"/>
                  <a:gd name="connsiteX2" fmla="*/ 204 w 1914"/>
                  <a:gd name="connsiteY2" fmla="*/ 4327 h 4329"/>
                  <a:gd name="connsiteX3" fmla="*/ 0 w 1914"/>
                  <a:gd name="connsiteY3" fmla="*/ 0 h 4329"/>
                  <a:gd name="connsiteX4" fmla="*/ 1914 w 1914"/>
                  <a:gd name="connsiteY4" fmla="*/ 9 h 4329"/>
                  <a:gd name="connsiteX0" fmla="*/ 16050 w 16050"/>
                  <a:gd name="connsiteY0" fmla="*/ 21 h 10000"/>
                  <a:gd name="connsiteX1" fmla="*/ 16050 w 16050"/>
                  <a:gd name="connsiteY1" fmla="*/ 10000 h 10000"/>
                  <a:gd name="connsiteX2" fmla="*/ 7116 w 16050"/>
                  <a:gd name="connsiteY2" fmla="*/ 9995 h 10000"/>
                  <a:gd name="connsiteX3" fmla="*/ 0 w 16050"/>
                  <a:gd name="connsiteY3" fmla="*/ 0 h 10000"/>
                  <a:gd name="connsiteX4" fmla="*/ 16050 w 16050"/>
                  <a:gd name="connsiteY4" fmla="*/ 21 h 10000"/>
                  <a:gd name="connsiteX0" fmla="*/ 16050 w 25284"/>
                  <a:gd name="connsiteY0" fmla="*/ 21 h 10000"/>
                  <a:gd name="connsiteX1" fmla="*/ 16050 w 25284"/>
                  <a:gd name="connsiteY1" fmla="*/ 10000 h 10000"/>
                  <a:gd name="connsiteX2" fmla="*/ 7116 w 25284"/>
                  <a:gd name="connsiteY2" fmla="*/ 9995 h 10000"/>
                  <a:gd name="connsiteX3" fmla="*/ 0 w 25284"/>
                  <a:gd name="connsiteY3" fmla="*/ 0 h 10000"/>
                  <a:gd name="connsiteX4" fmla="*/ 16050 w 25284"/>
                  <a:gd name="connsiteY4" fmla="*/ 21 h 10000"/>
                  <a:gd name="connsiteX0" fmla="*/ 16050 w 25284"/>
                  <a:gd name="connsiteY0" fmla="*/ 21 h 10010"/>
                  <a:gd name="connsiteX1" fmla="*/ 16050 w 25284"/>
                  <a:gd name="connsiteY1" fmla="*/ 10000 h 10010"/>
                  <a:gd name="connsiteX2" fmla="*/ 13616 w 25284"/>
                  <a:gd name="connsiteY2" fmla="*/ 10010 h 10010"/>
                  <a:gd name="connsiteX3" fmla="*/ 0 w 25284"/>
                  <a:gd name="connsiteY3" fmla="*/ 0 h 10010"/>
                  <a:gd name="connsiteX4" fmla="*/ 16050 w 25284"/>
                  <a:gd name="connsiteY4" fmla="*/ 21 h 10010"/>
                  <a:gd name="connsiteX0" fmla="*/ 16050 w 25284"/>
                  <a:gd name="connsiteY0" fmla="*/ 21 h 10010"/>
                  <a:gd name="connsiteX1" fmla="*/ 16050 w 25284"/>
                  <a:gd name="connsiteY1" fmla="*/ 10000 h 10010"/>
                  <a:gd name="connsiteX2" fmla="*/ 13616 w 25284"/>
                  <a:gd name="connsiteY2" fmla="*/ 10010 h 10010"/>
                  <a:gd name="connsiteX3" fmla="*/ 0 w 25284"/>
                  <a:gd name="connsiteY3" fmla="*/ 0 h 10010"/>
                  <a:gd name="connsiteX4" fmla="*/ 16050 w 25284"/>
                  <a:gd name="connsiteY4" fmla="*/ 21 h 10010"/>
                  <a:gd name="connsiteX0" fmla="*/ 16050 w 21532"/>
                  <a:gd name="connsiteY0" fmla="*/ 21 h 10010"/>
                  <a:gd name="connsiteX1" fmla="*/ 16050 w 21532"/>
                  <a:gd name="connsiteY1" fmla="*/ 10000 h 10010"/>
                  <a:gd name="connsiteX2" fmla="*/ 13616 w 21532"/>
                  <a:gd name="connsiteY2" fmla="*/ 10010 h 10010"/>
                  <a:gd name="connsiteX3" fmla="*/ 0 w 21532"/>
                  <a:gd name="connsiteY3" fmla="*/ 0 h 10010"/>
                  <a:gd name="connsiteX4" fmla="*/ 16050 w 21532"/>
                  <a:gd name="connsiteY4" fmla="*/ 21 h 10010"/>
                  <a:gd name="connsiteX0" fmla="*/ 16050 w 16050"/>
                  <a:gd name="connsiteY0" fmla="*/ 21 h 10010"/>
                  <a:gd name="connsiteX1" fmla="*/ 16050 w 16050"/>
                  <a:gd name="connsiteY1" fmla="*/ 10000 h 10010"/>
                  <a:gd name="connsiteX2" fmla="*/ 13616 w 16050"/>
                  <a:gd name="connsiteY2" fmla="*/ 10010 h 10010"/>
                  <a:gd name="connsiteX3" fmla="*/ 0 w 16050"/>
                  <a:gd name="connsiteY3" fmla="*/ 0 h 10010"/>
                  <a:gd name="connsiteX4" fmla="*/ 16050 w 16050"/>
                  <a:gd name="connsiteY4" fmla="*/ 21 h 10010"/>
                  <a:gd name="connsiteX0" fmla="*/ 11536 w 15653"/>
                  <a:gd name="connsiteY0" fmla="*/ 21 h 10010"/>
                  <a:gd name="connsiteX1" fmla="*/ 11536 w 15653"/>
                  <a:gd name="connsiteY1" fmla="*/ 10000 h 10010"/>
                  <a:gd name="connsiteX2" fmla="*/ 9102 w 15653"/>
                  <a:gd name="connsiteY2" fmla="*/ 10010 h 10010"/>
                  <a:gd name="connsiteX3" fmla="*/ 0 w 15653"/>
                  <a:gd name="connsiteY3" fmla="*/ 0 h 10010"/>
                  <a:gd name="connsiteX4" fmla="*/ 11536 w 15653"/>
                  <a:gd name="connsiteY4" fmla="*/ 21 h 10010"/>
                  <a:gd name="connsiteX0" fmla="*/ 16050 w 16050"/>
                  <a:gd name="connsiteY0" fmla="*/ 21 h 10010"/>
                  <a:gd name="connsiteX1" fmla="*/ 16050 w 16050"/>
                  <a:gd name="connsiteY1" fmla="*/ 10000 h 10010"/>
                  <a:gd name="connsiteX2" fmla="*/ 13616 w 16050"/>
                  <a:gd name="connsiteY2" fmla="*/ 10010 h 10010"/>
                  <a:gd name="connsiteX3" fmla="*/ 0 w 16050"/>
                  <a:gd name="connsiteY3" fmla="*/ 0 h 10010"/>
                  <a:gd name="connsiteX4" fmla="*/ 16050 w 16050"/>
                  <a:gd name="connsiteY4" fmla="*/ 21 h 10010"/>
                  <a:gd name="connsiteX0" fmla="*/ 16050 w 20377"/>
                  <a:gd name="connsiteY0" fmla="*/ 21 h 10010"/>
                  <a:gd name="connsiteX1" fmla="*/ 16050 w 20377"/>
                  <a:gd name="connsiteY1" fmla="*/ 10000 h 10010"/>
                  <a:gd name="connsiteX2" fmla="*/ 13616 w 20377"/>
                  <a:gd name="connsiteY2" fmla="*/ 10010 h 10010"/>
                  <a:gd name="connsiteX3" fmla="*/ 0 w 20377"/>
                  <a:gd name="connsiteY3" fmla="*/ 0 h 10010"/>
                  <a:gd name="connsiteX4" fmla="*/ 16050 w 20377"/>
                  <a:gd name="connsiteY4" fmla="*/ 21 h 10010"/>
                  <a:gd name="connsiteX0" fmla="*/ 16050 w 20377"/>
                  <a:gd name="connsiteY0" fmla="*/ 0 h 10010"/>
                  <a:gd name="connsiteX1" fmla="*/ 16050 w 20377"/>
                  <a:gd name="connsiteY1" fmla="*/ 10000 h 10010"/>
                  <a:gd name="connsiteX2" fmla="*/ 13616 w 20377"/>
                  <a:gd name="connsiteY2" fmla="*/ 10010 h 10010"/>
                  <a:gd name="connsiteX3" fmla="*/ 0 w 20377"/>
                  <a:gd name="connsiteY3" fmla="*/ 0 h 10010"/>
                  <a:gd name="connsiteX4" fmla="*/ 16050 w 20377"/>
                  <a:gd name="connsiteY4" fmla="*/ 0 h 10010"/>
                  <a:gd name="connsiteX0" fmla="*/ 6771 w 20377"/>
                  <a:gd name="connsiteY0" fmla="*/ 0 h 10010"/>
                  <a:gd name="connsiteX1" fmla="*/ 6771 w 20377"/>
                  <a:gd name="connsiteY1" fmla="*/ 10000 h 10010"/>
                  <a:gd name="connsiteX2" fmla="*/ 4337 w 20377"/>
                  <a:gd name="connsiteY2" fmla="*/ 10010 h 10010"/>
                  <a:gd name="connsiteX3" fmla="*/ 0 w 20377"/>
                  <a:gd name="connsiteY3" fmla="*/ 0 h 10010"/>
                  <a:gd name="connsiteX4" fmla="*/ 6771 w 20377"/>
                  <a:gd name="connsiteY4" fmla="*/ 0 h 10010"/>
                  <a:gd name="connsiteX0" fmla="*/ 11034 w 24640"/>
                  <a:gd name="connsiteY0" fmla="*/ 0 h 10000"/>
                  <a:gd name="connsiteX1" fmla="*/ 11034 w 24640"/>
                  <a:gd name="connsiteY1" fmla="*/ 10000 h 10000"/>
                  <a:gd name="connsiteX2" fmla="*/ 0 w 24640"/>
                  <a:gd name="connsiteY2" fmla="*/ 10000 h 10000"/>
                  <a:gd name="connsiteX3" fmla="*/ 4263 w 24640"/>
                  <a:gd name="connsiteY3" fmla="*/ 0 h 10000"/>
                  <a:gd name="connsiteX4" fmla="*/ 11034 w 24640"/>
                  <a:gd name="connsiteY4" fmla="*/ 0 h 10000"/>
                  <a:gd name="connsiteX0" fmla="*/ 11034 w 18571"/>
                  <a:gd name="connsiteY0" fmla="*/ 0 h 10000"/>
                  <a:gd name="connsiteX1" fmla="*/ 11034 w 18571"/>
                  <a:gd name="connsiteY1" fmla="*/ 10000 h 10000"/>
                  <a:gd name="connsiteX2" fmla="*/ 0 w 18571"/>
                  <a:gd name="connsiteY2" fmla="*/ 10000 h 10000"/>
                  <a:gd name="connsiteX3" fmla="*/ 4263 w 18571"/>
                  <a:gd name="connsiteY3" fmla="*/ 0 h 10000"/>
                  <a:gd name="connsiteX4" fmla="*/ 11034 w 18571"/>
                  <a:gd name="connsiteY4" fmla="*/ 0 h 10000"/>
                  <a:gd name="connsiteX0" fmla="*/ 11034 w 18571"/>
                  <a:gd name="connsiteY0" fmla="*/ 0 h 10000"/>
                  <a:gd name="connsiteX1" fmla="*/ 11034 w 18571"/>
                  <a:gd name="connsiteY1" fmla="*/ 10000 h 10000"/>
                  <a:gd name="connsiteX2" fmla="*/ 0 w 18571"/>
                  <a:gd name="connsiteY2" fmla="*/ 10000 h 10000"/>
                  <a:gd name="connsiteX3" fmla="*/ 4263 w 18571"/>
                  <a:gd name="connsiteY3" fmla="*/ 0 h 10000"/>
                  <a:gd name="connsiteX4" fmla="*/ 11034 w 18571"/>
                  <a:gd name="connsiteY4" fmla="*/ 0 h 10000"/>
                  <a:gd name="connsiteX0" fmla="*/ 11034 w 18571"/>
                  <a:gd name="connsiteY0" fmla="*/ 0 h 10000"/>
                  <a:gd name="connsiteX1" fmla="*/ 11034 w 18571"/>
                  <a:gd name="connsiteY1" fmla="*/ 10000 h 10000"/>
                  <a:gd name="connsiteX2" fmla="*/ 0 w 18571"/>
                  <a:gd name="connsiteY2" fmla="*/ 10000 h 10000"/>
                  <a:gd name="connsiteX3" fmla="*/ 4263 w 18571"/>
                  <a:gd name="connsiteY3" fmla="*/ 0 h 10000"/>
                  <a:gd name="connsiteX4" fmla="*/ 11034 w 18571"/>
                  <a:gd name="connsiteY4" fmla="*/ 0 h 10000"/>
                  <a:gd name="connsiteX0" fmla="*/ 11034 w 17943"/>
                  <a:gd name="connsiteY0" fmla="*/ 0 h 10000"/>
                  <a:gd name="connsiteX1" fmla="*/ 11034 w 17943"/>
                  <a:gd name="connsiteY1" fmla="*/ 10000 h 10000"/>
                  <a:gd name="connsiteX2" fmla="*/ 0 w 17943"/>
                  <a:gd name="connsiteY2" fmla="*/ 10000 h 10000"/>
                  <a:gd name="connsiteX3" fmla="*/ 4263 w 17943"/>
                  <a:gd name="connsiteY3" fmla="*/ 0 h 10000"/>
                  <a:gd name="connsiteX4" fmla="*/ 11034 w 17943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43" h="10000">
                    <a:moveTo>
                      <a:pt x="11034" y="0"/>
                    </a:moveTo>
                    <a:lnTo>
                      <a:pt x="11034" y="10000"/>
                    </a:lnTo>
                    <a:lnTo>
                      <a:pt x="0" y="10000"/>
                    </a:lnTo>
                    <a:cubicBezTo>
                      <a:pt x="2286" y="9591"/>
                      <a:pt x="17943" y="7666"/>
                      <a:pt x="4263" y="0"/>
                    </a:cubicBezTo>
                    <a:lnTo>
                      <a:pt x="1103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E9EFF">
                      <a:alpha val="30000"/>
                    </a:srgbClr>
                  </a:gs>
                  <a:gs pos="39999">
                    <a:srgbClr val="85C2FF">
                      <a:alpha val="49000"/>
                    </a:srgbClr>
                  </a:gs>
                  <a:gs pos="70000">
                    <a:srgbClr val="C4D6EB">
                      <a:alpha val="49000"/>
                    </a:srgbClr>
                  </a:gs>
                  <a:gs pos="100000">
                    <a:schemeClr val="tx1">
                      <a:lumMod val="95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8" name="Freeform 7"/>
              <p:cNvSpPr>
                <a:spLocks/>
              </p:cNvSpPr>
              <p:nvPr userDrawn="1"/>
            </p:nvSpPr>
            <p:spPr bwMode="auto">
              <a:xfrm>
                <a:off x="4267200" y="230"/>
                <a:ext cx="6191499" cy="6864858"/>
              </a:xfrm>
              <a:custGeom>
                <a:avLst/>
                <a:gdLst>
                  <a:gd name="connsiteX0" fmla="*/ 1914 w 1914"/>
                  <a:gd name="connsiteY0" fmla="*/ 9 h 4329"/>
                  <a:gd name="connsiteX1" fmla="*/ 1914 w 1914"/>
                  <a:gd name="connsiteY1" fmla="*/ 4329 h 4329"/>
                  <a:gd name="connsiteX2" fmla="*/ 204 w 1914"/>
                  <a:gd name="connsiteY2" fmla="*/ 4327 h 4329"/>
                  <a:gd name="connsiteX3" fmla="*/ 0 w 1914"/>
                  <a:gd name="connsiteY3" fmla="*/ 0 h 4329"/>
                  <a:gd name="connsiteX4" fmla="*/ 1914 w 1914"/>
                  <a:gd name="connsiteY4" fmla="*/ 9 h 4329"/>
                  <a:gd name="connsiteX0" fmla="*/ 16050 w 16050"/>
                  <a:gd name="connsiteY0" fmla="*/ 21 h 10000"/>
                  <a:gd name="connsiteX1" fmla="*/ 16050 w 16050"/>
                  <a:gd name="connsiteY1" fmla="*/ 10000 h 10000"/>
                  <a:gd name="connsiteX2" fmla="*/ 7116 w 16050"/>
                  <a:gd name="connsiteY2" fmla="*/ 9995 h 10000"/>
                  <a:gd name="connsiteX3" fmla="*/ 0 w 16050"/>
                  <a:gd name="connsiteY3" fmla="*/ 0 h 10000"/>
                  <a:gd name="connsiteX4" fmla="*/ 16050 w 16050"/>
                  <a:gd name="connsiteY4" fmla="*/ 21 h 10000"/>
                  <a:gd name="connsiteX0" fmla="*/ 16050 w 25284"/>
                  <a:gd name="connsiteY0" fmla="*/ 21 h 10000"/>
                  <a:gd name="connsiteX1" fmla="*/ 16050 w 25284"/>
                  <a:gd name="connsiteY1" fmla="*/ 10000 h 10000"/>
                  <a:gd name="connsiteX2" fmla="*/ 7116 w 25284"/>
                  <a:gd name="connsiteY2" fmla="*/ 9995 h 10000"/>
                  <a:gd name="connsiteX3" fmla="*/ 0 w 25284"/>
                  <a:gd name="connsiteY3" fmla="*/ 0 h 10000"/>
                  <a:gd name="connsiteX4" fmla="*/ 16050 w 25284"/>
                  <a:gd name="connsiteY4" fmla="*/ 21 h 10000"/>
                  <a:gd name="connsiteX0" fmla="*/ 16050 w 25284"/>
                  <a:gd name="connsiteY0" fmla="*/ 21 h 10010"/>
                  <a:gd name="connsiteX1" fmla="*/ 16050 w 25284"/>
                  <a:gd name="connsiteY1" fmla="*/ 10000 h 10010"/>
                  <a:gd name="connsiteX2" fmla="*/ 13616 w 25284"/>
                  <a:gd name="connsiteY2" fmla="*/ 10010 h 10010"/>
                  <a:gd name="connsiteX3" fmla="*/ 0 w 25284"/>
                  <a:gd name="connsiteY3" fmla="*/ 0 h 10010"/>
                  <a:gd name="connsiteX4" fmla="*/ 16050 w 25284"/>
                  <a:gd name="connsiteY4" fmla="*/ 21 h 10010"/>
                  <a:gd name="connsiteX0" fmla="*/ 16050 w 25284"/>
                  <a:gd name="connsiteY0" fmla="*/ 21 h 10010"/>
                  <a:gd name="connsiteX1" fmla="*/ 16050 w 25284"/>
                  <a:gd name="connsiteY1" fmla="*/ 10000 h 10010"/>
                  <a:gd name="connsiteX2" fmla="*/ 13616 w 25284"/>
                  <a:gd name="connsiteY2" fmla="*/ 10010 h 10010"/>
                  <a:gd name="connsiteX3" fmla="*/ 0 w 25284"/>
                  <a:gd name="connsiteY3" fmla="*/ 0 h 10010"/>
                  <a:gd name="connsiteX4" fmla="*/ 16050 w 25284"/>
                  <a:gd name="connsiteY4" fmla="*/ 21 h 10010"/>
                  <a:gd name="connsiteX0" fmla="*/ 16050 w 21532"/>
                  <a:gd name="connsiteY0" fmla="*/ 21 h 10010"/>
                  <a:gd name="connsiteX1" fmla="*/ 16050 w 21532"/>
                  <a:gd name="connsiteY1" fmla="*/ 10000 h 10010"/>
                  <a:gd name="connsiteX2" fmla="*/ 13616 w 21532"/>
                  <a:gd name="connsiteY2" fmla="*/ 10010 h 10010"/>
                  <a:gd name="connsiteX3" fmla="*/ 0 w 21532"/>
                  <a:gd name="connsiteY3" fmla="*/ 0 h 10010"/>
                  <a:gd name="connsiteX4" fmla="*/ 16050 w 21532"/>
                  <a:gd name="connsiteY4" fmla="*/ 21 h 10010"/>
                  <a:gd name="connsiteX0" fmla="*/ 16050 w 16050"/>
                  <a:gd name="connsiteY0" fmla="*/ 21 h 10010"/>
                  <a:gd name="connsiteX1" fmla="*/ 16050 w 16050"/>
                  <a:gd name="connsiteY1" fmla="*/ 10000 h 10010"/>
                  <a:gd name="connsiteX2" fmla="*/ 13616 w 16050"/>
                  <a:gd name="connsiteY2" fmla="*/ 10010 h 10010"/>
                  <a:gd name="connsiteX3" fmla="*/ 0 w 16050"/>
                  <a:gd name="connsiteY3" fmla="*/ 0 h 10010"/>
                  <a:gd name="connsiteX4" fmla="*/ 16050 w 16050"/>
                  <a:gd name="connsiteY4" fmla="*/ 21 h 10010"/>
                  <a:gd name="connsiteX0" fmla="*/ 11536 w 15653"/>
                  <a:gd name="connsiteY0" fmla="*/ 21 h 10010"/>
                  <a:gd name="connsiteX1" fmla="*/ 11536 w 15653"/>
                  <a:gd name="connsiteY1" fmla="*/ 10000 h 10010"/>
                  <a:gd name="connsiteX2" fmla="*/ 9102 w 15653"/>
                  <a:gd name="connsiteY2" fmla="*/ 10010 h 10010"/>
                  <a:gd name="connsiteX3" fmla="*/ 0 w 15653"/>
                  <a:gd name="connsiteY3" fmla="*/ 0 h 10010"/>
                  <a:gd name="connsiteX4" fmla="*/ 11536 w 15653"/>
                  <a:gd name="connsiteY4" fmla="*/ 21 h 10010"/>
                  <a:gd name="connsiteX0" fmla="*/ 16050 w 16050"/>
                  <a:gd name="connsiteY0" fmla="*/ 21 h 10010"/>
                  <a:gd name="connsiteX1" fmla="*/ 16050 w 16050"/>
                  <a:gd name="connsiteY1" fmla="*/ 10000 h 10010"/>
                  <a:gd name="connsiteX2" fmla="*/ 13616 w 16050"/>
                  <a:gd name="connsiteY2" fmla="*/ 10010 h 10010"/>
                  <a:gd name="connsiteX3" fmla="*/ 0 w 16050"/>
                  <a:gd name="connsiteY3" fmla="*/ 0 h 10010"/>
                  <a:gd name="connsiteX4" fmla="*/ 16050 w 16050"/>
                  <a:gd name="connsiteY4" fmla="*/ 21 h 10010"/>
                  <a:gd name="connsiteX0" fmla="*/ 16050 w 20377"/>
                  <a:gd name="connsiteY0" fmla="*/ 21 h 10010"/>
                  <a:gd name="connsiteX1" fmla="*/ 16050 w 20377"/>
                  <a:gd name="connsiteY1" fmla="*/ 10000 h 10010"/>
                  <a:gd name="connsiteX2" fmla="*/ 13616 w 20377"/>
                  <a:gd name="connsiteY2" fmla="*/ 10010 h 10010"/>
                  <a:gd name="connsiteX3" fmla="*/ 0 w 20377"/>
                  <a:gd name="connsiteY3" fmla="*/ 0 h 10010"/>
                  <a:gd name="connsiteX4" fmla="*/ 16050 w 20377"/>
                  <a:gd name="connsiteY4" fmla="*/ 21 h 10010"/>
                  <a:gd name="connsiteX0" fmla="*/ 16050 w 20377"/>
                  <a:gd name="connsiteY0" fmla="*/ 0 h 10010"/>
                  <a:gd name="connsiteX1" fmla="*/ 16050 w 20377"/>
                  <a:gd name="connsiteY1" fmla="*/ 10000 h 10010"/>
                  <a:gd name="connsiteX2" fmla="*/ 13616 w 20377"/>
                  <a:gd name="connsiteY2" fmla="*/ 10010 h 10010"/>
                  <a:gd name="connsiteX3" fmla="*/ 0 w 20377"/>
                  <a:gd name="connsiteY3" fmla="*/ 0 h 10010"/>
                  <a:gd name="connsiteX4" fmla="*/ 16050 w 20377"/>
                  <a:gd name="connsiteY4" fmla="*/ 0 h 1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7" h="10010">
                    <a:moveTo>
                      <a:pt x="16050" y="0"/>
                    </a:moveTo>
                    <a:lnTo>
                      <a:pt x="16050" y="10000"/>
                    </a:lnTo>
                    <a:lnTo>
                      <a:pt x="13616" y="10010"/>
                    </a:lnTo>
                    <a:cubicBezTo>
                      <a:pt x="14247" y="9113"/>
                      <a:pt x="20377" y="4542"/>
                      <a:pt x="0" y="0"/>
                    </a:cubicBezTo>
                    <a:lnTo>
                      <a:pt x="160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E9EFF">
                      <a:alpha val="30000"/>
                    </a:srgbClr>
                  </a:gs>
                  <a:gs pos="39999">
                    <a:srgbClr val="85C2FF">
                      <a:alpha val="49000"/>
                    </a:srgbClr>
                  </a:gs>
                  <a:gs pos="70000">
                    <a:srgbClr val="C4D6EB">
                      <a:alpha val="49000"/>
                    </a:srgbClr>
                  </a:gs>
                  <a:gs pos="100000">
                    <a:schemeClr val="tx1">
                      <a:lumMod val="95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28800"/>
            <a:ext cx="6781800" cy="1485900"/>
          </a:xfrm>
        </p:spPr>
        <p:txBody>
          <a:bodyPr anchor="ctr" anchorCtr="0">
            <a:noAutofit/>
          </a:bodyPr>
          <a:lstStyle>
            <a:lvl1pPr algn="ctr">
              <a:defRPr sz="3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7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 userDrawn="1"/>
        </p:nvGrpSpPr>
        <p:grpSpPr>
          <a:xfrm rot="10800000">
            <a:off x="-2099233" y="1"/>
            <a:ext cx="6976033" cy="5148644"/>
            <a:chOff x="4267200" y="230"/>
            <a:chExt cx="6976033" cy="6864858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474" y="1543052"/>
            <a:ext cx="7583487" cy="783291"/>
          </a:xfrm>
        </p:spPr>
        <p:txBody>
          <a:bodyPr anchor="ctr" anchorCtr="0"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 userDrawn="1"/>
        </p:nvGrpSpPr>
        <p:grpSpPr>
          <a:xfrm flipV="1">
            <a:off x="4267211" y="0"/>
            <a:ext cx="6976033" cy="5143500"/>
            <a:chOff x="4267200" y="230"/>
            <a:chExt cx="6976033" cy="6864858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79474" y="1485902"/>
            <a:ext cx="7583487" cy="783291"/>
          </a:xfrm>
        </p:spPr>
        <p:txBody>
          <a:bodyPr anchor="ctr" anchorCtr="0"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81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Middl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 userDrawn="1"/>
        </p:nvGrpSpPr>
        <p:grpSpPr>
          <a:xfrm>
            <a:off x="4267211" y="172"/>
            <a:ext cx="6976033" cy="5148644"/>
            <a:chOff x="4267200" y="230"/>
            <a:chExt cx="6976033" cy="6864858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-2099233" y="1"/>
            <a:ext cx="6976033" cy="5148644"/>
            <a:chOff x="4267200" y="230"/>
            <a:chExt cx="6976033" cy="6864858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0" name="Freeform 19"/>
          <p:cNvSpPr/>
          <p:nvPr userDrawn="1"/>
        </p:nvSpPr>
        <p:spPr>
          <a:xfrm rot="190171">
            <a:off x="-33890" y="3435344"/>
            <a:ext cx="9243615" cy="1897245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3615" h="2768998">
                <a:moveTo>
                  <a:pt x="0" y="853514"/>
                </a:moveTo>
                <a:cubicBezTo>
                  <a:pt x="3427768" y="0"/>
                  <a:pt x="5748584" y="2069722"/>
                  <a:pt x="9176357" y="1216207"/>
                </a:cubicBezTo>
                <a:cubicBezTo>
                  <a:pt x="9243615" y="2488981"/>
                  <a:pt x="9155620" y="861412"/>
                  <a:pt x="9226915" y="2215589"/>
                </a:cubicBezTo>
                <a:lnTo>
                  <a:pt x="96902" y="2768998"/>
                </a:lnTo>
                <a:lnTo>
                  <a:pt x="0" y="853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 flipH="1">
            <a:off x="0" y="1"/>
            <a:ext cx="9144000" cy="19038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922"/>
              <a:gd name="connsiteX1" fmla="*/ 21600 w 21600"/>
              <a:gd name="connsiteY1" fmla="*/ 360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0 h 23922"/>
              <a:gd name="connsiteX0" fmla="*/ 0 w 21600"/>
              <a:gd name="connsiteY0" fmla="*/ 0 h 20322"/>
              <a:gd name="connsiteX1" fmla="*/ 21600 w 21600"/>
              <a:gd name="connsiteY1" fmla="*/ 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20322"/>
              <a:gd name="connsiteX1" fmla="*/ 21600 w 21600"/>
              <a:gd name="connsiteY1" fmla="*/ 480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15522"/>
              <a:gd name="connsiteX1" fmla="*/ 21600 w 21600"/>
              <a:gd name="connsiteY1" fmla="*/ 0 h 15522"/>
              <a:gd name="connsiteX2" fmla="*/ 21600 w 21600"/>
              <a:gd name="connsiteY2" fmla="*/ 8922 h 15522"/>
              <a:gd name="connsiteX3" fmla="*/ 0 w 21600"/>
              <a:gd name="connsiteY3" fmla="*/ 11772 h 15522"/>
              <a:gd name="connsiteX4" fmla="*/ 0 w 21600"/>
              <a:gd name="connsiteY4" fmla="*/ 0 h 15522"/>
              <a:gd name="connsiteX0" fmla="*/ 0 w 21600"/>
              <a:gd name="connsiteY0" fmla="*/ 0 h 19988"/>
              <a:gd name="connsiteX1" fmla="*/ 21600 w 21600"/>
              <a:gd name="connsiteY1" fmla="*/ 0 h 19988"/>
              <a:gd name="connsiteX2" fmla="*/ 21600 w 21600"/>
              <a:gd name="connsiteY2" fmla="*/ 8922 h 19988"/>
              <a:gd name="connsiteX3" fmla="*/ 0 w 21600"/>
              <a:gd name="connsiteY3" fmla="*/ 11772 h 19988"/>
              <a:gd name="connsiteX4" fmla="*/ 0 w 21600"/>
              <a:gd name="connsiteY4" fmla="*/ 0 h 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988">
                <a:moveTo>
                  <a:pt x="0" y="0"/>
                </a:moveTo>
                <a:lnTo>
                  <a:pt x="21600" y="0"/>
                </a:lnTo>
                <a:lnTo>
                  <a:pt x="21600" y="8922"/>
                </a:lnTo>
                <a:cubicBezTo>
                  <a:pt x="10800" y="8922"/>
                  <a:pt x="11260" y="19988"/>
                  <a:pt x="0" y="117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0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7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Top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 userDrawn="1"/>
        </p:nvGrpSpPr>
        <p:grpSpPr>
          <a:xfrm>
            <a:off x="4267211" y="400223"/>
            <a:ext cx="6976033" cy="5148644"/>
            <a:chOff x="4267200" y="230"/>
            <a:chExt cx="6976033" cy="6864858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-2099235" y="400056"/>
            <a:ext cx="6976033" cy="4743449"/>
            <a:chOff x="4267200" y="230"/>
            <a:chExt cx="6976033" cy="6864858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0" name="Freeform 19"/>
          <p:cNvSpPr/>
          <p:nvPr userDrawn="1"/>
        </p:nvSpPr>
        <p:spPr>
          <a:xfrm rot="190171">
            <a:off x="-28191" y="3851913"/>
            <a:ext cx="9252041" cy="1481411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80843"/>
              <a:gd name="connsiteY0" fmla="*/ 853514 h 2740377"/>
              <a:gd name="connsiteX1" fmla="*/ 9213585 w 9280843"/>
              <a:gd name="connsiteY1" fmla="*/ 1158947 h 2740377"/>
              <a:gd name="connsiteX2" fmla="*/ 9264143 w 9280843"/>
              <a:gd name="connsiteY2" fmla="*/ 2158329 h 2740377"/>
              <a:gd name="connsiteX3" fmla="*/ 104638 w 9280843"/>
              <a:gd name="connsiteY3" fmla="*/ 2740376 h 2740377"/>
              <a:gd name="connsiteX4" fmla="*/ 0 w 9280843"/>
              <a:gd name="connsiteY4" fmla="*/ 853514 h 2740377"/>
              <a:gd name="connsiteX0" fmla="*/ 0 w 9252041"/>
              <a:gd name="connsiteY0" fmla="*/ 853514 h 2783284"/>
              <a:gd name="connsiteX1" fmla="*/ 9184783 w 9252041"/>
              <a:gd name="connsiteY1" fmla="*/ 1201856 h 2783284"/>
              <a:gd name="connsiteX2" fmla="*/ 9235341 w 9252041"/>
              <a:gd name="connsiteY2" fmla="*/ 2201238 h 2783284"/>
              <a:gd name="connsiteX3" fmla="*/ 75836 w 9252041"/>
              <a:gd name="connsiteY3" fmla="*/ 2783285 h 2783284"/>
              <a:gd name="connsiteX4" fmla="*/ 0 w 9252041"/>
              <a:gd name="connsiteY4" fmla="*/ 853514 h 278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2041" h="2783284">
                <a:moveTo>
                  <a:pt x="0" y="853514"/>
                </a:moveTo>
                <a:cubicBezTo>
                  <a:pt x="3427768" y="0"/>
                  <a:pt x="5757010" y="2055371"/>
                  <a:pt x="9184783" y="1201856"/>
                </a:cubicBezTo>
                <a:cubicBezTo>
                  <a:pt x="9252041" y="2474630"/>
                  <a:pt x="9164046" y="847061"/>
                  <a:pt x="9235341" y="2201238"/>
                </a:cubicBezTo>
                <a:lnTo>
                  <a:pt x="75836" y="2783285"/>
                </a:lnTo>
                <a:lnTo>
                  <a:pt x="0" y="853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 flipH="1">
            <a:off x="0" y="0"/>
            <a:ext cx="9144000" cy="230390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922"/>
              <a:gd name="connsiteX1" fmla="*/ 21600 w 21600"/>
              <a:gd name="connsiteY1" fmla="*/ 360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0 h 23922"/>
              <a:gd name="connsiteX0" fmla="*/ 0 w 21600"/>
              <a:gd name="connsiteY0" fmla="*/ 0 h 20322"/>
              <a:gd name="connsiteX1" fmla="*/ 21600 w 21600"/>
              <a:gd name="connsiteY1" fmla="*/ 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20322"/>
              <a:gd name="connsiteX1" fmla="*/ 21600 w 21600"/>
              <a:gd name="connsiteY1" fmla="*/ 480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15522"/>
              <a:gd name="connsiteX1" fmla="*/ 21600 w 21600"/>
              <a:gd name="connsiteY1" fmla="*/ 0 h 15522"/>
              <a:gd name="connsiteX2" fmla="*/ 21600 w 21600"/>
              <a:gd name="connsiteY2" fmla="*/ 8922 h 15522"/>
              <a:gd name="connsiteX3" fmla="*/ 0 w 21600"/>
              <a:gd name="connsiteY3" fmla="*/ 11772 h 15522"/>
              <a:gd name="connsiteX4" fmla="*/ 0 w 21600"/>
              <a:gd name="connsiteY4" fmla="*/ 0 h 15522"/>
              <a:gd name="connsiteX0" fmla="*/ 0 w 21600"/>
              <a:gd name="connsiteY0" fmla="*/ 0 h 19988"/>
              <a:gd name="connsiteX1" fmla="*/ 21600 w 21600"/>
              <a:gd name="connsiteY1" fmla="*/ 0 h 19988"/>
              <a:gd name="connsiteX2" fmla="*/ 21600 w 21600"/>
              <a:gd name="connsiteY2" fmla="*/ 8922 h 19988"/>
              <a:gd name="connsiteX3" fmla="*/ 0 w 21600"/>
              <a:gd name="connsiteY3" fmla="*/ 11772 h 19988"/>
              <a:gd name="connsiteX4" fmla="*/ 0 w 21600"/>
              <a:gd name="connsiteY4" fmla="*/ 0 h 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988">
                <a:moveTo>
                  <a:pt x="0" y="0"/>
                </a:moveTo>
                <a:lnTo>
                  <a:pt x="21600" y="0"/>
                </a:lnTo>
                <a:lnTo>
                  <a:pt x="21600" y="8922"/>
                </a:lnTo>
                <a:cubicBezTo>
                  <a:pt x="10800" y="8922"/>
                  <a:pt x="11260" y="19988"/>
                  <a:pt x="0" y="117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Explanation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2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Middle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 userDrawn="1"/>
        </p:nvGrpSpPr>
        <p:grpSpPr>
          <a:xfrm>
            <a:off x="4267211" y="172"/>
            <a:ext cx="6976033" cy="5148644"/>
            <a:chOff x="4267200" y="230"/>
            <a:chExt cx="6976033" cy="6864858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2" name="Slide Number Placeholder 25"/>
          <p:cNvSpPr>
            <a:spLocks noGrp="1"/>
          </p:cNvSpPr>
          <p:nvPr>
            <p:ph type="sldNum" sz="quarter" idx="11"/>
          </p:nvPr>
        </p:nvSpPr>
        <p:spPr>
          <a:xfrm>
            <a:off x="7911356" y="4716558"/>
            <a:ext cx="493059" cy="273844"/>
          </a:xfrm>
        </p:spPr>
        <p:txBody>
          <a:bodyPr/>
          <a:lstStyle/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24"/>
          <p:cNvSpPr>
            <a:spLocks noGrp="1"/>
          </p:cNvSpPr>
          <p:nvPr>
            <p:ph type="dt" sz="half" idx="10"/>
          </p:nvPr>
        </p:nvSpPr>
        <p:spPr>
          <a:xfrm>
            <a:off x="779470" y="4716558"/>
            <a:ext cx="1887537" cy="273844"/>
          </a:xfrm>
        </p:spPr>
        <p:txBody>
          <a:bodyPr/>
          <a:lstStyle/>
          <a:p>
            <a:fld id="{45BBB7C9-C1EB-0C40-BE7F-124AC977F1E1}" type="datetimeFigureOut">
              <a:rPr lang="en-US" smtClean="0"/>
              <a:pPr/>
              <a:t>9/28/16</a:t>
            </a:fld>
            <a:endParaRPr lang="en-US" dirty="0"/>
          </a:p>
        </p:txBody>
      </p:sp>
      <p:sp>
        <p:nvSpPr>
          <p:cNvPr id="14" name="Footer Placeholder 26"/>
          <p:cNvSpPr>
            <a:spLocks noGrp="1"/>
          </p:cNvSpPr>
          <p:nvPr>
            <p:ph type="ftr" sz="quarter" idx="12"/>
          </p:nvPr>
        </p:nvSpPr>
        <p:spPr>
          <a:xfrm>
            <a:off x="2743200" y="4716558"/>
            <a:ext cx="5105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grpSp>
        <p:nvGrpSpPr>
          <p:cNvPr id="4" name="Group 8"/>
          <p:cNvGrpSpPr/>
          <p:nvPr userDrawn="1"/>
        </p:nvGrpSpPr>
        <p:grpSpPr>
          <a:xfrm rot="10800000">
            <a:off x="-2099233" y="1"/>
            <a:ext cx="6976033" cy="5148644"/>
            <a:chOff x="4267200" y="230"/>
            <a:chExt cx="6976033" cy="6864858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rgbClr val="5E9EFF">
                    <a:alpha val="30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0" y="0"/>
            <a:ext cx="9144000" cy="1428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0" y="3714750"/>
            <a:ext cx="9144000" cy="1428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6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 userDrawn="1"/>
        </p:nvGrpSpPr>
        <p:grpSpPr>
          <a:xfrm rot="5400000">
            <a:off x="3464750" y="361331"/>
            <a:ext cx="2114550" cy="9067800"/>
            <a:chOff x="6934073" y="-2400"/>
            <a:chExt cx="3529146" cy="6865087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 rot="10800000" flipH="1">
              <a:off x="6934073" y="-2400"/>
              <a:ext cx="3529146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10878 w 20377"/>
                <a:gd name="connsiteY0" fmla="*/ 0 h 10010"/>
                <a:gd name="connsiteX1" fmla="*/ 10878 w 20377"/>
                <a:gd name="connsiteY1" fmla="*/ 10000 h 10010"/>
                <a:gd name="connsiteX2" fmla="*/ 8444 w 20377"/>
                <a:gd name="connsiteY2" fmla="*/ 10010 h 10010"/>
                <a:gd name="connsiteX3" fmla="*/ 0 w 20377"/>
                <a:gd name="connsiteY3" fmla="*/ 7 h 10010"/>
                <a:gd name="connsiteX4" fmla="*/ 10878 w 20377"/>
                <a:gd name="connsiteY4" fmla="*/ 0 h 10010"/>
                <a:gd name="connsiteX0" fmla="*/ 23169 w 24582"/>
                <a:gd name="connsiteY0" fmla="*/ 3043 h 13053"/>
                <a:gd name="connsiteX1" fmla="*/ 23169 w 24582"/>
                <a:gd name="connsiteY1" fmla="*/ 13043 h 13053"/>
                <a:gd name="connsiteX2" fmla="*/ 20735 w 24582"/>
                <a:gd name="connsiteY2" fmla="*/ 13053 h 13053"/>
                <a:gd name="connsiteX3" fmla="*/ 12291 w 24582"/>
                <a:gd name="connsiteY3" fmla="*/ 3050 h 13053"/>
                <a:gd name="connsiteX4" fmla="*/ 23169 w 24582"/>
                <a:gd name="connsiteY4" fmla="*/ 3043 h 13053"/>
                <a:gd name="connsiteX0" fmla="*/ 10878 w 12291"/>
                <a:gd name="connsiteY0" fmla="*/ 0 h 10010"/>
                <a:gd name="connsiteX1" fmla="*/ 10878 w 12291"/>
                <a:gd name="connsiteY1" fmla="*/ 10000 h 10010"/>
                <a:gd name="connsiteX2" fmla="*/ 8444 w 12291"/>
                <a:gd name="connsiteY2" fmla="*/ 10010 h 10010"/>
                <a:gd name="connsiteX3" fmla="*/ 0 w 12291"/>
                <a:gd name="connsiteY3" fmla="*/ 7 h 10010"/>
                <a:gd name="connsiteX4" fmla="*/ 10878 w 12291"/>
                <a:gd name="connsiteY4" fmla="*/ 0 h 10010"/>
                <a:gd name="connsiteX0" fmla="*/ 9932 w 12291"/>
                <a:gd name="connsiteY0" fmla="*/ 0 h 10010"/>
                <a:gd name="connsiteX1" fmla="*/ 9932 w 12291"/>
                <a:gd name="connsiteY1" fmla="*/ 10000 h 10010"/>
                <a:gd name="connsiteX2" fmla="*/ 7498 w 12291"/>
                <a:gd name="connsiteY2" fmla="*/ 10010 h 10010"/>
                <a:gd name="connsiteX3" fmla="*/ 0 w 12291"/>
                <a:gd name="connsiteY3" fmla="*/ 7 h 10010"/>
                <a:gd name="connsiteX4" fmla="*/ 9932 w 12291"/>
                <a:gd name="connsiteY4" fmla="*/ 0 h 10010"/>
                <a:gd name="connsiteX0" fmla="*/ 9932 w 14031"/>
                <a:gd name="connsiteY0" fmla="*/ 0 h 10010"/>
                <a:gd name="connsiteX1" fmla="*/ 9932 w 14031"/>
                <a:gd name="connsiteY1" fmla="*/ 10000 h 10010"/>
                <a:gd name="connsiteX2" fmla="*/ 7498 w 14031"/>
                <a:gd name="connsiteY2" fmla="*/ 10010 h 10010"/>
                <a:gd name="connsiteX3" fmla="*/ 0 w 14031"/>
                <a:gd name="connsiteY3" fmla="*/ 7 h 10010"/>
                <a:gd name="connsiteX4" fmla="*/ 9932 w 14031"/>
                <a:gd name="connsiteY4" fmla="*/ 0 h 10010"/>
                <a:gd name="connsiteX0" fmla="*/ 6855 w 14031"/>
                <a:gd name="connsiteY0" fmla="*/ 0 h 10010"/>
                <a:gd name="connsiteX1" fmla="*/ 6855 w 14031"/>
                <a:gd name="connsiteY1" fmla="*/ 10000 h 10010"/>
                <a:gd name="connsiteX2" fmla="*/ 4421 w 14031"/>
                <a:gd name="connsiteY2" fmla="*/ 10010 h 10010"/>
                <a:gd name="connsiteX3" fmla="*/ 0 w 14031"/>
                <a:gd name="connsiteY3" fmla="*/ 7 h 10010"/>
                <a:gd name="connsiteX4" fmla="*/ 6855 w 14031"/>
                <a:gd name="connsiteY4" fmla="*/ 0 h 10010"/>
                <a:gd name="connsiteX0" fmla="*/ 6855 w 10888"/>
                <a:gd name="connsiteY0" fmla="*/ 0 h 10010"/>
                <a:gd name="connsiteX1" fmla="*/ 6855 w 10888"/>
                <a:gd name="connsiteY1" fmla="*/ 10000 h 10010"/>
                <a:gd name="connsiteX2" fmla="*/ 4421 w 10888"/>
                <a:gd name="connsiteY2" fmla="*/ 10010 h 10010"/>
                <a:gd name="connsiteX3" fmla="*/ 0 w 10888"/>
                <a:gd name="connsiteY3" fmla="*/ 7 h 10010"/>
                <a:gd name="connsiteX4" fmla="*/ 6855 w 10888"/>
                <a:gd name="connsiteY4" fmla="*/ 0 h 10010"/>
                <a:gd name="connsiteX0" fmla="*/ 6855 w 10962"/>
                <a:gd name="connsiteY0" fmla="*/ 0 h 10010"/>
                <a:gd name="connsiteX1" fmla="*/ 6855 w 10962"/>
                <a:gd name="connsiteY1" fmla="*/ 10000 h 10010"/>
                <a:gd name="connsiteX2" fmla="*/ 4421 w 10962"/>
                <a:gd name="connsiteY2" fmla="*/ 10010 h 10010"/>
                <a:gd name="connsiteX3" fmla="*/ 0 w 10962"/>
                <a:gd name="connsiteY3" fmla="*/ 7 h 10010"/>
                <a:gd name="connsiteX4" fmla="*/ 6855 w 10962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2" h="10010">
                  <a:moveTo>
                    <a:pt x="6855" y="0"/>
                  </a:moveTo>
                  <a:lnTo>
                    <a:pt x="6855" y="10000"/>
                  </a:lnTo>
                  <a:lnTo>
                    <a:pt x="4421" y="10010"/>
                  </a:lnTo>
                  <a:cubicBezTo>
                    <a:pt x="5052" y="9113"/>
                    <a:pt x="10962" y="2155"/>
                    <a:pt x="0" y="7"/>
                  </a:cubicBezTo>
                  <a:lnTo>
                    <a:pt x="6855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37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defTabSz="457200" rtl="0" eaLnBrk="1" latinLnBrk="0" hangingPunct="1"/>
              <a:endPara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rot="10800000" flipH="1">
              <a:off x="7010269" y="-114"/>
              <a:ext cx="3346282" cy="6862801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  <a:gd name="connsiteX0" fmla="*/ 11034 w 20227"/>
                <a:gd name="connsiteY0" fmla="*/ 0 h 10000"/>
                <a:gd name="connsiteX1" fmla="*/ 11034 w 20227"/>
                <a:gd name="connsiteY1" fmla="*/ 10000 h 10000"/>
                <a:gd name="connsiteX2" fmla="*/ 0 w 20227"/>
                <a:gd name="connsiteY2" fmla="*/ 10000 h 10000"/>
                <a:gd name="connsiteX3" fmla="*/ 6547 w 20227"/>
                <a:gd name="connsiteY3" fmla="*/ 7 h 10000"/>
                <a:gd name="connsiteX4" fmla="*/ 11034 w 20227"/>
                <a:gd name="connsiteY4" fmla="*/ 0 h 10000"/>
                <a:gd name="connsiteX0" fmla="*/ 11034 w 17142"/>
                <a:gd name="connsiteY0" fmla="*/ 0 h 10000"/>
                <a:gd name="connsiteX1" fmla="*/ 11034 w 17142"/>
                <a:gd name="connsiteY1" fmla="*/ 10000 h 10000"/>
                <a:gd name="connsiteX2" fmla="*/ 0 w 17142"/>
                <a:gd name="connsiteY2" fmla="*/ 10000 h 10000"/>
                <a:gd name="connsiteX3" fmla="*/ 6547 w 17142"/>
                <a:gd name="connsiteY3" fmla="*/ 7 h 10000"/>
                <a:gd name="connsiteX4" fmla="*/ 11034 w 17142"/>
                <a:gd name="connsiteY4" fmla="*/ 0 h 10000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0394"/>
                <a:gd name="connsiteY0" fmla="*/ 0 h 10007"/>
                <a:gd name="connsiteX1" fmla="*/ 6618 w 10394"/>
                <a:gd name="connsiteY1" fmla="*/ 10000 h 10007"/>
                <a:gd name="connsiteX2" fmla="*/ 0 w 10394"/>
                <a:gd name="connsiteY2" fmla="*/ 10007 h 10007"/>
                <a:gd name="connsiteX3" fmla="*/ 2131 w 10394"/>
                <a:gd name="connsiteY3" fmla="*/ 7 h 10007"/>
                <a:gd name="connsiteX4" fmla="*/ 6618 w 10394"/>
                <a:gd name="connsiteY4" fmla="*/ 0 h 1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4" h="10007">
                  <a:moveTo>
                    <a:pt x="6618" y="0"/>
                  </a:moveTo>
                  <a:lnTo>
                    <a:pt x="6618" y="10000"/>
                  </a:lnTo>
                  <a:lnTo>
                    <a:pt x="0" y="10007"/>
                  </a:lnTo>
                  <a:cubicBezTo>
                    <a:pt x="3058" y="8818"/>
                    <a:pt x="10394" y="5654"/>
                    <a:pt x="2131" y="7"/>
                  </a:cubicBezTo>
                  <a:lnTo>
                    <a:pt x="6618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75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 userDrawn="1"/>
        </p:nvGrpSpPr>
        <p:grpSpPr>
          <a:xfrm rot="5400000" flipV="1">
            <a:off x="3429006" y="285751"/>
            <a:ext cx="2286002" cy="9144002"/>
            <a:chOff x="6934073" y="-2400"/>
            <a:chExt cx="3529146" cy="6865087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 rot="10800000" flipH="1">
              <a:off x="6934073" y="-2400"/>
              <a:ext cx="3529146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10878 w 20377"/>
                <a:gd name="connsiteY0" fmla="*/ 0 h 10010"/>
                <a:gd name="connsiteX1" fmla="*/ 10878 w 20377"/>
                <a:gd name="connsiteY1" fmla="*/ 10000 h 10010"/>
                <a:gd name="connsiteX2" fmla="*/ 8444 w 20377"/>
                <a:gd name="connsiteY2" fmla="*/ 10010 h 10010"/>
                <a:gd name="connsiteX3" fmla="*/ 0 w 20377"/>
                <a:gd name="connsiteY3" fmla="*/ 7 h 10010"/>
                <a:gd name="connsiteX4" fmla="*/ 10878 w 20377"/>
                <a:gd name="connsiteY4" fmla="*/ 0 h 10010"/>
                <a:gd name="connsiteX0" fmla="*/ 23169 w 24582"/>
                <a:gd name="connsiteY0" fmla="*/ 3043 h 13053"/>
                <a:gd name="connsiteX1" fmla="*/ 23169 w 24582"/>
                <a:gd name="connsiteY1" fmla="*/ 13043 h 13053"/>
                <a:gd name="connsiteX2" fmla="*/ 20735 w 24582"/>
                <a:gd name="connsiteY2" fmla="*/ 13053 h 13053"/>
                <a:gd name="connsiteX3" fmla="*/ 12291 w 24582"/>
                <a:gd name="connsiteY3" fmla="*/ 3050 h 13053"/>
                <a:gd name="connsiteX4" fmla="*/ 23169 w 24582"/>
                <a:gd name="connsiteY4" fmla="*/ 3043 h 13053"/>
                <a:gd name="connsiteX0" fmla="*/ 10878 w 12291"/>
                <a:gd name="connsiteY0" fmla="*/ 0 h 10010"/>
                <a:gd name="connsiteX1" fmla="*/ 10878 w 12291"/>
                <a:gd name="connsiteY1" fmla="*/ 10000 h 10010"/>
                <a:gd name="connsiteX2" fmla="*/ 8444 w 12291"/>
                <a:gd name="connsiteY2" fmla="*/ 10010 h 10010"/>
                <a:gd name="connsiteX3" fmla="*/ 0 w 12291"/>
                <a:gd name="connsiteY3" fmla="*/ 7 h 10010"/>
                <a:gd name="connsiteX4" fmla="*/ 10878 w 12291"/>
                <a:gd name="connsiteY4" fmla="*/ 0 h 10010"/>
                <a:gd name="connsiteX0" fmla="*/ 9932 w 12291"/>
                <a:gd name="connsiteY0" fmla="*/ 0 h 10010"/>
                <a:gd name="connsiteX1" fmla="*/ 9932 w 12291"/>
                <a:gd name="connsiteY1" fmla="*/ 10000 h 10010"/>
                <a:gd name="connsiteX2" fmla="*/ 7498 w 12291"/>
                <a:gd name="connsiteY2" fmla="*/ 10010 h 10010"/>
                <a:gd name="connsiteX3" fmla="*/ 0 w 12291"/>
                <a:gd name="connsiteY3" fmla="*/ 7 h 10010"/>
                <a:gd name="connsiteX4" fmla="*/ 9932 w 12291"/>
                <a:gd name="connsiteY4" fmla="*/ 0 h 10010"/>
                <a:gd name="connsiteX0" fmla="*/ 9932 w 14031"/>
                <a:gd name="connsiteY0" fmla="*/ 0 h 10010"/>
                <a:gd name="connsiteX1" fmla="*/ 9932 w 14031"/>
                <a:gd name="connsiteY1" fmla="*/ 10000 h 10010"/>
                <a:gd name="connsiteX2" fmla="*/ 7498 w 14031"/>
                <a:gd name="connsiteY2" fmla="*/ 10010 h 10010"/>
                <a:gd name="connsiteX3" fmla="*/ 0 w 14031"/>
                <a:gd name="connsiteY3" fmla="*/ 7 h 10010"/>
                <a:gd name="connsiteX4" fmla="*/ 9932 w 14031"/>
                <a:gd name="connsiteY4" fmla="*/ 0 h 10010"/>
                <a:gd name="connsiteX0" fmla="*/ 6855 w 14031"/>
                <a:gd name="connsiteY0" fmla="*/ 0 h 10010"/>
                <a:gd name="connsiteX1" fmla="*/ 6855 w 14031"/>
                <a:gd name="connsiteY1" fmla="*/ 10000 h 10010"/>
                <a:gd name="connsiteX2" fmla="*/ 4421 w 14031"/>
                <a:gd name="connsiteY2" fmla="*/ 10010 h 10010"/>
                <a:gd name="connsiteX3" fmla="*/ 0 w 14031"/>
                <a:gd name="connsiteY3" fmla="*/ 7 h 10010"/>
                <a:gd name="connsiteX4" fmla="*/ 6855 w 14031"/>
                <a:gd name="connsiteY4" fmla="*/ 0 h 10010"/>
                <a:gd name="connsiteX0" fmla="*/ 6855 w 10888"/>
                <a:gd name="connsiteY0" fmla="*/ 0 h 10010"/>
                <a:gd name="connsiteX1" fmla="*/ 6855 w 10888"/>
                <a:gd name="connsiteY1" fmla="*/ 10000 h 10010"/>
                <a:gd name="connsiteX2" fmla="*/ 4421 w 10888"/>
                <a:gd name="connsiteY2" fmla="*/ 10010 h 10010"/>
                <a:gd name="connsiteX3" fmla="*/ 0 w 10888"/>
                <a:gd name="connsiteY3" fmla="*/ 7 h 10010"/>
                <a:gd name="connsiteX4" fmla="*/ 6855 w 10888"/>
                <a:gd name="connsiteY4" fmla="*/ 0 h 10010"/>
                <a:gd name="connsiteX0" fmla="*/ 6855 w 10962"/>
                <a:gd name="connsiteY0" fmla="*/ 0 h 10010"/>
                <a:gd name="connsiteX1" fmla="*/ 6855 w 10962"/>
                <a:gd name="connsiteY1" fmla="*/ 10000 h 10010"/>
                <a:gd name="connsiteX2" fmla="*/ 4421 w 10962"/>
                <a:gd name="connsiteY2" fmla="*/ 10010 h 10010"/>
                <a:gd name="connsiteX3" fmla="*/ 0 w 10962"/>
                <a:gd name="connsiteY3" fmla="*/ 7 h 10010"/>
                <a:gd name="connsiteX4" fmla="*/ 6855 w 10962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2" h="10010">
                  <a:moveTo>
                    <a:pt x="6855" y="0"/>
                  </a:moveTo>
                  <a:lnTo>
                    <a:pt x="6855" y="10000"/>
                  </a:lnTo>
                  <a:lnTo>
                    <a:pt x="4421" y="10010"/>
                  </a:lnTo>
                  <a:cubicBezTo>
                    <a:pt x="5052" y="9113"/>
                    <a:pt x="10962" y="2155"/>
                    <a:pt x="0" y="7"/>
                  </a:cubicBezTo>
                  <a:lnTo>
                    <a:pt x="6855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37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defTabSz="457200" rtl="0" eaLnBrk="1" latinLnBrk="0" hangingPunct="1"/>
              <a:endPara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rot="10800000" flipH="1">
              <a:off x="7010269" y="-114"/>
              <a:ext cx="3346282" cy="6862801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  <a:gd name="connsiteX0" fmla="*/ 11034 w 20227"/>
                <a:gd name="connsiteY0" fmla="*/ 0 h 10000"/>
                <a:gd name="connsiteX1" fmla="*/ 11034 w 20227"/>
                <a:gd name="connsiteY1" fmla="*/ 10000 h 10000"/>
                <a:gd name="connsiteX2" fmla="*/ 0 w 20227"/>
                <a:gd name="connsiteY2" fmla="*/ 10000 h 10000"/>
                <a:gd name="connsiteX3" fmla="*/ 6547 w 20227"/>
                <a:gd name="connsiteY3" fmla="*/ 7 h 10000"/>
                <a:gd name="connsiteX4" fmla="*/ 11034 w 20227"/>
                <a:gd name="connsiteY4" fmla="*/ 0 h 10000"/>
                <a:gd name="connsiteX0" fmla="*/ 11034 w 17142"/>
                <a:gd name="connsiteY0" fmla="*/ 0 h 10000"/>
                <a:gd name="connsiteX1" fmla="*/ 11034 w 17142"/>
                <a:gd name="connsiteY1" fmla="*/ 10000 h 10000"/>
                <a:gd name="connsiteX2" fmla="*/ 0 w 17142"/>
                <a:gd name="connsiteY2" fmla="*/ 10000 h 10000"/>
                <a:gd name="connsiteX3" fmla="*/ 6547 w 17142"/>
                <a:gd name="connsiteY3" fmla="*/ 7 h 10000"/>
                <a:gd name="connsiteX4" fmla="*/ 11034 w 17142"/>
                <a:gd name="connsiteY4" fmla="*/ 0 h 10000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0394"/>
                <a:gd name="connsiteY0" fmla="*/ 0 h 10007"/>
                <a:gd name="connsiteX1" fmla="*/ 6618 w 10394"/>
                <a:gd name="connsiteY1" fmla="*/ 10000 h 10007"/>
                <a:gd name="connsiteX2" fmla="*/ 0 w 10394"/>
                <a:gd name="connsiteY2" fmla="*/ 10007 h 10007"/>
                <a:gd name="connsiteX3" fmla="*/ 2131 w 10394"/>
                <a:gd name="connsiteY3" fmla="*/ 7 h 10007"/>
                <a:gd name="connsiteX4" fmla="*/ 6618 w 10394"/>
                <a:gd name="connsiteY4" fmla="*/ 0 h 1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4" h="10007">
                  <a:moveTo>
                    <a:pt x="6618" y="0"/>
                  </a:moveTo>
                  <a:lnTo>
                    <a:pt x="6618" y="10000"/>
                  </a:lnTo>
                  <a:lnTo>
                    <a:pt x="0" y="10007"/>
                  </a:lnTo>
                  <a:cubicBezTo>
                    <a:pt x="3058" y="8818"/>
                    <a:pt x="10394" y="5654"/>
                    <a:pt x="2131" y="7"/>
                  </a:cubicBezTo>
                  <a:lnTo>
                    <a:pt x="6618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75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78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Vertica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934073" y="-1800"/>
            <a:ext cx="3529146" cy="5148815"/>
            <a:chOff x="6934073" y="-2400"/>
            <a:chExt cx="3529146" cy="6865087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 rot="10800000" flipH="1">
              <a:off x="6934073" y="-2400"/>
              <a:ext cx="3529146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10878 w 20377"/>
                <a:gd name="connsiteY0" fmla="*/ 0 h 10010"/>
                <a:gd name="connsiteX1" fmla="*/ 10878 w 20377"/>
                <a:gd name="connsiteY1" fmla="*/ 10000 h 10010"/>
                <a:gd name="connsiteX2" fmla="*/ 8444 w 20377"/>
                <a:gd name="connsiteY2" fmla="*/ 10010 h 10010"/>
                <a:gd name="connsiteX3" fmla="*/ 0 w 20377"/>
                <a:gd name="connsiteY3" fmla="*/ 7 h 10010"/>
                <a:gd name="connsiteX4" fmla="*/ 10878 w 20377"/>
                <a:gd name="connsiteY4" fmla="*/ 0 h 10010"/>
                <a:gd name="connsiteX0" fmla="*/ 23169 w 24582"/>
                <a:gd name="connsiteY0" fmla="*/ 3043 h 13053"/>
                <a:gd name="connsiteX1" fmla="*/ 23169 w 24582"/>
                <a:gd name="connsiteY1" fmla="*/ 13043 h 13053"/>
                <a:gd name="connsiteX2" fmla="*/ 20735 w 24582"/>
                <a:gd name="connsiteY2" fmla="*/ 13053 h 13053"/>
                <a:gd name="connsiteX3" fmla="*/ 12291 w 24582"/>
                <a:gd name="connsiteY3" fmla="*/ 3050 h 13053"/>
                <a:gd name="connsiteX4" fmla="*/ 23169 w 24582"/>
                <a:gd name="connsiteY4" fmla="*/ 3043 h 13053"/>
                <a:gd name="connsiteX0" fmla="*/ 10878 w 12291"/>
                <a:gd name="connsiteY0" fmla="*/ 0 h 10010"/>
                <a:gd name="connsiteX1" fmla="*/ 10878 w 12291"/>
                <a:gd name="connsiteY1" fmla="*/ 10000 h 10010"/>
                <a:gd name="connsiteX2" fmla="*/ 8444 w 12291"/>
                <a:gd name="connsiteY2" fmla="*/ 10010 h 10010"/>
                <a:gd name="connsiteX3" fmla="*/ 0 w 12291"/>
                <a:gd name="connsiteY3" fmla="*/ 7 h 10010"/>
                <a:gd name="connsiteX4" fmla="*/ 10878 w 12291"/>
                <a:gd name="connsiteY4" fmla="*/ 0 h 10010"/>
                <a:gd name="connsiteX0" fmla="*/ 9932 w 12291"/>
                <a:gd name="connsiteY0" fmla="*/ 0 h 10010"/>
                <a:gd name="connsiteX1" fmla="*/ 9932 w 12291"/>
                <a:gd name="connsiteY1" fmla="*/ 10000 h 10010"/>
                <a:gd name="connsiteX2" fmla="*/ 7498 w 12291"/>
                <a:gd name="connsiteY2" fmla="*/ 10010 h 10010"/>
                <a:gd name="connsiteX3" fmla="*/ 0 w 12291"/>
                <a:gd name="connsiteY3" fmla="*/ 7 h 10010"/>
                <a:gd name="connsiteX4" fmla="*/ 9932 w 12291"/>
                <a:gd name="connsiteY4" fmla="*/ 0 h 10010"/>
                <a:gd name="connsiteX0" fmla="*/ 9932 w 14031"/>
                <a:gd name="connsiteY0" fmla="*/ 0 h 10010"/>
                <a:gd name="connsiteX1" fmla="*/ 9932 w 14031"/>
                <a:gd name="connsiteY1" fmla="*/ 10000 h 10010"/>
                <a:gd name="connsiteX2" fmla="*/ 7498 w 14031"/>
                <a:gd name="connsiteY2" fmla="*/ 10010 h 10010"/>
                <a:gd name="connsiteX3" fmla="*/ 0 w 14031"/>
                <a:gd name="connsiteY3" fmla="*/ 7 h 10010"/>
                <a:gd name="connsiteX4" fmla="*/ 9932 w 14031"/>
                <a:gd name="connsiteY4" fmla="*/ 0 h 10010"/>
                <a:gd name="connsiteX0" fmla="*/ 6855 w 14031"/>
                <a:gd name="connsiteY0" fmla="*/ 0 h 10010"/>
                <a:gd name="connsiteX1" fmla="*/ 6855 w 14031"/>
                <a:gd name="connsiteY1" fmla="*/ 10000 h 10010"/>
                <a:gd name="connsiteX2" fmla="*/ 4421 w 14031"/>
                <a:gd name="connsiteY2" fmla="*/ 10010 h 10010"/>
                <a:gd name="connsiteX3" fmla="*/ 0 w 14031"/>
                <a:gd name="connsiteY3" fmla="*/ 7 h 10010"/>
                <a:gd name="connsiteX4" fmla="*/ 6855 w 14031"/>
                <a:gd name="connsiteY4" fmla="*/ 0 h 10010"/>
                <a:gd name="connsiteX0" fmla="*/ 6855 w 10888"/>
                <a:gd name="connsiteY0" fmla="*/ 0 h 10010"/>
                <a:gd name="connsiteX1" fmla="*/ 6855 w 10888"/>
                <a:gd name="connsiteY1" fmla="*/ 10000 h 10010"/>
                <a:gd name="connsiteX2" fmla="*/ 4421 w 10888"/>
                <a:gd name="connsiteY2" fmla="*/ 10010 h 10010"/>
                <a:gd name="connsiteX3" fmla="*/ 0 w 10888"/>
                <a:gd name="connsiteY3" fmla="*/ 7 h 10010"/>
                <a:gd name="connsiteX4" fmla="*/ 6855 w 10888"/>
                <a:gd name="connsiteY4" fmla="*/ 0 h 10010"/>
                <a:gd name="connsiteX0" fmla="*/ 6855 w 10962"/>
                <a:gd name="connsiteY0" fmla="*/ 0 h 10010"/>
                <a:gd name="connsiteX1" fmla="*/ 6855 w 10962"/>
                <a:gd name="connsiteY1" fmla="*/ 10000 h 10010"/>
                <a:gd name="connsiteX2" fmla="*/ 4421 w 10962"/>
                <a:gd name="connsiteY2" fmla="*/ 10010 h 10010"/>
                <a:gd name="connsiteX3" fmla="*/ 0 w 10962"/>
                <a:gd name="connsiteY3" fmla="*/ 7 h 10010"/>
                <a:gd name="connsiteX4" fmla="*/ 6855 w 10962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2" h="10010">
                  <a:moveTo>
                    <a:pt x="6855" y="0"/>
                  </a:moveTo>
                  <a:lnTo>
                    <a:pt x="6855" y="10000"/>
                  </a:lnTo>
                  <a:lnTo>
                    <a:pt x="4421" y="10010"/>
                  </a:lnTo>
                  <a:cubicBezTo>
                    <a:pt x="5052" y="9113"/>
                    <a:pt x="10962" y="2155"/>
                    <a:pt x="0" y="7"/>
                  </a:cubicBezTo>
                  <a:lnTo>
                    <a:pt x="6855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37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defTabSz="457200" rtl="0" eaLnBrk="1" latinLnBrk="0" hangingPunct="1"/>
              <a:endPara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rot="10800000" flipH="1">
              <a:off x="7010269" y="-114"/>
              <a:ext cx="3346282" cy="6862801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  <a:gd name="connsiteX0" fmla="*/ 11034 w 20227"/>
                <a:gd name="connsiteY0" fmla="*/ 0 h 10000"/>
                <a:gd name="connsiteX1" fmla="*/ 11034 w 20227"/>
                <a:gd name="connsiteY1" fmla="*/ 10000 h 10000"/>
                <a:gd name="connsiteX2" fmla="*/ 0 w 20227"/>
                <a:gd name="connsiteY2" fmla="*/ 10000 h 10000"/>
                <a:gd name="connsiteX3" fmla="*/ 6547 w 20227"/>
                <a:gd name="connsiteY3" fmla="*/ 7 h 10000"/>
                <a:gd name="connsiteX4" fmla="*/ 11034 w 20227"/>
                <a:gd name="connsiteY4" fmla="*/ 0 h 10000"/>
                <a:gd name="connsiteX0" fmla="*/ 11034 w 17142"/>
                <a:gd name="connsiteY0" fmla="*/ 0 h 10000"/>
                <a:gd name="connsiteX1" fmla="*/ 11034 w 17142"/>
                <a:gd name="connsiteY1" fmla="*/ 10000 h 10000"/>
                <a:gd name="connsiteX2" fmla="*/ 0 w 17142"/>
                <a:gd name="connsiteY2" fmla="*/ 10000 h 10000"/>
                <a:gd name="connsiteX3" fmla="*/ 6547 w 17142"/>
                <a:gd name="connsiteY3" fmla="*/ 7 h 10000"/>
                <a:gd name="connsiteX4" fmla="*/ 11034 w 17142"/>
                <a:gd name="connsiteY4" fmla="*/ 0 h 10000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0394"/>
                <a:gd name="connsiteY0" fmla="*/ 0 h 10007"/>
                <a:gd name="connsiteX1" fmla="*/ 6618 w 10394"/>
                <a:gd name="connsiteY1" fmla="*/ 10000 h 10007"/>
                <a:gd name="connsiteX2" fmla="*/ 0 w 10394"/>
                <a:gd name="connsiteY2" fmla="*/ 10007 h 10007"/>
                <a:gd name="connsiteX3" fmla="*/ 2131 w 10394"/>
                <a:gd name="connsiteY3" fmla="*/ 7 h 10007"/>
                <a:gd name="connsiteX4" fmla="*/ 6618 w 10394"/>
                <a:gd name="connsiteY4" fmla="*/ 0 h 1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4" h="10007">
                  <a:moveTo>
                    <a:pt x="6618" y="0"/>
                  </a:moveTo>
                  <a:lnTo>
                    <a:pt x="6618" y="10000"/>
                  </a:lnTo>
                  <a:lnTo>
                    <a:pt x="0" y="10007"/>
                  </a:lnTo>
                  <a:cubicBezTo>
                    <a:pt x="3058" y="8818"/>
                    <a:pt x="10394" y="5654"/>
                    <a:pt x="2131" y="7"/>
                  </a:cubicBezTo>
                  <a:lnTo>
                    <a:pt x="6618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75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 dirty="0" smtClean="0"/>
              <a:t>Click to edit “DETAIL”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05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Vertica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flipH="1">
            <a:off x="-1331282" y="6"/>
            <a:ext cx="3529146" cy="5148815"/>
            <a:chOff x="6934073" y="-2400"/>
            <a:chExt cx="3529146" cy="6865087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 rot="10800000" flipH="1">
              <a:off x="6934073" y="-2400"/>
              <a:ext cx="3529146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10878 w 20377"/>
                <a:gd name="connsiteY0" fmla="*/ 0 h 10010"/>
                <a:gd name="connsiteX1" fmla="*/ 10878 w 20377"/>
                <a:gd name="connsiteY1" fmla="*/ 10000 h 10010"/>
                <a:gd name="connsiteX2" fmla="*/ 8444 w 20377"/>
                <a:gd name="connsiteY2" fmla="*/ 10010 h 10010"/>
                <a:gd name="connsiteX3" fmla="*/ 0 w 20377"/>
                <a:gd name="connsiteY3" fmla="*/ 7 h 10010"/>
                <a:gd name="connsiteX4" fmla="*/ 10878 w 20377"/>
                <a:gd name="connsiteY4" fmla="*/ 0 h 10010"/>
                <a:gd name="connsiteX0" fmla="*/ 23169 w 24582"/>
                <a:gd name="connsiteY0" fmla="*/ 3043 h 13053"/>
                <a:gd name="connsiteX1" fmla="*/ 23169 w 24582"/>
                <a:gd name="connsiteY1" fmla="*/ 13043 h 13053"/>
                <a:gd name="connsiteX2" fmla="*/ 20735 w 24582"/>
                <a:gd name="connsiteY2" fmla="*/ 13053 h 13053"/>
                <a:gd name="connsiteX3" fmla="*/ 12291 w 24582"/>
                <a:gd name="connsiteY3" fmla="*/ 3050 h 13053"/>
                <a:gd name="connsiteX4" fmla="*/ 23169 w 24582"/>
                <a:gd name="connsiteY4" fmla="*/ 3043 h 13053"/>
                <a:gd name="connsiteX0" fmla="*/ 10878 w 12291"/>
                <a:gd name="connsiteY0" fmla="*/ 0 h 10010"/>
                <a:gd name="connsiteX1" fmla="*/ 10878 w 12291"/>
                <a:gd name="connsiteY1" fmla="*/ 10000 h 10010"/>
                <a:gd name="connsiteX2" fmla="*/ 8444 w 12291"/>
                <a:gd name="connsiteY2" fmla="*/ 10010 h 10010"/>
                <a:gd name="connsiteX3" fmla="*/ 0 w 12291"/>
                <a:gd name="connsiteY3" fmla="*/ 7 h 10010"/>
                <a:gd name="connsiteX4" fmla="*/ 10878 w 12291"/>
                <a:gd name="connsiteY4" fmla="*/ 0 h 10010"/>
                <a:gd name="connsiteX0" fmla="*/ 9932 w 12291"/>
                <a:gd name="connsiteY0" fmla="*/ 0 h 10010"/>
                <a:gd name="connsiteX1" fmla="*/ 9932 w 12291"/>
                <a:gd name="connsiteY1" fmla="*/ 10000 h 10010"/>
                <a:gd name="connsiteX2" fmla="*/ 7498 w 12291"/>
                <a:gd name="connsiteY2" fmla="*/ 10010 h 10010"/>
                <a:gd name="connsiteX3" fmla="*/ 0 w 12291"/>
                <a:gd name="connsiteY3" fmla="*/ 7 h 10010"/>
                <a:gd name="connsiteX4" fmla="*/ 9932 w 12291"/>
                <a:gd name="connsiteY4" fmla="*/ 0 h 10010"/>
                <a:gd name="connsiteX0" fmla="*/ 9932 w 14031"/>
                <a:gd name="connsiteY0" fmla="*/ 0 h 10010"/>
                <a:gd name="connsiteX1" fmla="*/ 9932 w 14031"/>
                <a:gd name="connsiteY1" fmla="*/ 10000 h 10010"/>
                <a:gd name="connsiteX2" fmla="*/ 7498 w 14031"/>
                <a:gd name="connsiteY2" fmla="*/ 10010 h 10010"/>
                <a:gd name="connsiteX3" fmla="*/ 0 w 14031"/>
                <a:gd name="connsiteY3" fmla="*/ 7 h 10010"/>
                <a:gd name="connsiteX4" fmla="*/ 9932 w 14031"/>
                <a:gd name="connsiteY4" fmla="*/ 0 h 10010"/>
                <a:gd name="connsiteX0" fmla="*/ 6855 w 14031"/>
                <a:gd name="connsiteY0" fmla="*/ 0 h 10010"/>
                <a:gd name="connsiteX1" fmla="*/ 6855 w 14031"/>
                <a:gd name="connsiteY1" fmla="*/ 10000 h 10010"/>
                <a:gd name="connsiteX2" fmla="*/ 4421 w 14031"/>
                <a:gd name="connsiteY2" fmla="*/ 10010 h 10010"/>
                <a:gd name="connsiteX3" fmla="*/ 0 w 14031"/>
                <a:gd name="connsiteY3" fmla="*/ 7 h 10010"/>
                <a:gd name="connsiteX4" fmla="*/ 6855 w 14031"/>
                <a:gd name="connsiteY4" fmla="*/ 0 h 10010"/>
                <a:gd name="connsiteX0" fmla="*/ 6855 w 10888"/>
                <a:gd name="connsiteY0" fmla="*/ 0 h 10010"/>
                <a:gd name="connsiteX1" fmla="*/ 6855 w 10888"/>
                <a:gd name="connsiteY1" fmla="*/ 10000 h 10010"/>
                <a:gd name="connsiteX2" fmla="*/ 4421 w 10888"/>
                <a:gd name="connsiteY2" fmla="*/ 10010 h 10010"/>
                <a:gd name="connsiteX3" fmla="*/ 0 w 10888"/>
                <a:gd name="connsiteY3" fmla="*/ 7 h 10010"/>
                <a:gd name="connsiteX4" fmla="*/ 6855 w 10888"/>
                <a:gd name="connsiteY4" fmla="*/ 0 h 10010"/>
                <a:gd name="connsiteX0" fmla="*/ 6855 w 10962"/>
                <a:gd name="connsiteY0" fmla="*/ 0 h 10010"/>
                <a:gd name="connsiteX1" fmla="*/ 6855 w 10962"/>
                <a:gd name="connsiteY1" fmla="*/ 10000 h 10010"/>
                <a:gd name="connsiteX2" fmla="*/ 4421 w 10962"/>
                <a:gd name="connsiteY2" fmla="*/ 10010 h 10010"/>
                <a:gd name="connsiteX3" fmla="*/ 0 w 10962"/>
                <a:gd name="connsiteY3" fmla="*/ 7 h 10010"/>
                <a:gd name="connsiteX4" fmla="*/ 6855 w 10962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2" h="10010">
                  <a:moveTo>
                    <a:pt x="6855" y="0"/>
                  </a:moveTo>
                  <a:lnTo>
                    <a:pt x="6855" y="10000"/>
                  </a:lnTo>
                  <a:lnTo>
                    <a:pt x="4421" y="10010"/>
                  </a:lnTo>
                  <a:cubicBezTo>
                    <a:pt x="5052" y="9113"/>
                    <a:pt x="10962" y="2155"/>
                    <a:pt x="0" y="7"/>
                  </a:cubicBezTo>
                  <a:lnTo>
                    <a:pt x="6855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37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defTabSz="457200" rtl="0" eaLnBrk="1" latinLnBrk="0" hangingPunct="1"/>
              <a:endPara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rot="10800000" flipH="1">
              <a:off x="7010269" y="-114"/>
              <a:ext cx="3346282" cy="6862801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  <a:gd name="connsiteX0" fmla="*/ 11034 w 20227"/>
                <a:gd name="connsiteY0" fmla="*/ 0 h 10000"/>
                <a:gd name="connsiteX1" fmla="*/ 11034 w 20227"/>
                <a:gd name="connsiteY1" fmla="*/ 10000 h 10000"/>
                <a:gd name="connsiteX2" fmla="*/ 0 w 20227"/>
                <a:gd name="connsiteY2" fmla="*/ 10000 h 10000"/>
                <a:gd name="connsiteX3" fmla="*/ 6547 w 20227"/>
                <a:gd name="connsiteY3" fmla="*/ 7 h 10000"/>
                <a:gd name="connsiteX4" fmla="*/ 11034 w 20227"/>
                <a:gd name="connsiteY4" fmla="*/ 0 h 10000"/>
                <a:gd name="connsiteX0" fmla="*/ 11034 w 17142"/>
                <a:gd name="connsiteY0" fmla="*/ 0 h 10000"/>
                <a:gd name="connsiteX1" fmla="*/ 11034 w 17142"/>
                <a:gd name="connsiteY1" fmla="*/ 10000 h 10000"/>
                <a:gd name="connsiteX2" fmla="*/ 0 w 17142"/>
                <a:gd name="connsiteY2" fmla="*/ 10000 h 10000"/>
                <a:gd name="connsiteX3" fmla="*/ 6547 w 17142"/>
                <a:gd name="connsiteY3" fmla="*/ 7 h 10000"/>
                <a:gd name="connsiteX4" fmla="*/ 11034 w 17142"/>
                <a:gd name="connsiteY4" fmla="*/ 0 h 10000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2726"/>
                <a:gd name="connsiteY0" fmla="*/ 0 h 10007"/>
                <a:gd name="connsiteX1" fmla="*/ 6618 w 12726"/>
                <a:gd name="connsiteY1" fmla="*/ 10000 h 10007"/>
                <a:gd name="connsiteX2" fmla="*/ 0 w 12726"/>
                <a:gd name="connsiteY2" fmla="*/ 10007 h 10007"/>
                <a:gd name="connsiteX3" fmla="*/ 2131 w 12726"/>
                <a:gd name="connsiteY3" fmla="*/ 7 h 10007"/>
                <a:gd name="connsiteX4" fmla="*/ 6618 w 12726"/>
                <a:gd name="connsiteY4" fmla="*/ 0 h 10007"/>
                <a:gd name="connsiteX0" fmla="*/ 6618 w 10394"/>
                <a:gd name="connsiteY0" fmla="*/ 0 h 10007"/>
                <a:gd name="connsiteX1" fmla="*/ 6618 w 10394"/>
                <a:gd name="connsiteY1" fmla="*/ 10000 h 10007"/>
                <a:gd name="connsiteX2" fmla="*/ 0 w 10394"/>
                <a:gd name="connsiteY2" fmla="*/ 10007 h 10007"/>
                <a:gd name="connsiteX3" fmla="*/ 2131 w 10394"/>
                <a:gd name="connsiteY3" fmla="*/ 7 h 10007"/>
                <a:gd name="connsiteX4" fmla="*/ 6618 w 10394"/>
                <a:gd name="connsiteY4" fmla="*/ 0 h 1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94" h="10007">
                  <a:moveTo>
                    <a:pt x="6618" y="0"/>
                  </a:moveTo>
                  <a:lnTo>
                    <a:pt x="6618" y="10000"/>
                  </a:lnTo>
                  <a:lnTo>
                    <a:pt x="0" y="10007"/>
                  </a:lnTo>
                  <a:cubicBezTo>
                    <a:pt x="3058" y="8818"/>
                    <a:pt x="10394" y="5654"/>
                    <a:pt x="2131" y="7"/>
                  </a:cubicBezTo>
                  <a:lnTo>
                    <a:pt x="6618" y="0"/>
                  </a:lnTo>
                  <a:close/>
                </a:path>
              </a:pathLst>
            </a:custGeom>
            <a:gradFill>
              <a:gsLst>
                <a:gs pos="0">
                  <a:srgbClr val="0070C0">
                    <a:alpha val="75000"/>
                  </a:srgbClr>
                </a:gs>
                <a:gs pos="39999">
                  <a:srgbClr val="85C2FF">
                    <a:alpha val="49000"/>
                  </a:srgbClr>
                </a:gs>
                <a:gs pos="70000">
                  <a:srgbClr val="C4D6EB">
                    <a:alpha val="49000"/>
                  </a:srgbClr>
                </a:gs>
                <a:gs pos="100000">
                  <a:schemeClr val="tx1">
                    <a:lumMod val="95000"/>
                    <a:alpha val="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effectLst/>
              </a:defRPr>
            </a:lvl1pPr>
          </a:lstStyle>
          <a:p>
            <a:r>
              <a:rPr lang="en-US" dirty="0" smtClean="0"/>
              <a:t>Click to edit “DETAIL”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75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05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DWARD~1\AppData\Local\Temp\VMwareDnD\cb652040\iStock_texture_green.jpg"/>
          <p:cNvPicPr>
            <a:picLocks noChangeAspect="1" noChangeArrowheads="1"/>
          </p:cNvPicPr>
          <p:nvPr userDrawn="1"/>
        </p:nvPicPr>
        <p:blipFill>
          <a:blip r:embed="rId2" cstate="print"/>
          <a:srcRect t="12392" b="123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0267" y="2180105"/>
            <a:ext cx="7583487" cy="783291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DWARD~1\AppData\Local\Temp\VMwareDnD\cb652040\iStock_texture_green.jpg"/>
          <p:cNvPicPr>
            <a:picLocks noChangeAspect="1" noChangeArrowheads="1"/>
          </p:cNvPicPr>
          <p:nvPr userDrawn="1"/>
        </p:nvPicPr>
        <p:blipFill>
          <a:blip r:embed="rId2" cstate="print"/>
          <a:srcRect t="12392" b="123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>
            <a:lvl1pPr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EDWARD~1\AppData\Local\Temp\VMwareDnD\cb652040\iStock_texture_green.jpg"/>
          <p:cNvPicPr>
            <a:picLocks noChangeAspect="1" noChangeArrowheads="1"/>
          </p:cNvPicPr>
          <p:nvPr userDrawn="1"/>
        </p:nvPicPr>
        <p:blipFill>
          <a:blip r:embed="rId2" cstate="print"/>
          <a:srcRect t="12392" b="123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2057400"/>
            <a:ext cx="6992937" cy="1028700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sp>
        <p:nvSpPr>
          <p:cNvPr id="20" name="Freeform 19"/>
          <p:cNvSpPr/>
          <p:nvPr userDrawn="1"/>
        </p:nvSpPr>
        <p:spPr>
          <a:xfrm rot="190171">
            <a:off x="-58698" y="2762130"/>
            <a:ext cx="9276556" cy="2569603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6556" h="3750293">
                <a:moveTo>
                  <a:pt x="0" y="853514"/>
                </a:moveTo>
                <a:cubicBezTo>
                  <a:pt x="3427768" y="0"/>
                  <a:pt x="5748584" y="2069722"/>
                  <a:pt x="9176357" y="1216207"/>
                </a:cubicBezTo>
                <a:cubicBezTo>
                  <a:pt x="9243615" y="2488981"/>
                  <a:pt x="9205261" y="1842708"/>
                  <a:pt x="9276556" y="3196885"/>
                </a:cubicBezTo>
                <a:lnTo>
                  <a:pt x="146544" y="3750293"/>
                </a:lnTo>
                <a:lnTo>
                  <a:pt x="0" y="853514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0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6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DWARD~1\AppData\Local\Temp\VMwareDnD\cb652040\iStock_texture_green.jpg"/>
          <p:cNvPicPr>
            <a:picLocks noChangeAspect="1" noChangeArrowheads="1"/>
          </p:cNvPicPr>
          <p:nvPr userDrawn="1"/>
        </p:nvPicPr>
        <p:blipFill>
          <a:blip r:embed="rId2" cstate="print"/>
          <a:srcRect t="12392" b="123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Freeform 6"/>
          <p:cNvSpPr/>
          <p:nvPr userDrawn="1"/>
        </p:nvSpPr>
        <p:spPr>
          <a:xfrm rot="10955010">
            <a:off x="-149916" y="-151898"/>
            <a:ext cx="9446757" cy="5447337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0064 w 9243615"/>
              <a:gd name="connsiteY2" fmla="*/ 1999703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43615"/>
              <a:gd name="connsiteY0" fmla="*/ 853514 h 2488981"/>
              <a:gd name="connsiteX1" fmla="*/ 9176357 w 9243615"/>
              <a:gd name="connsiteY1" fmla="*/ 1216207 h 2488981"/>
              <a:gd name="connsiteX2" fmla="*/ 9220064 w 9243615"/>
              <a:gd name="connsiteY2" fmla="*/ 1999703 h 2488981"/>
              <a:gd name="connsiteX3" fmla="*/ 57880 w 9243615"/>
              <a:gd name="connsiteY3" fmla="*/ 1784270 h 2488981"/>
              <a:gd name="connsiteX4" fmla="*/ 0 w 9243615"/>
              <a:gd name="connsiteY4" fmla="*/ 853514 h 2488981"/>
              <a:gd name="connsiteX0" fmla="*/ 0 w 9239235"/>
              <a:gd name="connsiteY0" fmla="*/ 853514 h 2105932"/>
              <a:gd name="connsiteX1" fmla="*/ 9171977 w 9239235"/>
              <a:gd name="connsiteY1" fmla="*/ 833158 h 2105932"/>
              <a:gd name="connsiteX2" fmla="*/ 9220064 w 9239235"/>
              <a:gd name="connsiteY2" fmla="*/ 1999703 h 2105932"/>
              <a:gd name="connsiteX3" fmla="*/ 57880 w 9239235"/>
              <a:gd name="connsiteY3" fmla="*/ 1784270 h 2105932"/>
              <a:gd name="connsiteX4" fmla="*/ 0 w 9239235"/>
              <a:gd name="connsiteY4" fmla="*/ 853514 h 2105932"/>
              <a:gd name="connsiteX0" fmla="*/ 0 w 9239235"/>
              <a:gd name="connsiteY0" fmla="*/ 853514 h 2105932"/>
              <a:gd name="connsiteX1" fmla="*/ 9171977 w 9239235"/>
              <a:gd name="connsiteY1" fmla="*/ 833158 h 2105932"/>
              <a:gd name="connsiteX2" fmla="*/ 9199455 w 9239235"/>
              <a:gd name="connsiteY2" fmla="*/ 1499755 h 2105932"/>
              <a:gd name="connsiteX3" fmla="*/ 57880 w 9239235"/>
              <a:gd name="connsiteY3" fmla="*/ 1784270 h 2105932"/>
              <a:gd name="connsiteX4" fmla="*/ 0 w 9239235"/>
              <a:gd name="connsiteY4" fmla="*/ 853514 h 2105932"/>
              <a:gd name="connsiteX0" fmla="*/ 0 w 9228931"/>
              <a:gd name="connsiteY0" fmla="*/ 853514 h 1855957"/>
              <a:gd name="connsiteX1" fmla="*/ 9161673 w 9228931"/>
              <a:gd name="connsiteY1" fmla="*/ 583184 h 1855957"/>
              <a:gd name="connsiteX2" fmla="*/ 9199455 w 9228931"/>
              <a:gd name="connsiteY2" fmla="*/ 1499755 h 1855957"/>
              <a:gd name="connsiteX3" fmla="*/ 57880 w 9228931"/>
              <a:gd name="connsiteY3" fmla="*/ 1784270 h 1855957"/>
              <a:gd name="connsiteX4" fmla="*/ 0 w 9228931"/>
              <a:gd name="connsiteY4" fmla="*/ 853514 h 1855957"/>
              <a:gd name="connsiteX0" fmla="*/ 0 w 9228931"/>
              <a:gd name="connsiteY0" fmla="*/ 853514 h 1855958"/>
              <a:gd name="connsiteX1" fmla="*/ 9161673 w 9228931"/>
              <a:gd name="connsiteY1" fmla="*/ 583184 h 1855958"/>
              <a:gd name="connsiteX2" fmla="*/ 9199455 w 9228931"/>
              <a:gd name="connsiteY2" fmla="*/ 1499755 h 1855958"/>
              <a:gd name="connsiteX3" fmla="*/ 57880 w 9228931"/>
              <a:gd name="connsiteY3" fmla="*/ 1784270 h 1855958"/>
              <a:gd name="connsiteX4" fmla="*/ 0 w 9228931"/>
              <a:gd name="connsiteY4" fmla="*/ 853514 h 1855958"/>
              <a:gd name="connsiteX0" fmla="*/ 0 w 9228931"/>
              <a:gd name="connsiteY0" fmla="*/ 853514 h 7950297"/>
              <a:gd name="connsiteX1" fmla="*/ 9161673 w 9228931"/>
              <a:gd name="connsiteY1" fmla="*/ 583184 h 7950297"/>
              <a:gd name="connsiteX2" fmla="*/ 9199455 w 9228931"/>
              <a:gd name="connsiteY2" fmla="*/ 1499755 h 7950297"/>
              <a:gd name="connsiteX3" fmla="*/ 312051 w 9228931"/>
              <a:gd name="connsiteY3" fmla="*/ 7950297 h 7950297"/>
              <a:gd name="connsiteX4" fmla="*/ 0 w 9228931"/>
              <a:gd name="connsiteY4" fmla="*/ 853514 h 7950297"/>
              <a:gd name="connsiteX0" fmla="*/ 0 w 9446757"/>
              <a:gd name="connsiteY0" fmla="*/ 853514 h 7950297"/>
              <a:gd name="connsiteX1" fmla="*/ 9161673 w 9446757"/>
              <a:gd name="connsiteY1" fmla="*/ 583184 h 7950297"/>
              <a:gd name="connsiteX2" fmla="*/ 9446757 w 9446757"/>
              <a:gd name="connsiteY2" fmla="*/ 7499133 h 7950297"/>
              <a:gd name="connsiteX3" fmla="*/ 312051 w 9446757"/>
              <a:gd name="connsiteY3" fmla="*/ 7950297 h 7950297"/>
              <a:gd name="connsiteX4" fmla="*/ 0 w 9446757"/>
              <a:gd name="connsiteY4" fmla="*/ 853514 h 79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6757" h="7950297">
                <a:moveTo>
                  <a:pt x="0" y="853514"/>
                </a:moveTo>
                <a:cubicBezTo>
                  <a:pt x="3427768" y="0"/>
                  <a:pt x="5158548" y="1819966"/>
                  <a:pt x="9161673" y="583184"/>
                </a:cubicBezTo>
                <a:cubicBezTo>
                  <a:pt x="9228931" y="1855958"/>
                  <a:pt x="9375462" y="6144956"/>
                  <a:pt x="9446757" y="7499133"/>
                </a:cubicBezTo>
                <a:lnTo>
                  <a:pt x="312051" y="7950297"/>
                </a:lnTo>
                <a:lnTo>
                  <a:pt x="0" y="853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="0">
                <a:solidFill>
                  <a:srgbClr val="5F5F5F"/>
                </a:solidFill>
                <a:effectLst/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DWARD~1\AppData\Local\Temp\VMwareDnD\cb652040\iStock_texture_green.jpg"/>
          <p:cNvPicPr>
            <a:picLocks noChangeAspect="1" noChangeArrowheads="1"/>
          </p:cNvPicPr>
          <p:nvPr userDrawn="1"/>
        </p:nvPicPr>
        <p:blipFill>
          <a:blip r:embed="rId2" cstate="print"/>
          <a:srcRect t="12392" b="12391"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Freeform 6"/>
          <p:cNvSpPr/>
          <p:nvPr userDrawn="1"/>
        </p:nvSpPr>
        <p:spPr>
          <a:xfrm rot="10644990" flipH="1">
            <a:off x="-149916" y="-151898"/>
            <a:ext cx="9446757" cy="5447337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0064 w 9243615"/>
              <a:gd name="connsiteY2" fmla="*/ 1999703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43615"/>
              <a:gd name="connsiteY0" fmla="*/ 853514 h 2488981"/>
              <a:gd name="connsiteX1" fmla="*/ 9176357 w 9243615"/>
              <a:gd name="connsiteY1" fmla="*/ 1216207 h 2488981"/>
              <a:gd name="connsiteX2" fmla="*/ 9220064 w 9243615"/>
              <a:gd name="connsiteY2" fmla="*/ 1999703 h 2488981"/>
              <a:gd name="connsiteX3" fmla="*/ 57880 w 9243615"/>
              <a:gd name="connsiteY3" fmla="*/ 1784270 h 2488981"/>
              <a:gd name="connsiteX4" fmla="*/ 0 w 9243615"/>
              <a:gd name="connsiteY4" fmla="*/ 853514 h 2488981"/>
              <a:gd name="connsiteX0" fmla="*/ 0 w 9239235"/>
              <a:gd name="connsiteY0" fmla="*/ 853514 h 2105932"/>
              <a:gd name="connsiteX1" fmla="*/ 9171977 w 9239235"/>
              <a:gd name="connsiteY1" fmla="*/ 833158 h 2105932"/>
              <a:gd name="connsiteX2" fmla="*/ 9220064 w 9239235"/>
              <a:gd name="connsiteY2" fmla="*/ 1999703 h 2105932"/>
              <a:gd name="connsiteX3" fmla="*/ 57880 w 9239235"/>
              <a:gd name="connsiteY3" fmla="*/ 1784270 h 2105932"/>
              <a:gd name="connsiteX4" fmla="*/ 0 w 9239235"/>
              <a:gd name="connsiteY4" fmla="*/ 853514 h 2105932"/>
              <a:gd name="connsiteX0" fmla="*/ 0 w 9239235"/>
              <a:gd name="connsiteY0" fmla="*/ 853514 h 2105932"/>
              <a:gd name="connsiteX1" fmla="*/ 9171977 w 9239235"/>
              <a:gd name="connsiteY1" fmla="*/ 833158 h 2105932"/>
              <a:gd name="connsiteX2" fmla="*/ 9199455 w 9239235"/>
              <a:gd name="connsiteY2" fmla="*/ 1499755 h 2105932"/>
              <a:gd name="connsiteX3" fmla="*/ 57880 w 9239235"/>
              <a:gd name="connsiteY3" fmla="*/ 1784270 h 2105932"/>
              <a:gd name="connsiteX4" fmla="*/ 0 w 9239235"/>
              <a:gd name="connsiteY4" fmla="*/ 853514 h 2105932"/>
              <a:gd name="connsiteX0" fmla="*/ 0 w 9228931"/>
              <a:gd name="connsiteY0" fmla="*/ 853514 h 1855957"/>
              <a:gd name="connsiteX1" fmla="*/ 9161673 w 9228931"/>
              <a:gd name="connsiteY1" fmla="*/ 583184 h 1855957"/>
              <a:gd name="connsiteX2" fmla="*/ 9199455 w 9228931"/>
              <a:gd name="connsiteY2" fmla="*/ 1499755 h 1855957"/>
              <a:gd name="connsiteX3" fmla="*/ 57880 w 9228931"/>
              <a:gd name="connsiteY3" fmla="*/ 1784270 h 1855957"/>
              <a:gd name="connsiteX4" fmla="*/ 0 w 9228931"/>
              <a:gd name="connsiteY4" fmla="*/ 853514 h 1855957"/>
              <a:gd name="connsiteX0" fmla="*/ 0 w 9228931"/>
              <a:gd name="connsiteY0" fmla="*/ 853514 h 1855958"/>
              <a:gd name="connsiteX1" fmla="*/ 9161673 w 9228931"/>
              <a:gd name="connsiteY1" fmla="*/ 583184 h 1855958"/>
              <a:gd name="connsiteX2" fmla="*/ 9199455 w 9228931"/>
              <a:gd name="connsiteY2" fmla="*/ 1499755 h 1855958"/>
              <a:gd name="connsiteX3" fmla="*/ 57880 w 9228931"/>
              <a:gd name="connsiteY3" fmla="*/ 1784270 h 1855958"/>
              <a:gd name="connsiteX4" fmla="*/ 0 w 9228931"/>
              <a:gd name="connsiteY4" fmla="*/ 853514 h 1855958"/>
              <a:gd name="connsiteX0" fmla="*/ 0 w 9228931"/>
              <a:gd name="connsiteY0" fmla="*/ 853514 h 7950297"/>
              <a:gd name="connsiteX1" fmla="*/ 9161673 w 9228931"/>
              <a:gd name="connsiteY1" fmla="*/ 583184 h 7950297"/>
              <a:gd name="connsiteX2" fmla="*/ 9199455 w 9228931"/>
              <a:gd name="connsiteY2" fmla="*/ 1499755 h 7950297"/>
              <a:gd name="connsiteX3" fmla="*/ 312051 w 9228931"/>
              <a:gd name="connsiteY3" fmla="*/ 7950297 h 7950297"/>
              <a:gd name="connsiteX4" fmla="*/ 0 w 9228931"/>
              <a:gd name="connsiteY4" fmla="*/ 853514 h 7950297"/>
              <a:gd name="connsiteX0" fmla="*/ 0 w 9446757"/>
              <a:gd name="connsiteY0" fmla="*/ 853514 h 7950297"/>
              <a:gd name="connsiteX1" fmla="*/ 9161673 w 9446757"/>
              <a:gd name="connsiteY1" fmla="*/ 583184 h 7950297"/>
              <a:gd name="connsiteX2" fmla="*/ 9446757 w 9446757"/>
              <a:gd name="connsiteY2" fmla="*/ 7499133 h 7950297"/>
              <a:gd name="connsiteX3" fmla="*/ 312051 w 9446757"/>
              <a:gd name="connsiteY3" fmla="*/ 7950297 h 7950297"/>
              <a:gd name="connsiteX4" fmla="*/ 0 w 9446757"/>
              <a:gd name="connsiteY4" fmla="*/ 853514 h 79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6757" h="7950297">
                <a:moveTo>
                  <a:pt x="0" y="853514"/>
                </a:moveTo>
                <a:cubicBezTo>
                  <a:pt x="3427768" y="0"/>
                  <a:pt x="5158548" y="1819966"/>
                  <a:pt x="9161673" y="583184"/>
                </a:cubicBezTo>
                <a:cubicBezTo>
                  <a:pt x="9228931" y="1855958"/>
                  <a:pt x="9375462" y="6144956"/>
                  <a:pt x="9446757" y="7499133"/>
                </a:cubicBezTo>
                <a:lnTo>
                  <a:pt x="312051" y="7950297"/>
                </a:lnTo>
                <a:lnTo>
                  <a:pt x="0" y="853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rgbClr val="5F5F5F"/>
                </a:solidFill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4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66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EDWARD~1\AppData\Local\Temp\VMwareDnD\d3660014\iStock_grunge_yello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0267" y="2180105"/>
            <a:ext cx="7583487" cy="783291"/>
          </a:xfrm>
        </p:spPr>
        <p:txBody>
          <a:bodyPr anchor="ctr" anchorCtr="0"/>
          <a:lstStyle>
            <a:lvl1pPr>
              <a:defRPr sz="3200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EDWARD~1\AppData\Local\Temp\VMwareDnD\d3660014\iStock_grunge_yello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3" name="Freeform 12"/>
          <p:cNvSpPr/>
          <p:nvPr userDrawn="1"/>
        </p:nvSpPr>
        <p:spPr>
          <a:xfrm rot="190171">
            <a:off x="-127050" y="1334617"/>
            <a:ext cx="9361734" cy="325256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306964"/>
              <a:gd name="connsiteY0" fmla="*/ 0 h 4165893"/>
              <a:gd name="connsiteX1" fmla="*/ 9205849 w 9306964"/>
              <a:gd name="connsiteY1" fmla="*/ 945666 h 4165893"/>
              <a:gd name="connsiteX2" fmla="*/ 9306964 w 9306964"/>
              <a:gd name="connsiteY2" fmla="*/ 2944431 h 4165893"/>
              <a:gd name="connsiteX3" fmla="*/ 346255 w 9306964"/>
              <a:gd name="connsiteY3" fmla="*/ 4165893 h 4165893"/>
              <a:gd name="connsiteX4" fmla="*/ 0 w 9306964"/>
              <a:gd name="connsiteY4" fmla="*/ 0 h 4165893"/>
              <a:gd name="connsiteX0" fmla="*/ 0 w 9196622"/>
              <a:gd name="connsiteY0" fmla="*/ 0 h 4404750"/>
              <a:gd name="connsiteX1" fmla="*/ 9095507 w 9196622"/>
              <a:gd name="connsiteY1" fmla="*/ 1184523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622" h="4404750">
                <a:moveTo>
                  <a:pt x="0" y="0"/>
                </a:moveTo>
                <a:lnTo>
                  <a:pt x="9002098" y="104710"/>
                </a:lnTo>
                <a:cubicBezTo>
                  <a:pt x="9069356" y="1377484"/>
                  <a:pt x="9125327" y="1829111"/>
                  <a:pt x="9196622" y="3183288"/>
                </a:cubicBezTo>
                <a:lnTo>
                  <a:pt x="235913" y="44047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0267" y="2180105"/>
            <a:ext cx="7583487" cy="783291"/>
          </a:xfrm>
        </p:spPr>
        <p:txBody>
          <a:bodyPr anchor="ctr" anchorCtr="0"/>
          <a:lstStyle>
            <a:lvl1pPr>
              <a:defRPr lang="en-US" sz="3200" b="0" kern="1200" cap="none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DWARD~1\AppData\Local\Temp\VMwareDnD\d3660014\iStock_grunge_yello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 userDrawn="1"/>
        </p:nvSpPr>
        <p:spPr>
          <a:xfrm rot="190171">
            <a:off x="-127050" y="1334617"/>
            <a:ext cx="9361734" cy="325256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306964"/>
              <a:gd name="connsiteY0" fmla="*/ 0 h 4165893"/>
              <a:gd name="connsiteX1" fmla="*/ 9205849 w 9306964"/>
              <a:gd name="connsiteY1" fmla="*/ 945666 h 4165893"/>
              <a:gd name="connsiteX2" fmla="*/ 9306964 w 9306964"/>
              <a:gd name="connsiteY2" fmla="*/ 2944431 h 4165893"/>
              <a:gd name="connsiteX3" fmla="*/ 346255 w 9306964"/>
              <a:gd name="connsiteY3" fmla="*/ 4165893 h 4165893"/>
              <a:gd name="connsiteX4" fmla="*/ 0 w 9306964"/>
              <a:gd name="connsiteY4" fmla="*/ 0 h 4165893"/>
              <a:gd name="connsiteX0" fmla="*/ 0 w 9196622"/>
              <a:gd name="connsiteY0" fmla="*/ 0 h 4404750"/>
              <a:gd name="connsiteX1" fmla="*/ 9095507 w 9196622"/>
              <a:gd name="connsiteY1" fmla="*/ 1184523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622" h="4404750">
                <a:moveTo>
                  <a:pt x="0" y="0"/>
                </a:moveTo>
                <a:lnTo>
                  <a:pt x="9002098" y="104710"/>
                </a:lnTo>
                <a:cubicBezTo>
                  <a:pt x="9069356" y="1377484"/>
                  <a:pt x="9125327" y="1829111"/>
                  <a:pt x="9196622" y="3183288"/>
                </a:cubicBezTo>
                <a:lnTo>
                  <a:pt x="235913" y="44047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1" cap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sp>
        <p:nvSpPr>
          <p:cNvPr id="20" name="Freeform 19"/>
          <p:cNvSpPr/>
          <p:nvPr userDrawn="1"/>
        </p:nvSpPr>
        <p:spPr>
          <a:xfrm rot="190171">
            <a:off x="-13208" y="3674134"/>
            <a:ext cx="9267168" cy="165998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274575"/>
              <a:gd name="connsiteY0" fmla="*/ 8335 h 2589228"/>
              <a:gd name="connsiteX1" fmla="*/ 9173460 w 9274575"/>
              <a:gd name="connsiteY1" fmla="*/ 37055 h 2589228"/>
              <a:gd name="connsiteX2" fmla="*/ 9274575 w 9274575"/>
              <a:gd name="connsiteY2" fmla="*/ 2035820 h 2589228"/>
              <a:gd name="connsiteX3" fmla="*/ 144563 w 9274575"/>
              <a:gd name="connsiteY3" fmla="*/ 2589228 h 2589228"/>
              <a:gd name="connsiteX4" fmla="*/ 0 w 9274575"/>
              <a:gd name="connsiteY4" fmla="*/ 8335 h 2589228"/>
              <a:gd name="connsiteX0" fmla="*/ 0 w 9274575"/>
              <a:gd name="connsiteY0" fmla="*/ 8335 h 2589228"/>
              <a:gd name="connsiteX1" fmla="*/ 9173460 w 9274575"/>
              <a:gd name="connsiteY1" fmla="*/ 37055 h 2589228"/>
              <a:gd name="connsiteX2" fmla="*/ 9274575 w 9274575"/>
              <a:gd name="connsiteY2" fmla="*/ 2035820 h 2589228"/>
              <a:gd name="connsiteX3" fmla="*/ 144563 w 9274575"/>
              <a:gd name="connsiteY3" fmla="*/ 2589228 h 2589228"/>
              <a:gd name="connsiteX4" fmla="*/ 0 w 9274575"/>
              <a:gd name="connsiteY4" fmla="*/ 8335 h 2589228"/>
              <a:gd name="connsiteX0" fmla="*/ 0 w 9274575"/>
              <a:gd name="connsiteY0" fmla="*/ 840309 h 3421202"/>
              <a:gd name="connsiteX1" fmla="*/ 9117374 w 9274575"/>
              <a:gd name="connsiteY1" fmla="*/ 37055 h 3421202"/>
              <a:gd name="connsiteX2" fmla="*/ 9274575 w 9274575"/>
              <a:gd name="connsiteY2" fmla="*/ 2867794 h 3421202"/>
              <a:gd name="connsiteX3" fmla="*/ 144563 w 9274575"/>
              <a:gd name="connsiteY3" fmla="*/ 3421202 h 3421202"/>
              <a:gd name="connsiteX4" fmla="*/ 0 w 9274575"/>
              <a:gd name="connsiteY4" fmla="*/ 840309 h 3421202"/>
              <a:gd name="connsiteX0" fmla="*/ 0 w 9257722"/>
              <a:gd name="connsiteY0" fmla="*/ 1173434 h 3421202"/>
              <a:gd name="connsiteX1" fmla="*/ 9100521 w 9257722"/>
              <a:gd name="connsiteY1" fmla="*/ 37055 h 3421202"/>
              <a:gd name="connsiteX2" fmla="*/ 9257722 w 9257722"/>
              <a:gd name="connsiteY2" fmla="*/ 2867794 h 3421202"/>
              <a:gd name="connsiteX3" fmla="*/ 127710 w 9257722"/>
              <a:gd name="connsiteY3" fmla="*/ 3421202 h 3421202"/>
              <a:gd name="connsiteX4" fmla="*/ 0 w 9257722"/>
              <a:gd name="connsiteY4" fmla="*/ 1173434 h 3421202"/>
              <a:gd name="connsiteX0" fmla="*/ 0 w 9257722"/>
              <a:gd name="connsiteY0" fmla="*/ 1173434 h 3421202"/>
              <a:gd name="connsiteX1" fmla="*/ 9100521 w 9257722"/>
              <a:gd name="connsiteY1" fmla="*/ 37055 h 3421202"/>
              <a:gd name="connsiteX2" fmla="*/ 9257722 w 9257722"/>
              <a:gd name="connsiteY2" fmla="*/ 2867794 h 3421202"/>
              <a:gd name="connsiteX3" fmla="*/ 127710 w 9257722"/>
              <a:gd name="connsiteY3" fmla="*/ 3421202 h 3421202"/>
              <a:gd name="connsiteX4" fmla="*/ 0 w 9257722"/>
              <a:gd name="connsiteY4" fmla="*/ 1173434 h 3421202"/>
              <a:gd name="connsiteX0" fmla="*/ 0 w 9197422"/>
              <a:gd name="connsiteY0" fmla="*/ 1173434 h 3421202"/>
              <a:gd name="connsiteX1" fmla="*/ 9100521 w 9197422"/>
              <a:gd name="connsiteY1" fmla="*/ 37055 h 3421202"/>
              <a:gd name="connsiteX2" fmla="*/ 9197422 w 9197422"/>
              <a:gd name="connsiteY2" fmla="*/ 1952539 h 3421202"/>
              <a:gd name="connsiteX3" fmla="*/ 127710 w 9197422"/>
              <a:gd name="connsiteY3" fmla="*/ 3421202 h 3421202"/>
              <a:gd name="connsiteX4" fmla="*/ 0 w 9197422"/>
              <a:gd name="connsiteY4" fmla="*/ 1173434 h 3421202"/>
              <a:gd name="connsiteX0" fmla="*/ 0 w 9243766"/>
              <a:gd name="connsiteY0" fmla="*/ 1173434 h 3421202"/>
              <a:gd name="connsiteX1" fmla="*/ 9100521 w 9243766"/>
              <a:gd name="connsiteY1" fmla="*/ 37055 h 3421202"/>
              <a:gd name="connsiteX2" fmla="*/ 9243766 w 9243766"/>
              <a:gd name="connsiteY2" fmla="*/ 2868640 h 3421202"/>
              <a:gd name="connsiteX3" fmla="*/ 127710 w 9243766"/>
              <a:gd name="connsiteY3" fmla="*/ 3421202 h 3421202"/>
              <a:gd name="connsiteX4" fmla="*/ 0 w 9243766"/>
              <a:gd name="connsiteY4" fmla="*/ 1173434 h 3421202"/>
              <a:gd name="connsiteX0" fmla="*/ 0 w 9243766"/>
              <a:gd name="connsiteY0" fmla="*/ 1136379 h 3384147"/>
              <a:gd name="connsiteX1" fmla="*/ 9100521 w 9243766"/>
              <a:gd name="connsiteY1" fmla="*/ 0 h 3384147"/>
              <a:gd name="connsiteX2" fmla="*/ 9243766 w 9243766"/>
              <a:gd name="connsiteY2" fmla="*/ 2831585 h 3384147"/>
              <a:gd name="connsiteX3" fmla="*/ 127710 w 9243766"/>
              <a:gd name="connsiteY3" fmla="*/ 3384147 h 3384147"/>
              <a:gd name="connsiteX4" fmla="*/ 0 w 9243766"/>
              <a:gd name="connsiteY4" fmla="*/ 1136379 h 3384147"/>
              <a:gd name="connsiteX0" fmla="*/ 0 w 9243766"/>
              <a:gd name="connsiteY0" fmla="*/ 1136379 h 2831585"/>
              <a:gd name="connsiteX1" fmla="*/ 9100521 w 9243766"/>
              <a:gd name="connsiteY1" fmla="*/ 0 h 2831585"/>
              <a:gd name="connsiteX2" fmla="*/ 9243766 w 9243766"/>
              <a:gd name="connsiteY2" fmla="*/ 2831585 h 2831585"/>
              <a:gd name="connsiteX3" fmla="*/ 67409 w 9243766"/>
              <a:gd name="connsiteY3" fmla="*/ 2468893 h 2831585"/>
              <a:gd name="connsiteX4" fmla="*/ 0 w 9243766"/>
              <a:gd name="connsiteY4" fmla="*/ 1136379 h 2831585"/>
              <a:gd name="connsiteX0" fmla="*/ 0 w 9197422"/>
              <a:gd name="connsiteY0" fmla="*/ 1136379 h 2468893"/>
              <a:gd name="connsiteX1" fmla="*/ 9100521 w 9197422"/>
              <a:gd name="connsiteY1" fmla="*/ 0 h 2468893"/>
              <a:gd name="connsiteX2" fmla="*/ 9197422 w 9197422"/>
              <a:gd name="connsiteY2" fmla="*/ 1915484 h 2468893"/>
              <a:gd name="connsiteX3" fmla="*/ 67409 w 9197422"/>
              <a:gd name="connsiteY3" fmla="*/ 2468893 h 2468893"/>
              <a:gd name="connsiteX4" fmla="*/ 0 w 9197422"/>
              <a:gd name="connsiteY4" fmla="*/ 1136379 h 2468893"/>
              <a:gd name="connsiteX0" fmla="*/ 0 w 9267168"/>
              <a:gd name="connsiteY0" fmla="*/ 1090212 h 2468893"/>
              <a:gd name="connsiteX1" fmla="*/ 9170267 w 9267168"/>
              <a:gd name="connsiteY1" fmla="*/ 0 h 2468893"/>
              <a:gd name="connsiteX2" fmla="*/ 9267168 w 9267168"/>
              <a:gd name="connsiteY2" fmla="*/ 1915484 h 2468893"/>
              <a:gd name="connsiteX3" fmla="*/ 137155 w 9267168"/>
              <a:gd name="connsiteY3" fmla="*/ 2468893 h 2468893"/>
              <a:gd name="connsiteX4" fmla="*/ 0 w 9267168"/>
              <a:gd name="connsiteY4" fmla="*/ 1090212 h 2468893"/>
              <a:gd name="connsiteX0" fmla="*/ 0 w 9267168"/>
              <a:gd name="connsiteY0" fmla="*/ 1090212 h 2422723"/>
              <a:gd name="connsiteX1" fmla="*/ 9170267 w 9267168"/>
              <a:gd name="connsiteY1" fmla="*/ 0 h 2422723"/>
              <a:gd name="connsiteX2" fmla="*/ 9267168 w 9267168"/>
              <a:gd name="connsiteY2" fmla="*/ 1915484 h 2422723"/>
              <a:gd name="connsiteX3" fmla="*/ 67411 w 9267168"/>
              <a:gd name="connsiteY3" fmla="*/ 2422723 h 2422723"/>
              <a:gd name="connsiteX4" fmla="*/ 0 w 9267168"/>
              <a:gd name="connsiteY4" fmla="*/ 1090212 h 242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7168" h="2422723">
                <a:moveTo>
                  <a:pt x="0" y="1090212"/>
                </a:moveTo>
                <a:cubicBezTo>
                  <a:pt x="3472719" y="615857"/>
                  <a:pt x="7010030" y="283054"/>
                  <a:pt x="9170267" y="0"/>
                </a:cubicBezTo>
                <a:cubicBezTo>
                  <a:pt x="9237525" y="1272774"/>
                  <a:pt x="9195873" y="561307"/>
                  <a:pt x="9267168" y="1915484"/>
                </a:cubicBezTo>
                <a:lnTo>
                  <a:pt x="67411" y="2422723"/>
                </a:lnTo>
                <a:lnTo>
                  <a:pt x="0" y="1090212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65000"/>
                </a:schemeClr>
              </a:gs>
              <a:gs pos="40000">
                <a:schemeClr val="tx1">
                  <a:lumMod val="95000"/>
                  <a:lumOff val="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 userDrawn="1"/>
        </p:nvSpPr>
        <p:spPr>
          <a:xfrm rot="10951019">
            <a:off x="-36967" y="-149612"/>
            <a:ext cx="9235568" cy="171284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306964"/>
              <a:gd name="connsiteY0" fmla="*/ 0 h 3354420"/>
              <a:gd name="connsiteX1" fmla="*/ 9205849 w 9306964"/>
              <a:gd name="connsiteY1" fmla="*/ 945666 h 3354420"/>
              <a:gd name="connsiteX2" fmla="*/ 9306964 w 9306964"/>
              <a:gd name="connsiteY2" fmla="*/ 2944431 h 3354420"/>
              <a:gd name="connsiteX3" fmla="*/ 141540 w 9306964"/>
              <a:gd name="connsiteY3" fmla="*/ 3354420 h 3354420"/>
              <a:gd name="connsiteX4" fmla="*/ 0 w 9306964"/>
              <a:gd name="connsiteY4" fmla="*/ 0 h 3354420"/>
              <a:gd name="connsiteX0" fmla="*/ 0 w 9276719"/>
              <a:gd name="connsiteY0" fmla="*/ 0 h 3354420"/>
              <a:gd name="connsiteX1" fmla="*/ 9205849 w 9276719"/>
              <a:gd name="connsiteY1" fmla="*/ 945666 h 3354420"/>
              <a:gd name="connsiteX2" fmla="*/ 9276719 w 9276719"/>
              <a:gd name="connsiteY2" fmla="*/ 2914864 h 3354420"/>
              <a:gd name="connsiteX3" fmla="*/ 141540 w 9276719"/>
              <a:gd name="connsiteY3" fmla="*/ 3354420 h 3354420"/>
              <a:gd name="connsiteX4" fmla="*/ 0 w 9276719"/>
              <a:gd name="connsiteY4" fmla="*/ 0 h 3354420"/>
              <a:gd name="connsiteX0" fmla="*/ 0 w 9276719"/>
              <a:gd name="connsiteY0" fmla="*/ 0 h 3354420"/>
              <a:gd name="connsiteX1" fmla="*/ 9199752 w 9276719"/>
              <a:gd name="connsiteY1" fmla="*/ 998296 h 3354420"/>
              <a:gd name="connsiteX2" fmla="*/ 9276719 w 9276719"/>
              <a:gd name="connsiteY2" fmla="*/ 2914864 h 3354420"/>
              <a:gd name="connsiteX3" fmla="*/ 141540 w 9276719"/>
              <a:gd name="connsiteY3" fmla="*/ 3354420 h 3354420"/>
              <a:gd name="connsiteX4" fmla="*/ 0 w 9276719"/>
              <a:gd name="connsiteY4" fmla="*/ 0 h 3354420"/>
              <a:gd name="connsiteX0" fmla="*/ 0 w 9235570"/>
              <a:gd name="connsiteY0" fmla="*/ 0 h 2499871"/>
              <a:gd name="connsiteX1" fmla="*/ 9158603 w 9235570"/>
              <a:gd name="connsiteY1" fmla="*/ 143747 h 2499871"/>
              <a:gd name="connsiteX2" fmla="*/ 9235570 w 9235570"/>
              <a:gd name="connsiteY2" fmla="*/ 2060315 h 2499871"/>
              <a:gd name="connsiteX3" fmla="*/ 100391 w 9235570"/>
              <a:gd name="connsiteY3" fmla="*/ 2499871 h 2499871"/>
              <a:gd name="connsiteX4" fmla="*/ 0 w 9235570"/>
              <a:gd name="connsiteY4" fmla="*/ 0 h 2499871"/>
              <a:gd name="connsiteX0" fmla="*/ 0 w 9235569"/>
              <a:gd name="connsiteY0" fmla="*/ 0 h 2499871"/>
              <a:gd name="connsiteX1" fmla="*/ 9158603 w 9235569"/>
              <a:gd name="connsiteY1" fmla="*/ 143747 h 2499871"/>
              <a:gd name="connsiteX2" fmla="*/ 9235569 w 9235569"/>
              <a:gd name="connsiteY2" fmla="*/ 2060315 h 2499871"/>
              <a:gd name="connsiteX3" fmla="*/ 100391 w 9235569"/>
              <a:gd name="connsiteY3" fmla="*/ 2499871 h 2499871"/>
              <a:gd name="connsiteX4" fmla="*/ 0 w 9235569"/>
              <a:gd name="connsiteY4" fmla="*/ 0 h 2499871"/>
              <a:gd name="connsiteX0" fmla="*/ 0 w 9225861"/>
              <a:gd name="connsiteY0" fmla="*/ 0 h 2499871"/>
              <a:gd name="connsiteX1" fmla="*/ 9158603 w 9225861"/>
              <a:gd name="connsiteY1" fmla="*/ 143747 h 2499871"/>
              <a:gd name="connsiteX2" fmla="*/ 9115027 w 9225861"/>
              <a:gd name="connsiteY2" fmla="*/ 2060316 h 2499871"/>
              <a:gd name="connsiteX3" fmla="*/ 100391 w 9225861"/>
              <a:gd name="connsiteY3" fmla="*/ 2499871 h 2499871"/>
              <a:gd name="connsiteX4" fmla="*/ 0 w 9225861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  <a:gd name="connsiteX0" fmla="*/ 0 w 9116122"/>
              <a:gd name="connsiteY0" fmla="*/ 0 h 2499871"/>
              <a:gd name="connsiteX1" fmla="*/ 9039065 w 9116122"/>
              <a:gd name="connsiteY1" fmla="*/ 143747 h 2499871"/>
              <a:gd name="connsiteX2" fmla="*/ 9115027 w 9116122"/>
              <a:gd name="connsiteY2" fmla="*/ 2060316 h 2499871"/>
              <a:gd name="connsiteX3" fmla="*/ 100391 w 9116122"/>
              <a:gd name="connsiteY3" fmla="*/ 2499871 h 2499871"/>
              <a:gd name="connsiteX4" fmla="*/ 0 w 9116122"/>
              <a:gd name="connsiteY4" fmla="*/ 0 h 2499871"/>
              <a:gd name="connsiteX0" fmla="*/ 0 w 9116122"/>
              <a:gd name="connsiteY0" fmla="*/ 0 h 2499871"/>
              <a:gd name="connsiteX1" fmla="*/ 9039065 w 9116122"/>
              <a:gd name="connsiteY1" fmla="*/ 143747 h 2499871"/>
              <a:gd name="connsiteX2" fmla="*/ 9115027 w 9116122"/>
              <a:gd name="connsiteY2" fmla="*/ 2060316 h 2499871"/>
              <a:gd name="connsiteX3" fmla="*/ 100391 w 9116122"/>
              <a:gd name="connsiteY3" fmla="*/ 2499871 h 2499871"/>
              <a:gd name="connsiteX4" fmla="*/ 0 w 9116122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5027" h="2499871">
                <a:moveTo>
                  <a:pt x="0" y="0"/>
                </a:moveTo>
                <a:lnTo>
                  <a:pt x="9039065" y="143747"/>
                </a:lnTo>
                <a:cubicBezTo>
                  <a:pt x="9096603" y="955227"/>
                  <a:pt x="9080876" y="1427250"/>
                  <a:pt x="9115027" y="2060316"/>
                </a:cubicBezTo>
                <a:lnTo>
                  <a:pt x="100391" y="24998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1">
                  <a:alpha val="65000"/>
                </a:schemeClr>
              </a:gs>
              <a:gs pos="40000">
                <a:schemeClr val="tx1">
                  <a:lumMod val="95000"/>
                  <a:lumOff val="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279400" dir="6120000" algn="tl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0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DWARD~1\AppData\Local\Temp\VMwareDnD\d3660014\iStock_grunge_yello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 userDrawn="1"/>
        </p:nvSpPr>
        <p:spPr>
          <a:xfrm rot="190171">
            <a:off x="-127050" y="1334617"/>
            <a:ext cx="9361734" cy="325256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306964"/>
              <a:gd name="connsiteY0" fmla="*/ 0 h 4165893"/>
              <a:gd name="connsiteX1" fmla="*/ 9205849 w 9306964"/>
              <a:gd name="connsiteY1" fmla="*/ 945666 h 4165893"/>
              <a:gd name="connsiteX2" fmla="*/ 9306964 w 9306964"/>
              <a:gd name="connsiteY2" fmla="*/ 2944431 h 4165893"/>
              <a:gd name="connsiteX3" fmla="*/ 346255 w 9306964"/>
              <a:gd name="connsiteY3" fmla="*/ 4165893 h 4165893"/>
              <a:gd name="connsiteX4" fmla="*/ 0 w 9306964"/>
              <a:gd name="connsiteY4" fmla="*/ 0 h 4165893"/>
              <a:gd name="connsiteX0" fmla="*/ 0 w 9196622"/>
              <a:gd name="connsiteY0" fmla="*/ 0 h 4404750"/>
              <a:gd name="connsiteX1" fmla="*/ 9095507 w 9196622"/>
              <a:gd name="connsiteY1" fmla="*/ 1184523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  <a:gd name="connsiteX0" fmla="*/ 0 w 9196622"/>
              <a:gd name="connsiteY0" fmla="*/ 0 h 4404750"/>
              <a:gd name="connsiteX1" fmla="*/ 9002098 w 9196622"/>
              <a:gd name="connsiteY1" fmla="*/ 104710 h 4404750"/>
              <a:gd name="connsiteX2" fmla="*/ 9196622 w 9196622"/>
              <a:gd name="connsiteY2" fmla="*/ 3183288 h 4404750"/>
              <a:gd name="connsiteX3" fmla="*/ 235913 w 9196622"/>
              <a:gd name="connsiteY3" fmla="*/ 4404750 h 4404750"/>
              <a:gd name="connsiteX4" fmla="*/ 0 w 9196622"/>
              <a:gd name="connsiteY4" fmla="*/ 0 h 440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6622" h="4404750">
                <a:moveTo>
                  <a:pt x="0" y="0"/>
                </a:moveTo>
                <a:lnTo>
                  <a:pt x="9002098" y="104710"/>
                </a:lnTo>
                <a:cubicBezTo>
                  <a:pt x="9069356" y="1377484"/>
                  <a:pt x="9125327" y="1829111"/>
                  <a:pt x="9196622" y="3183288"/>
                </a:cubicBezTo>
                <a:lnTo>
                  <a:pt x="235913" y="440475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sp>
        <p:nvSpPr>
          <p:cNvPr id="20" name="Freeform 19"/>
          <p:cNvSpPr/>
          <p:nvPr userDrawn="1"/>
        </p:nvSpPr>
        <p:spPr>
          <a:xfrm rot="190171">
            <a:off x="-14092" y="3698098"/>
            <a:ext cx="9197423" cy="1634558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274575"/>
              <a:gd name="connsiteY0" fmla="*/ 8335 h 2589228"/>
              <a:gd name="connsiteX1" fmla="*/ 9173460 w 9274575"/>
              <a:gd name="connsiteY1" fmla="*/ 37055 h 2589228"/>
              <a:gd name="connsiteX2" fmla="*/ 9274575 w 9274575"/>
              <a:gd name="connsiteY2" fmla="*/ 2035820 h 2589228"/>
              <a:gd name="connsiteX3" fmla="*/ 144563 w 9274575"/>
              <a:gd name="connsiteY3" fmla="*/ 2589228 h 2589228"/>
              <a:gd name="connsiteX4" fmla="*/ 0 w 9274575"/>
              <a:gd name="connsiteY4" fmla="*/ 8335 h 2589228"/>
              <a:gd name="connsiteX0" fmla="*/ 0 w 9274575"/>
              <a:gd name="connsiteY0" fmla="*/ 8335 h 2589228"/>
              <a:gd name="connsiteX1" fmla="*/ 9173460 w 9274575"/>
              <a:gd name="connsiteY1" fmla="*/ 37055 h 2589228"/>
              <a:gd name="connsiteX2" fmla="*/ 9274575 w 9274575"/>
              <a:gd name="connsiteY2" fmla="*/ 2035820 h 2589228"/>
              <a:gd name="connsiteX3" fmla="*/ 144563 w 9274575"/>
              <a:gd name="connsiteY3" fmla="*/ 2589228 h 2589228"/>
              <a:gd name="connsiteX4" fmla="*/ 0 w 9274575"/>
              <a:gd name="connsiteY4" fmla="*/ 8335 h 2589228"/>
              <a:gd name="connsiteX0" fmla="*/ 0 w 9274575"/>
              <a:gd name="connsiteY0" fmla="*/ 840309 h 3421202"/>
              <a:gd name="connsiteX1" fmla="*/ 9117374 w 9274575"/>
              <a:gd name="connsiteY1" fmla="*/ 37055 h 3421202"/>
              <a:gd name="connsiteX2" fmla="*/ 9274575 w 9274575"/>
              <a:gd name="connsiteY2" fmla="*/ 2867794 h 3421202"/>
              <a:gd name="connsiteX3" fmla="*/ 144563 w 9274575"/>
              <a:gd name="connsiteY3" fmla="*/ 3421202 h 3421202"/>
              <a:gd name="connsiteX4" fmla="*/ 0 w 9274575"/>
              <a:gd name="connsiteY4" fmla="*/ 840309 h 3421202"/>
              <a:gd name="connsiteX0" fmla="*/ 0 w 9257722"/>
              <a:gd name="connsiteY0" fmla="*/ 1173434 h 3421202"/>
              <a:gd name="connsiteX1" fmla="*/ 9100521 w 9257722"/>
              <a:gd name="connsiteY1" fmla="*/ 37055 h 3421202"/>
              <a:gd name="connsiteX2" fmla="*/ 9257722 w 9257722"/>
              <a:gd name="connsiteY2" fmla="*/ 2867794 h 3421202"/>
              <a:gd name="connsiteX3" fmla="*/ 127710 w 9257722"/>
              <a:gd name="connsiteY3" fmla="*/ 3421202 h 3421202"/>
              <a:gd name="connsiteX4" fmla="*/ 0 w 9257722"/>
              <a:gd name="connsiteY4" fmla="*/ 1173434 h 3421202"/>
              <a:gd name="connsiteX0" fmla="*/ 0 w 9257722"/>
              <a:gd name="connsiteY0" fmla="*/ 1173434 h 3421202"/>
              <a:gd name="connsiteX1" fmla="*/ 9100521 w 9257722"/>
              <a:gd name="connsiteY1" fmla="*/ 37055 h 3421202"/>
              <a:gd name="connsiteX2" fmla="*/ 9257722 w 9257722"/>
              <a:gd name="connsiteY2" fmla="*/ 2867794 h 3421202"/>
              <a:gd name="connsiteX3" fmla="*/ 127710 w 9257722"/>
              <a:gd name="connsiteY3" fmla="*/ 3421202 h 3421202"/>
              <a:gd name="connsiteX4" fmla="*/ 0 w 9257722"/>
              <a:gd name="connsiteY4" fmla="*/ 1173434 h 3421202"/>
              <a:gd name="connsiteX0" fmla="*/ 0 w 9197422"/>
              <a:gd name="connsiteY0" fmla="*/ 1173434 h 3421202"/>
              <a:gd name="connsiteX1" fmla="*/ 9100521 w 9197422"/>
              <a:gd name="connsiteY1" fmla="*/ 37055 h 3421202"/>
              <a:gd name="connsiteX2" fmla="*/ 9197422 w 9197422"/>
              <a:gd name="connsiteY2" fmla="*/ 1952539 h 3421202"/>
              <a:gd name="connsiteX3" fmla="*/ 127710 w 9197422"/>
              <a:gd name="connsiteY3" fmla="*/ 3421202 h 3421202"/>
              <a:gd name="connsiteX4" fmla="*/ 0 w 9197422"/>
              <a:gd name="connsiteY4" fmla="*/ 1173434 h 3421202"/>
              <a:gd name="connsiteX0" fmla="*/ 0 w 9243766"/>
              <a:gd name="connsiteY0" fmla="*/ 1173434 h 3421202"/>
              <a:gd name="connsiteX1" fmla="*/ 9100521 w 9243766"/>
              <a:gd name="connsiteY1" fmla="*/ 37055 h 3421202"/>
              <a:gd name="connsiteX2" fmla="*/ 9243766 w 9243766"/>
              <a:gd name="connsiteY2" fmla="*/ 2868640 h 3421202"/>
              <a:gd name="connsiteX3" fmla="*/ 127710 w 9243766"/>
              <a:gd name="connsiteY3" fmla="*/ 3421202 h 3421202"/>
              <a:gd name="connsiteX4" fmla="*/ 0 w 9243766"/>
              <a:gd name="connsiteY4" fmla="*/ 1173434 h 3421202"/>
              <a:gd name="connsiteX0" fmla="*/ 0 w 9243766"/>
              <a:gd name="connsiteY0" fmla="*/ 1136379 h 3384147"/>
              <a:gd name="connsiteX1" fmla="*/ 9100521 w 9243766"/>
              <a:gd name="connsiteY1" fmla="*/ 0 h 3384147"/>
              <a:gd name="connsiteX2" fmla="*/ 9243766 w 9243766"/>
              <a:gd name="connsiteY2" fmla="*/ 2831585 h 3384147"/>
              <a:gd name="connsiteX3" fmla="*/ 127710 w 9243766"/>
              <a:gd name="connsiteY3" fmla="*/ 3384147 h 3384147"/>
              <a:gd name="connsiteX4" fmla="*/ 0 w 9243766"/>
              <a:gd name="connsiteY4" fmla="*/ 1136379 h 3384147"/>
              <a:gd name="connsiteX0" fmla="*/ 0 w 9243766"/>
              <a:gd name="connsiteY0" fmla="*/ 1136379 h 2831585"/>
              <a:gd name="connsiteX1" fmla="*/ 9100521 w 9243766"/>
              <a:gd name="connsiteY1" fmla="*/ 0 h 2831585"/>
              <a:gd name="connsiteX2" fmla="*/ 9243766 w 9243766"/>
              <a:gd name="connsiteY2" fmla="*/ 2831585 h 2831585"/>
              <a:gd name="connsiteX3" fmla="*/ 67409 w 9243766"/>
              <a:gd name="connsiteY3" fmla="*/ 2468893 h 2831585"/>
              <a:gd name="connsiteX4" fmla="*/ 0 w 9243766"/>
              <a:gd name="connsiteY4" fmla="*/ 1136379 h 2831585"/>
              <a:gd name="connsiteX0" fmla="*/ 0 w 9197422"/>
              <a:gd name="connsiteY0" fmla="*/ 1136379 h 2468893"/>
              <a:gd name="connsiteX1" fmla="*/ 9100521 w 9197422"/>
              <a:gd name="connsiteY1" fmla="*/ 0 h 2468893"/>
              <a:gd name="connsiteX2" fmla="*/ 9197422 w 9197422"/>
              <a:gd name="connsiteY2" fmla="*/ 1915484 h 2468893"/>
              <a:gd name="connsiteX3" fmla="*/ 67409 w 9197422"/>
              <a:gd name="connsiteY3" fmla="*/ 2468893 h 2468893"/>
              <a:gd name="connsiteX4" fmla="*/ 0 w 9197422"/>
              <a:gd name="connsiteY4" fmla="*/ 1136379 h 2468893"/>
              <a:gd name="connsiteX0" fmla="*/ 0 w 9267168"/>
              <a:gd name="connsiteY0" fmla="*/ 1090212 h 2468893"/>
              <a:gd name="connsiteX1" fmla="*/ 9170267 w 9267168"/>
              <a:gd name="connsiteY1" fmla="*/ 0 h 2468893"/>
              <a:gd name="connsiteX2" fmla="*/ 9267168 w 9267168"/>
              <a:gd name="connsiteY2" fmla="*/ 1915484 h 2468893"/>
              <a:gd name="connsiteX3" fmla="*/ 137155 w 9267168"/>
              <a:gd name="connsiteY3" fmla="*/ 2468893 h 2468893"/>
              <a:gd name="connsiteX4" fmla="*/ 0 w 9267168"/>
              <a:gd name="connsiteY4" fmla="*/ 1090212 h 2468893"/>
              <a:gd name="connsiteX0" fmla="*/ 0 w 9267168"/>
              <a:gd name="connsiteY0" fmla="*/ 1090212 h 2422723"/>
              <a:gd name="connsiteX1" fmla="*/ 9170267 w 9267168"/>
              <a:gd name="connsiteY1" fmla="*/ 0 h 2422723"/>
              <a:gd name="connsiteX2" fmla="*/ 9267168 w 9267168"/>
              <a:gd name="connsiteY2" fmla="*/ 1915484 h 2422723"/>
              <a:gd name="connsiteX3" fmla="*/ 67411 w 9267168"/>
              <a:gd name="connsiteY3" fmla="*/ 2422723 h 2422723"/>
              <a:gd name="connsiteX4" fmla="*/ 0 w 9267168"/>
              <a:gd name="connsiteY4" fmla="*/ 1090212 h 2422723"/>
              <a:gd name="connsiteX0" fmla="*/ 0 w 9267168"/>
              <a:gd name="connsiteY0" fmla="*/ 1053099 h 2385610"/>
              <a:gd name="connsiteX1" fmla="*/ 9104735 w 9267168"/>
              <a:gd name="connsiteY1" fmla="*/ 0 h 2385610"/>
              <a:gd name="connsiteX2" fmla="*/ 9267168 w 9267168"/>
              <a:gd name="connsiteY2" fmla="*/ 1878371 h 2385610"/>
              <a:gd name="connsiteX3" fmla="*/ 67411 w 9267168"/>
              <a:gd name="connsiteY3" fmla="*/ 2385610 h 2385610"/>
              <a:gd name="connsiteX4" fmla="*/ 0 w 9267168"/>
              <a:gd name="connsiteY4" fmla="*/ 1053099 h 2385610"/>
              <a:gd name="connsiteX0" fmla="*/ 0 w 9197423"/>
              <a:gd name="connsiteY0" fmla="*/ 1053099 h 2385610"/>
              <a:gd name="connsiteX1" fmla="*/ 9104735 w 9197423"/>
              <a:gd name="connsiteY1" fmla="*/ 0 h 2385610"/>
              <a:gd name="connsiteX2" fmla="*/ 9197423 w 9197423"/>
              <a:gd name="connsiteY2" fmla="*/ 1832201 h 2385610"/>
              <a:gd name="connsiteX3" fmla="*/ 67411 w 9197423"/>
              <a:gd name="connsiteY3" fmla="*/ 2385610 h 2385610"/>
              <a:gd name="connsiteX4" fmla="*/ 0 w 9197423"/>
              <a:gd name="connsiteY4" fmla="*/ 1053099 h 238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423" h="2385610">
                <a:moveTo>
                  <a:pt x="0" y="1053099"/>
                </a:moveTo>
                <a:cubicBezTo>
                  <a:pt x="3472719" y="578744"/>
                  <a:pt x="6944498" y="283054"/>
                  <a:pt x="9104735" y="0"/>
                </a:cubicBezTo>
                <a:cubicBezTo>
                  <a:pt x="9171993" y="1272774"/>
                  <a:pt x="9126128" y="478024"/>
                  <a:pt x="9197423" y="1832201"/>
                </a:cubicBezTo>
                <a:lnTo>
                  <a:pt x="67411" y="2385610"/>
                </a:lnTo>
                <a:lnTo>
                  <a:pt x="0" y="1053099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 userDrawn="1"/>
        </p:nvSpPr>
        <p:spPr>
          <a:xfrm rot="10951019">
            <a:off x="-36967" y="-149612"/>
            <a:ext cx="9235568" cy="1712846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3750293"/>
              <a:gd name="connsiteX1" fmla="*/ 9176357 w 9243615"/>
              <a:gd name="connsiteY1" fmla="*/ 1216207 h 3750293"/>
              <a:gd name="connsiteX2" fmla="*/ 9226915 w 9243615"/>
              <a:gd name="connsiteY2" fmla="*/ 2215589 h 3750293"/>
              <a:gd name="connsiteX3" fmla="*/ 146544 w 9243615"/>
              <a:gd name="connsiteY3" fmla="*/ 3750293 h 3750293"/>
              <a:gd name="connsiteX4" fmla="*/ 0 w 9243615"/>
              <a:gd name="connsiteY4" fmla="*/ 853514 h 3750293"/>
              <a:gd name="connsiteX0" fmla="*/ 0 w 9276556"/>
              <a:gd name="connsiteY0" fmla="*/ 853514 h 3750293"/>
              <a:gd name="connsiteX1" fmla="*/ 9176357 w 9276556"/>
              <a:gd name="connsiteY1" fmla="*/ 1216207 h 3750293"/>
              <a:gd name="connsiteX2" fmla="*/ 9276556 w 9276556"/>
              <a:gd name="connsiteY2" fmla="*/ 3196885 h 3750293"/>
              <a:gd name="connsiteX3" fmla="*/ 146544 w 9276556"/>
              <a:gd name="connsiteY3" fmla="*/ 3750293 h 3750293"/>
              <a:gd name="connsiteX4" fmla="*/ 0 w 9276556"/>
              <a:gd name="connsiteY4" fmla="*/ 853514 h 3750293"/>
              <a:gd name="connsiteX0" fmla="*/ 0 w 9453059"/>
              <a:gd name="connsiteY0" fmla="*/ 853514 h 4342497"/>
              <a:gd name="connsiteX1" fmla="*/ 9352860 w 9453059"/>
              <a:gd name="connsiteY1" fmla="*/ 1808411 h 4342497"/>
              <a:gd name="connsiteX2" fmla="*/ 9453059 w 9453059"/>
              <a:gd name="connsiteY2" fmla="*/ 3789089 h 4342497"/>
              <a:gd name="connsiteX3" fmla="*/ 323047 w 9453059"/>
              <a:gd name="connsiteY3" fmla="*/ 4342497 h 4342497"/>
              <a:gd name="connsiteX4" fmla="*/ 0 w 9453059"/>
              <a:gd name="connsiteY4" fmla="*/ 853514 h 4342497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88983"/>
              <a:gd name="connsiteX1" fmla="*/ 9352860 w 9453059"/>
              <a:gd name="connsiteY1" fmla="*/ 954897 h 3488983"/>
              <a:gd name="connsiteX2" fmla="*/ 9453059 w 9453059"/>
              <a:gd name="connsiteY2" fmla="*/ 2935575 h 3488983"/>
              <a:gd name="connsiteX3" fmla="*/ 323047 w 9453059"/>
              <a:gd name="connsiteY3" fmla="*/ 3488983 h 3488983"/>
              <a:gd name="connsiteX4" fmla="*/ 0 w 9453059"/>
              <a:gd name="connsiteY4" fmla="*/ 0 h 3488983"/>
              <a:gd name="connsiteX0" fmla="*/ 0 w 9453059"/>
              <a:gd name="connsiteY0" fmla="*/ 0 h 3497840"/>
              <a:gd name="connsiteX1" fmla="*/ 9352860 w 9453059"/>
              <a:gd name="connsiteY1" fmla="*/ 954897 h 3497840"/>
              <a:gd name="connsiteX2" fmla="*/ 9453059 w 9453059"/>
              <a:gd name="connsiteY2" fmla="*/ 2935575 h 3497840"/>
              <a:gd name="connsiteX3" fmla="*/ 176951 w 9453059"/>
              <a:gd name="connsiteY3" fmla="*/ 3497839 h 3497840"/>
              <a:gd name="connsiteX4" fmla="*/ 0 w 9453059"/>
              <a:gd name="connsiteY4" fmla="*/ 0 h 3497840"/>
              <a:gd name="connsiteX0" fmla="*/ 0 w 9453059"/>
              <a:gd name="connsiteY0" fmla="*/ 0 h 3497839"/>
              <a:gd name="connsiteX1" fmla="*/ 9352860 w 9453059"/>
              <a:gd name="connsiteY1" fmla="*/ 954897 h 3497839"/>
              <a:gd name="connsiteX2" fmla="*/ 9453059 w 9453059"/>
              <a:gd name="connsiteY2" fmla="*/ 2935575 h 3497839"/>
              <a:gd name="connsiteX3" fmla="*/ 176952 w 9453059"/>
              <a:gd name="connsiteY3" fmla="*/ 3497839 h 3497839"/>
              <a:gd name="connsiteX4" fmla="*/ 0 w 9453059"/>
              <a:gd name="connsiteY4" fmla="*/ 0 h 3497839"/>
              <a:gd name="connsiteX0" fmla="*/ 0 w 9420118"/>
              <a:gd name="connsiteY0" fmla="*/ 0 h 3497839"/>
              <a:gd name="connsiteX1" fmla="*/ 9352860 w 9420118"/>
              <a:gd name="connsiteY1" fmla="*/ 954897 h 3497839"/>
              <a:gd name="connsiteX2" fmla="*/ 9306964 w 9420118"/>
              <a:gd name="connsiteY2" fmla="*/ 2944431 h 3497839"/>
              <a:gd name="connsiteX3" fmla="*/ 176952 w 9420118"/>
              <a:gd name="connsiteY3" fmla="*/ 3497839 h 3497839"/>
              <a:gd name="connsiteX4" fmla="*/ 0 w 9420118"/>
              <a:gd name="connsiteY4" fmla="*/ 0 h 3497839"/>
              <a:gd name="connsiteX0" fmla="*/ 0 w 9306964"/>
              <a:gd name="connsiteY0" fmla="*/ 0 h 3497839"/>
              <a:gd name="connsiteX1" fmla="*/ 9205849 w 9306964"/>
              <a:gd name="connsiteY1" fmla="*/ 945666 h 3497839"/>
              <a:gd name="connsiteX2" fmla="*/ 9306964 w 9306964"/>
              <a:gd name="connsiteY2" fmla="*/ 2944431 h 3497839"/>
              <a:gd name="connsiteX3" fmla="*/ 176952 w 9306964"/>
              <a:gd name="connsiteY3" fmla="*/ 3497839 h 3497839"/>
              <a:gd name="connsiteX4" fmla="*/ 0 w 9306964"/>
              <a:gd name="connsiteY4" fmla="*/ 0 h 3497839"/>
              <a:gd name="connsiteX0" fmla="*/ 0 w 9306964"/>
              <a:gd name="connsiteY0" fmla="*/ 0 h 3354420"/>
              <a:gd name="connsiteX1" fmla="*/ 9205849 w 9306964"/>
              <a:gd name="connsiteY1" fmla="*/ 945666 h 3354420"/>
              <a:gd name="connsiteX2" fmla="*/ 9306964 w 9306964"/>
              <a:gd name="connsiteY2" fmla="*/ 2944431 h 3354420"/>
              <a:gd name="connsiteX3" fmla="*/ 141540 w 9306964"/>
              <a:gd name="connsiteY3" fmla="*/ 3354420 h 3354420"/>
              <a:gd name="connsiteX4" fmla="*/ 0 w 9306964"/>
              <a:gd name="connsiteY4" fmla="*/ 0 h 3354420"/>
              <a:gd name="connsiteX0" fmla="*/ 0 w 9276719"/>
              <a:gd name="connsiteY0" fmla="*/ 0 h 3354420"/>
              <a:gd name="connsiteX1" fmla="*/ 9205849 w 9276719"/>
              <a:gd name="connsiteY1" fmla="*/ 945666 h 3354420"/>
              <a:gd name="connsiteX2" fmla="*/ 9276719 w 9276719"/>
              <a:gd name="connsiteY2" fmla="*/ 2914864 h 3354420"/>
              <a:gd name="connsiteX3" fmla="*/ 141540 w 9276719"/>
              <a:gd name="connsiteY3" fmla="*/ 3354420 h 3354420"/>
              <a:gd name="connsiteX4" fmla="*/ 0 w 9276719"/>
              <a:gd name="connsiteY4" fmla="*/ 0 h 3354420"/>
              <a:gd name="connsiteX0" fmla="*/ 0 w 9276719"/>
              <a:gd name="connsiteY0" fmla="*/ 0 h 3354420"/>
              <a:gd name="connsiteX1" fmla="*/ 9199752 w 9276719"/>
              <a:gd name="connsiteY1" fmla="*/ 998296 h 3354420"/>
              <a:gd name="connsiteX2" fmla="*/ 9276719 w 9276719"/>
              <a:gd name="connsiteY2" fmla="*/ 2914864 h 3354420"/>
              <a:gd name="connsiteX3" fmla="*/ 141540 w 9276719"/>
              <a:gd name="connsiteY3" fmla="*/ 3354420 h 3354420"/>
              <a:gd name="connsiteX4" fmla="*/ 0 w 9276719"/>
              <a:gd name="connsiteY4" fmla="*/ 0 h 3354420"/>
              <a:gd name="connsiteX0" fmla="*/ 0 w 9235570"/>
              <a:gd name="connsiteY0" fmla="*/ 0 h 2499871"/>
              <a:gd name="connsiteX1" fmla="*/ 9158603 w 9235570"/>
              <a:gd name="connsiteY1" fmla="*/ 143747 h 2499871"/>
              <a:gd name="connsiteX2" fmla="*/ 9235570 w 9235570"/>
              <a:gd name="connsiteY2" fmla="*/ 2060315 h 2499871"/>
              <a:gd name="connsiteX3" fmla="*/ 100391 w 9235570"/>
              <a:gd name="connsiteY3" fmla="*/ 2499871 h 2499871"/>
              <a:gd name="connsiteX4" fmla="*/ 0 w 9235570"/>
              <a:gd name="connsiteY4" fmla="*/ 0 h 2499871"/>
              <a:gd name="connsiteX0" fmla="*/ 0 w 9235569"/>
              <a:gd name="connsiteY0" fmla="*/ 0 h 2499871"/>
              <a:gd name="connsiteX1" fmla="*/ 9158603 w 9235569"/>
              <a:gd name="connsiteY1" fmla="*/ 143747 h 2499871"/>
              <a:gd name="connsiteX2" fmla="*/ 9235569 w 9235569"/>
              <a:gd name="connsiteY2" fmla="*/ 2060315 h 2499871"/>
              <a:gd name="connsiteX3" fmla="*/ 100391 w 9235569"/>
              <a:gd name="connsiteY3" fmla="*/ 2499871 h 2499871"/>
              <a:gd name="connsiteX4" fmla="*/ 0 w 9235569"/>
              <a:gd name="connsiteY4" fmla="*/ 0 h 2499871"/>
              <a:gd name="connsiteX0" fmla="*/ 0 w 9225861"/>
              <a:gd name="connsiteY0" fmla="*/ 0 h 2499871"/>
              <a:gd name="connsiteX1" fmla="*/ 9158603 w 9225861"/>
              <a:gd name="connsiteY1" fmla="*/ 143747 h 2499871"/>
              <a:gd name="connsiteX2" fmla="*/ 9115027 w 9225861"/>
              <a:gd name="connsiteY2" fmla="*/ 2060316 h 2499871"/>
              <a:gd name="connsiteX3" fmla="*/ 100391 w 9225861"/>
              <a:gd name="connsiteY3" fmla="*/ 2499871 h 2499871"/>
              <a:gd name="connsiteX4" fmla="*/ 0 w 9225861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  <a:gd name="connsiteX0" fmla="*/ 0 w 9116122"/>
              <a:gd name="connsiteY0" fmla="*/ 0 h 2499871"/>
              <a:gd name="connsiteX1" fmla="*/ 9039065 w 9116122"/>
              <a:gd name="connsiteY1" fmla="*/ 143747 h 2499871"/>
              <a:gd name="connsiteX2" fmla="*/ 9115027 w 9116122"/>
              <a:gd name="connsiteY2" fmla="*/ 2060316 h 2499871"/>
              <a:gd name="connsiteX3" fmla="*/ 100391 w 9116122"/>
              <a:gd name="connsiteY3" fmla="*/ 2499871 h 2499871"/>
              <a:gd name="connsiteX4" fmla="*/ 0 w 9116122"/>
              <a:gd name="connsiteY4" fmla="*/ 0 h 2499871"/>
              <a:gd name="connsiteX0" fmla="*/ 0 w 9116122"/>
              <a:gd name="connsiteY0" fmla="*/ 0 h 2499871"/>
              <a:gd name="connsiteX1" fmla="*/ 9039065 w 9116122"/>
              <a:gd name="connsiteY1" fmla="*/ 143747 h 2499871"/>
              <a:gd name="connsiteX2" fmla="*/ 9115027 w 9116122"/>
              <a:gd name="connsiteY2" fmla="*/ 2060316 h 2499871"/>
              <a:gd name="connsiteX3" fmla="*/ 100391 w 9116122"/>
              <a:gd name="connsiteY3" fmla="*/ 2499871 h 2499871"/>
              <a:gd name="connsiteX4" fmla="*/ 0 w 9116122"/>
              <a:gd name="connsiteY4" fmla="*/ 0 h 2499871"/>
              <a:gd name="connsiteX0" fmla="*/ 0 w 9115027"/>
              <a:gd name="connsiteY0" fmla="*/ 0 h 2499871"/>
              <a:gd name="connsiteX1" fmla="*/ 9039065 w 9115027"/>
              <a:gd name="connsiteY1" fmla="*/ 143747 h 2499871"/>
              <a:gd name="connsiteX2" fmla="*/ 9115027 w 9115027"/>
              <a:gd name="connsiteY2" fmla="*/ 2060316 h 2499871"/>
              <a:gd name="connsiteX3" fmla="*/ 100391 w 9115027"/>
              <a:gd name="connsiteY3" fmla="*/ 2499871 h 2499871"/>
              <a:gd name="connsiteX4" fmla="*/ 0 w 9115027"/>
              <a:gd name="connsiteY4" fmla="*/ 0 h 249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5027" h="2499871">
                <a:moveTo>
                  <a:pt x="0" y="0"/>
                </a:moveTo>
                <a:lnTo>
                  <a:pt x="9039065" y="143747"/>
                </a:lnTo>
                <a:cubicBezTo>
                  <a:pt x="9096603" y="955227"/>
                  <a:pt x="9080876" y="1427250"/>
                  <a:pt x="9115027" y="2060316"/>
                </a:cubicBezTo>
                <a:lnTo>
                  <a:pt x="100391" y="24998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0" dist="279400" dir="6120000" algn="tl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0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EDWARD~1\AppData\Local\Temp\VMwareDnD\d3660014\iStock_grunge_yellow.png"/>
          <p:cNvPicPr>
            <a:picLocks noChangeAspect="1" noChangeArrowheads="1"/>
          </p:cNvPicPr>
          <p:nvPr userDrawn="1"/>
        </p:nvPicPr>
        <p:blipFill>
          <a:blip r:embed="rId2" cstate="print"/>
          <a:srcRect t="73259" b="23334"/>
          <a:stretch>
            <a:fillRect/>
          </a:stretch>
        </p:blipFill>
        <p:spPr bwMode="auto">
          <a:xfrm>
            <a:off x="0" y="4914900"/>
            <a:ext cx="9144000" cy="228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4914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5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 userDrawn="1"/>
        </p:nvGrpSpPr>
        <p:grpSpPr>
          <a:xfrm rot="10800000">
            <a:off x="-2099233" y="-5144"/>
            <a:ext cx="6976033" cy="5148644"/>
            <a:chOff x="4267200" y="230"/>
            <a:chExt cx="6976033" cy="6864858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4" name="Group 16"/>
          <p:cNvGrpSpPr/>
          <p:nvPr userDrawn="1"/>
        </p:nvGrpSpPr>
        <p:grpSpPr>
          <a:xfrm>
            <a:off x="4267211" y="1"/>
            <a:ext cx="6976033" cy="5148644"/>
            <a:chOff x="4267200" y="230"/>
            <a:chExt cx="6976033" cy="6864858"/>
          </a:xfrm>
        </p:grpSpPr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097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474" y="1543052"/>
            <a:ext cx="7583487" cy="783291"/>
          </a:xfrm>
        </p:spPr>
        <p:txBody>
          <a:bodyPr anchor="ctr" anchorCtr="0"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  <p:grpSp>
        <p:nvGrpSpPr>
          <p:cNvPr id="3" name="Group 5"/>
          <p:cNvGrpSpPr/>
          <p:nvPr userDrawn="1"/>
        </p:nvGrpSpPr>
        <p:grpSpPr>
          <a:xfrm rot="10800000">
            <a:off x="-2099233" y="-5144"/>
            <a:ext cx="6976033" cy="5148644"/>
            <a:chOff x="4267200" y="230"/>
            <a:chExt cx="6976033" cy="6864858"/>
          </a:xfrm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31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 userDrawn="1"/>
        </p:nvGrpSpPr>
        <p:grpSpPr>
          <a:xfrm flipV="1">
            <a:off x="4267211" y="0"/>
            <a:ext cx="6976033" cy="5143500"/>
            <a:chOff x="4267200" y="230"/>
            <a:chExt cx="6976033" cy="6864858"/>
          </a:xfrm>
        </p:grpSpPr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779474" y="2180105"/>
            <a:ext cx="7583487" cy="783291"/>
          </a:xfrm>
        </p:spPr>
        <p:txBody>
          <a:bodyPr anchor="ctr" anchorCtr="0"/>
          <a:lstStyle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Key Point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1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 userDrawn="1"/>
        </p:nvGrpSpPr>
        <p:grpSpPr>
          <a:xfrm rot="10800000">
            <a:off x="-2099233" y="-5144"/>
            <a:ext cx="6976033" cy="5148644"/>
            <a:chOff x="4267200" y="230"/>
            <a:chExt cx="6976033" cy="6864858"/>
          </a:xfrm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4" name="Group 16"/>
          <p:cNvGrpSpPr/>
          <p:nvPr userDrawn="1"/>
        </p:nvGrpSpPr>
        <p:grpSpPr>
          <a:xfrm>
            <a:off x="4267211" y="1"/>
            <a:ext cx="6976033" cy="5148644"/>
            <a:chOff x="4267200" y="230"/>
            <a:chExt cx="6976033" cy="6864858"/>
          </a:xfrm>
        </p:grpSpPr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20" name="Freeform 19"/>
          <p:cNvSpPr/>
          <p:nvPr userDrawn="1"/>
        </p:nvSpPr>
        <p:spPr>
          <a:xfrm rot="190171">
            <a:off x="-33890" y="3435346"/>
            <a:ext cx="9243615" cy="1897244"/>
          </a:xfrm>
          <a:custGeom>
            <a:avLst/>
            <a:gdLst>
              <a:gd name="connsiteX0" fmla="*/ 0 w 10283308"/>
              <a:gd name="connsiteY0" fmla="*/ 256054 h 2048435"/>
              <a:gd name="connsiteX1" fmla="*/ 10283308 w 10283308"/>
              <a:gd name="connsiteY1" fmla="*/ 256054 h 2048435"/>
              <a:gd name="connsiteX2" fmla="*/ 10283308 w 10283308"/>
              <a:gd name="connsiteY2" fmla="*/ 1792381 h 2048435"/>
              <a:gd name="connsiteX3" fmla="*/ 0 w 10283308"/>
              <a:gd name="connsiteY3" fmla="*/ 1792381 h 2048435"/>
              <a:gd name="connsiteX4" fmla="*/ 0 w 10283308"/>
              <a:gd name="connsiteY4" fmla="*/ 256054 h 2048435"/>
              <a:gd name="connsiteX0" fmla="*/ 0 w 10283308"/>
              <a:gd name="connsiteY0" fmla="*/ 853514 h 4106463"/>
              <a:gd name="connsiteX1" fmla="*/ 10283308 w 10283308"/>
              <a:gd name="connsiteY1" fmla="*/ 853514 h 4106463"/>
              <a:gd name="connsiteX2" fmla="*/ 10283308 w 10283308"/>
              <a:gd name="connsiteY2" fmla="*/ 2389841 h 4106463"/>
              <a:gd name="connsiteX3" fmla="*/ 599458 w 10283308"/>
              <a:gd name="connsiteY3" fmla="*/ 4106463 h 4106463"/>
              <a:gd name="connsiteX4" fmla="*/ 0 w 10283308"/>
              <a:gd name="connsiteY4" fmla="*/ 853514 h 4106463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10067682 w 10067682"/>
              <a:gd name="connsiteY2" fmla="*/ 2467649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24097 w 10067682"/>
              <a:gd name="connsiteY2" fmla="*/ 2758963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0067682"/>
              <a:gd name="connsiteY0" fmla="*/ 853514 h 4184271"/>
              <a:gd name="connsiteX1" fmla="*/ 10067682 w 10067682"/>
              <a:gd name="connsiteY1" fmla="*/ 931322 h 4184271"/>
              <a:gd name="connsiteX2" fmla="*/ 9467714 w 10067682"/>
              <a:gd name="connsiteY2" fmla="*/ 3137458 h 4184271"/>
              <a:gd name="connsiteX3" fmla="*/ 383832 w 10067682"/>
              <a:gd name="connsiteY3" fmla="*/ 4184271 h 4184271"/>
              <a:gd name="connsiteX4" fmla="*/ 0 w 10067682"/>
              <a:gd name="connsiteY4" fmla="*/ 853514 h 4184271"/>
              <a:gd name="connsiteX0" fmla="*/ 0 w 13157995"/>
              <a:gd name="connsiteY0" fmla="*/ 853514 h 4184271"/>
              <a:gd name="connsiteX1" fmla="*/ 10067682 w 13157995"/>
              <a:gd name="connsiteY1" fmla="*/ 931322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13157995"/>
              <a:gd name="connsiteY0" fmla="*/ 853514 h 4184271"/>
              <a:gd name="connsiteX1" fmla="*/ 9232181 w 13157995"/>
              <a:gd name="connsiteY1" fmla="*/ 1093584 h 4184271"/>
              <a:gd name="connsiteX2" fmla="*/ 9467714 w 13157995"/>
              <a:gd name="connsiteY2" fmla="*/ 3137458 h 4184271"/>
              <a:gd name="connsiteX3" fmla="*/ 383832 w 13157995"/>
              <a:gd name="connsiteY3" fmla="*/ 4184271 h 4184271"/>
              <a:gd name="connsiteX4" fmla="*/ 0 w 13157995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4184271"/>
              <a:gd name="connsiteX1" fmla="*/ 9232181 w 9467714"/>
              <a:gd name="connsiteY1" fmla="*/ 1093584 h 4184271"/>
              <a:gd name="connsiteX2" fmla="*/ 9467714 w 9467714"/>
              <a:gd name="connsiteY2" fmla="*/ 3137458 h 4184271"/>
              <a:gd name="connsiteX3" fmla="*/ 383832 w 9467714"/>
              <a:gd name="connsiteY3" fmla="*/ 4184271 h 4184271"/>
              <a:gd name="connsiteX4" fmla="*/ 0 w 9467714"/>
              <a:gd name="connsiteY4" fmla="*/ 853514 h 4184271"/>
              <a:gd name="connsiteX0" fmla="*/ 0 w 9467714"/>
              <a:gd name="connsiteY0" fmla="*/ 853514 h 3883008"/>
              <a:gd name="connsiteX1" fmla="*/ 9232181 w 9467714"/>
              <a:gd name="connsiteY1" fmla="*/ 1093584 h 3883008"/>
              <a:gd name="connsiteX2" fmla="*/ 9467714 w 9467714"/>
              <a:gd name="connsiteY2" fmla="*/ 3137458 h 3883008"/>
              <a:gd name="connsiteX3" fmla="*/ 279196 w 9467714"/>
              <a:gd name="connsiteY3" fmla="*/ 3883008 h 3883008"/>
              <a:gd name="connsiteX4" fmla="*/ 0 w 9467714"/>
              <a:gd name="connsiteY4" fmla="*/ 853514 h 3883008"/>
              <a:gd name="connsiteX0" fmla="*/ 0 w 9344403"/>
              <a:gd name="connsiteY0" fmla="*/ 853514 h 3859176"/>
              <a:gd name="connsiteX1" fmla="*/ 9108870 w 9344403"/>
              <a:gd name="connsiteY1" fmla="*/ 1069752 h 3859176"/>
              <a:gd name="connsiteX2" fmla="*/ 9344403 w 9344403"/>
              <a:gd name="connsiteY2" fmla="*/ 3113626 h 3859176"/>
              <a:gd name="connsiteX3" fmla="*/ 155885 w 9344403"/>
              <a:gd name="connsiteY3" fmla="*/ 3859176 h 3859176"/>
              <a:gd name="connsiteX4" fmla="*/ 0 w 9344403"/>
              <a:gd name="connsiteY4" fmla="*/ 853514 h 3859176"/>
              <a:gd name="connsiteX0" fmla="*/ 0 w 9284784"/>
              <a:gd name="connsiteY0" fmla="*/ 853514 h 3859176"/>
              <a:gd name="connsiteX1" fmla="*/ 9108870 w 9284784"/>
              <a:gd name="connsiteY1" fmla="*/ 1069752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326287"/>
              <a:gd name="connsiteY0" fmla="*/ 853514 h 3859176"/>
              <a:gd name="connsiteX1" fmla="*/ 9172491 w 9326287"/>
              <a:gd name="connsiteY1" fmla="*/ 1118956 h 3859176"/>
              <a:gd name="connsiteX2" fmla="*/ 9284784 w 9326287"/>
              <a:gd name="connsiteY2" fmla="*/ 3284116 h 3859176"/>
              <a:gd name="connsiteX3" fmla="*/ 155885 w 9326287"/>
              <a:gd name="connsiteY3" fmla="*/ 3859176 h 3859176"/>
              <a:gd name="connsiteX4" fmla="*/ 0 w 9326287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859176"/>
              <a:gd name="connsiteX1" fmla="*/ 9172491 w 9284784"/>
              <a:gd name="connsiteY1" fmla="*/ 1118956 h 3859176"/>
              <a:gd name="connsiteX2" fmla="*/ 9284784 w 9284784"/>
              <a:gd name="connsiteY2" fmla="*/ 3284116 h 3859176"/>
              <a:gd name="connsiteX3" fmla="*/ 155885 w 9284784"/>
              <a:gd name="connsiteY3" fmla="*/ 3859176 h 3859176"/>
              <a:gd name="connsiteX4" fmla="*/ 0 w 9284784"/>
              <a:gd name="connsiteY4" fmla="*/ 853514 h 3859176"/>
              <a:gd name="connsiteX0" fmla="*/ 0 w 9284784"/>
              <a:gd name="connsiteY0" fmla="*/ 853514 h 3284116"/>
              <a:gd name="connsiteX1" fmla="*/ 9172491 w 9284784"/>
              <a:gd name="connsiteY1" fmla="*/ 1118956 h 3284116"/>
              <a:gd name="connsiteX2" fmla="*/ 9284784 w 9284784"/>
              <a:gd name="connsiteY2" fmla="*/ 3284116 h 3284116"/>
              <a:gd name="connsiteX3" fmla="*/ 129829 w 9284784"/>
              <a:gd name="connsiteY3" fmla="*/ 3077500 h 3284116"/>
              <a:gd name="connsiteX4" fmla="*/ 0 w 9284784"/>
              <a:gd name="connsiteY4" fmla="*/ 853514 h 3284116"/>
              <a:gd name="connsiteX0" fmla="*/ 0 w 9259841"/>
              <a:gd name="connsiteY0" fmla="*/ 853514 h 3077500"/>
              <a:gd name="connsiteX1" fmla="*/ 9172491 w 9259841"/>
              <a:gd name="connsiteY1" fmla="*/ 1118956 h 3077500"/>
              <a:gd name="connsiteX2" fmla="*/ 9259841 w 9259841"/>
              <a:gd name="connsiteY2" fmla="*/ 2524093 h 3077500"/>
              <a:gd name="connsiteX3" fmla="*/ 129829 w 9259841"/>
              <a:gd name="connsiteY3" fmla="*/ 3077500 h 3077500"/>
              <a:gd name="connsiteX4" fmla="*/ 0 w 9259841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59841 w 9280843"/>
              <a:gd name="connsiteY2" fmla="*/ 2524093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3077500"/>
              <a:gd name="connsiteX1" fmla="*/ 9213585 w 9280843"/>
              <a:gd name="connsiteY1" fmla="*/ 1158947 h 3077500"/>
              <a:gd name="connsiteX2" fmla="*/ 9264143 w 9280843"/>
              <a:gd name="connsiteY2" fmla="*/ 2158329 h 3077500"/>
              <a:gd name="connsiteX3" fmla="*/ 129829 w 9280843"/>
              <a:gd name="connsiteY3" fmla="*/ 3077500 h 3077500"/>
              <a:gd name="connsiteX4" fmla="*/ 0 w 9280843"/>
              <a:gd name="connsiteY4" fmla="*/ 853514 h 3077500"/>
              <a:gd name="connsiteX0" fmla="*/ 0 w 9280843"/>
              <a:gd name="connsiteY0" fmla="*/ 853514 h 2711738"/>
              <a:gd name="connsiteX1" fmla="*/ 9213585 w 9280843"/>
              <a:gd name="connsiteY1" fmla="*/ 1158947 h 2711738"/>
              <a:gd name="connsiteX2" fmla="*/ 9264143 w 9280843"/>
              <a:gd name="connsiteY2" fmla="*/ 2158329 h 2711738"/>
              <a:gd name="connsiteX3" fmla="*/ 134130 w 9280843"/>
              <a:gd name="connsiteY3" fmla="*/ 2711738 h 2711738"/>
              <a:gd name="connsiteX4" fmla="*/ 0 w 9280843"/>
              <a:gd name="connsiteY4" fmla="*/ 853514 h 2711738"/>
              <a:gd name="connsiteX0" fmla="*/ 0 w 9243615"/>
              <a:gd name="connsiteY0" fmla="*/ 853514 h 2768998"/>
              <a:gd name="connsiteX1" fmla="*/ 9176357 w 9243615"/>
              <a:gd name="connsiteY1" fmla="*/ 1216207 h 2768998"/>
              <a:gd name="connsiteX2" fmla="*/ 9226915 w 9243615"/>
              <a:gd name="connsiteY2" fmla="*/ 2215589 h 2768998"/>
              <a:gd name="connsiteX3" fmla="*/ 96902 w 9243615"/>
              <a:gd name="connsiteY3" fmla="*/ 2768998 h 2768998"/>
              <a:gd name="connsiteX4" fmla="*/ 0 w 9243615"/>
              <a:gd name="connsiteY4" fmla="*/ 853514 h 2768998"/>
              <a:gd name="connsiteX0" fmla="*/ 0 w 9243615"/>
              <a:gd name="connsiteY0" fmla="*/ 853514 h 2768997"/>
              <a:gd name="connsiteX1" fmla="*/ 9176357 w 9243615"/>
              <a:gd name="connsiteY1" fmla="*/ 1216207 h 2768997"/>
              <a:gd name="connsiteX2" fmla="*/ 9226915 w 9243615"/>
              <a:gd name="connsiteY2" fmla="*/ 2215589 h 2768997"/>
              <a:gd name="connsiteX3" fmla="*/ 96901 w 9243615"/>
              <a:gd name="connsiteY3" fmla="*/ 2768997 h 2768997"/>
              <a:gd name="connsiteX4" fmla="*/ 0 w 9243615"/>
              <a:gd name="connsiteY4" fmla="*/ 853514 h 276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3615" h="2768997">
                <a:moveTo>
                  <a:pt x="0" y="853514"/>
                </a:moveTo>
                <a:cubicBezTo>
                  <a:pt x="3427768" y="0"/>
                  <a:pt x="5748584" y="2069722"/>
                  <a:pt x="9176357" y="1216207"/>
                </a:cubicBezTo>
                <a:cubicBezTo>
                  <a:pt x="9243615" y="2488981"/>
                  <a:pt x="9155620" y="861412"/>
                  <a:pt x="9226915" y="2215589"/>
                </a:cubicBezTo>
                <a:lnTo>
                  <a:pt x="96901" y="2768997"/>
                </a:lnTo>
                <a:lnTo>
                  <a:pt x="0" y="853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 flipH="1">
            <a:off x="0" y="1"/>
            <a:ext cx="9144000" cy="190385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922"/>
              <a:gd name="connsiteX1" fmla="*/ 21600 w 21600"/>
              <a:gd name="connsiteY1" fmla="*/ 360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0 h 23922"/>
              <a:gd name="connsiteX0" fmla="*/ 0 w 21600"/>
              <a:gd name="connsiteY0" fmla="*/ 0 h 20322"/>
              <a:gd name="connsiteX1" fmla="*/ 21600 w 21600"/>
              <a:gd name="connsiteY1" fmla="*/ 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20322"/>
              <a:gd name="connsiteX1" fmla="*/ 21600 w 21600"/>
              <a:gd name="connsiteY1" fmla="*/ 4800 h 20322"/>
              <a:gd name="connsiteX2" fmla="*/ 21600 w 21600"/>
              <a:gd name="connsiteY2" fmla="*/ 13722 h 20322"/>
              <a:gd name="connsiteX3" fmla="*/ 0 w 21600"/>
              <a:gd name="connsiteY3" fmla="*/ 16572 h 20322"/>
              <a:gd name="connsiteX4" fmla="*/ 0 w 21600"/>
              <a:gd name="connsiteY4" fmla="*/ 0 h 20322"/>
              <a:gd name="connsiteX0" fmla="*/ 0 w 21600"/>
              <a:gd name="connsiteY0" fmla="*/ 0 h 15522"/>
              <a:gd name="connsiteX1" fmla="*/ 21600 w 21600"/>
              <a:gd name="connsiteY1" fmla="*/ 0 h 15522"/>
              <a:gd name="connsiteX2" fmla="*/ 21600 w 21600"/>
              <a:gd name="connsiteY2" fmla="*/ 8922 h 15522"/>
              <a:gd name="connsiteX3" fmla="*/ 0 w 21600"/>
              <a:gd name="connsiteY3" fmla="*/ 11772 h 15522"/>
              <a:gd name="connsiteX4" fmla="*/ 0 w 21600"/>
              <a:gd name="connsiteY4" fmla="*/ 0 h 15522"/>
              <a:gd name="connsiteX0" fmla="*/ 0 w 21600"/>
              <a:gd name="connsiteY0" fmla="*/ 0 h 19988"/>
              <a:gd name="connsiteX1" fmla="*/ 21600 w 21600"/>
              <a:gd name="connsiteY1" fmla="*/ 0 h 19988"/>
              <a:gd name="connsiteX2" fmla="*/ 21600 w 21600"/>
              <a:gd name="connsiteY2" fmla="*/ 8922 h 19988"/>
              <a:gd name="connsiteX3" fmla="*/ 0 w 21600"/>
              <a:gd name="connsiteY3" fmla="*/ 11772 h 19988"/>
              <a:gd name="connsiteX4" fmla="*/ 0 w 21600"/>
              <a:gd name="connsiteY4" fmla="*/ 0 h 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988">
                <a:moveTo>
                  <a:pt x="0" y="0"/>
                </a:moveTo>
                <a:lnTo>
                  <a:pt x="21600" y="0"/>
                </a:lnTo>
                <a:lnTo>
                  <a:pt x="21600" y="8922"/>
                </a:lnTo>
                <a:cubicBezTo>
                  <a:pt x="10800" y="8922"/>
                  <a:pt x="11260" y="19988"/>
                  <a:pt x="0" y="117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82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 - Fl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 userDrawn="1"/>
        </p:nvGrpSpPr>
        <p:grpSpPr>
          <a:xfrm rot="10800000">
            <a:off x="-2099233" y="-5144"/>
            <a:ext cx="6976033" cy="5148644"/>
            <a:chOff x="4267200" y="230"/>
            <a:chExt cx="6976033" cy="6864858"/>
          </a:xfrm>
        </p:grpSpPr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4" name="Group 21"/>
          <p:cNvGrpSpPr/>
          <p:nvPr userDrawn="1"/>
        </p:nvGrpSpPr>
        <p:grpSpPr>
          <a:xfrm>
            <a:off x="4267211" y="1"/>
            <a:ext cx="6976033" cy="5148644"/>
            <a:chOff x="4267200" y="230"/>
            <a:chExt cx="6976033" cy="6864858"/>
          </a:xfrm>
        </p:grpSpPr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2" name="Slide Number Placeholder 25"/>
          <p:cNvSpPr>
            <a:spLocks noGrp="1"/>
          </p:cNvSpPr>
          <p:nvPr>
            <p:ph type="sldNum" sz="quarter" idx="11"/>
          </p:nvPr>
        </p:nvSpPr>
        <p:spPr>
          <a:xfrm>
            <a:off x="7911356" y="4716558"/>
            <a:ext cx="493059" cy="273844"/>
          </a:xfrm>
        </p:spPr>
        <p:txBody>
          <a:bodyPr/>
          <a:lstStyle/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24"/>
          <p:cNvSpPr>
            <a:spLocks noGrp="1"/>
          </p:cNvSpPr>
          <p:nvPr>
            <p:ph type="dt" sz="half" idx="10"/>
          </p:nvPr>
        </p:nvSpPr>
        <p:spPr>
          <a:xfrm>
            <a:off x="779470" y="4716558"/>
            <a:ext cx="1887537" cy="273844"/>
          </a:xfrm>
        </p:spPr>
        <p:txBody>
          <a:bodyPr/>
          <a:lstStyle/>
          <a:p>
            <a:fld id="{45BBB7C9-C1EB-0C40-BE7F-124AC977F1E1}" type="datetimeFigureOut">
              <a:rPr lang="en-US" smtClean="0"/>
              <a:pPr/>
              <a:t>9/28/16</a:t>
            </a:fld>
            <a:endParaRPr lang="en-US" dirty="0"/>
          </a:p>
        </p:txBody>
      </p:sp>
      <p:sp>
        <p:nvSpPr>
          <p:cNvPr id="14" name="Footer Placeholder 26"/>
          <p:cNvSpPr>
            <a:spLocks noGrp="1"/>
          </p:cNvSpPr>
          <p:nvPr>
            <p:ph type="ftr" sz="quarter" idx="12"/>
          </p:nvPr>
        </p:nvSpPr>
        <p:spPr>
          <a:xfrm>
            <a:off x="2743200" y="4716558"/>
            <a:ext cx="51054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11" y="1657350"/>
            <a:ext cx="6992937" cy="1885950"/>
          </a:xfrm>
        </p:spPr>
        <p:txBody>
          <a:bodyPr anchor="ctr" anchorCtr="0">
            <a:noAutofit/>
          </a:bodyPr>
          <a:lstStyle>
            <a:lvl1pPr algn="ctr">
              <a:defRPr sz="3200" b="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Explanation headline</a:t>
            </a:r>
            <a:endParaRPr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1428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52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0800000">
            <a:off x="0" y="3714750"/>
            <a:ext cx="9144000" cy="1428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52400" dir="13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9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Right">
    <p:bg>
      <p:bgPr>
        <a:solidFill>
          <a:schemeClr val="bg2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0" kern="1200" cap="none" baseline="0" dirty="0"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  <p:grpSp>
        <p:nvGrpSpPr>
          <p:cNvPr id="2" name="Group 11"/>
          <p:cNvGrpSpPr/>
          <p:nvPr userDrawn="1"/>
        </p:nvGrpSpPr>
        <p:grpSpPr>
          <a:xfrm rot="5400000">
            <a:off x="4143384" y="404974"/>
            <a:ext cx="857251" cy="9144002"/>
            <a:chOff x="4267201" y="230"/>
            <a:chExt cx="6976032" cy="6864858"/>
          </a:xfrm>
        </p:grpSpPr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267201" y="230"/>
              <a:ext cx="6191497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911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Left">
    <p:bg>
      <p:bgPr>
        <a:solidFill>
          <a:schemeClr val="bg2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0" kern="1200" cap="none" baseline="0" dirty="0"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  <p:grpSp>
        <p:nvGrpSpPr>
          <p:cNvPr id="2" name="Group 11"/>
          <p:cNvGrpSpPr/>
          <p:nvPr userDrawn="1"/>
        </p:nvGrpSpPr>
        <p:grpSpPr>
          <a:xfrm rot="16200000" flipH="1">
            <a:off x="4143384" y="404974"/>
            <a:ext cx="857251" cy="9144002"/>
            <a:chOff x="4267201" y="230"/>
            <a:chExt cx="6976032" cy="6864858"/>
          </a:xfrm>
        </p:grpSpPr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267201" y="230"/>
              <a:ext cx="6191497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5791298" y="230"/>
              <a:ext cx="5451935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6793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- Bottom">
    <p:bg>
      <p:bgPr>
        <a:solidFill>
          <a:schemeClr val="bg2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 userDrawn="1"/>
        </p:nvSpPr>
        <p:spPr bwMode="auto">
          <a:xfrm rot="5400000" flipV="1">
            <a:off x="4090794" y="473071"/>
            <a:ext cx="971550" cy="9134865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  <a:gd name="connsiteX0" fmla="*/ 16050 w 16050"/>
              <a:gd name="connsiteY0" fmla="*/ 21 h 10000"/>
              <a:gd name="connsiteX1" fmla="*/ 16050 w 16050"/>
              <a:gd name="connsiteY1" fmla="*/ 10000 h 10000"/>
              <a:gd name="connsiteX2" fmla="*/ 7116 w 16050"/>
              <a:gd name="connsiteY2" fmla="*/ 9995 h 10000"/>
              <a:gd name="connsiteX3" fmla="*/ 0 w 16050"/>
              <a:gd name="connsiteY3" fmla="*/ 0 h 10000"/>
              <a:gd name="connsiteX4" fmla="*/ 16050 w 16050"/>
              <a:gd name="connsiteY4" fmla="*/ 21 h 10000"/>
              <a:gd name="connsiteX0" fmla="*/ 16050 w 25284"/>
              <a:gd name="connsiteY0" fmla="*/ 21 h 10000"/>
              <a:gd name="connsiteX1" fmla="*/ 16050 w 25284"/>
              <a:gd name="connsiteY1" fmla="*/ 10000 h 10000"/>
              <a:gd name="connsiteX2" fmla="*/ 7116 w 25284"/>
              <a:gd name="connsiteY2" fmla="*/ 9995 h 10000"/>
              <a:gd name="connsiteX3" fmla="*/ 0 w 25284"/>
              <a:gd name="connsiteY3" fmla="*/ 0 h 10000"/>
              <a:gd name="connsiteX4" fmla="*/ 16050 w 25284"/>
              <a:gd name="connsiteY4" fmla="*/ 21 h 10000"/>
              <a:gd name="connsiteX0" fmla="*/ 16050 w 25284"/>
              <a:gd name="connsiteY0" fmla="*/ 21 h 10010"/>
              <a:gd name="connsiteX1" fmla="*/ 16050 w 25284"/>
              <a:gd name="connsiteY1" fmla="*/ 10000 h 10010"/>
              <a:gd name="connsiteX2" fmla="*/ 13616 w 25284"/>
              <a:gd name="connsiteY2" fmla="*/ 10010 h 10010"/>
              <a:gd name="connsiteX3" fmla="*/ 0 w 25284"/>
              <a:gd name="connsiteY3" fmla="*/ 0 h 10010"/>
              <a:gd name="connsiteX4" fmla="*/ 16050 w 25284"/>
              <a:gd name="connsiteY4" fmla="*/ 21 h 10010"/>
              <a:gd name="connsiteX0" fmla="*/ 16050 w 25284"/>
              <a:gd name="connsiteY0" fmla="*/ 21 h 10010"/>
              <a:gd name="connsiteX1" fmla="*/ 16050 w 25284"/>
              <a:gd name="connsiteY1" fmla="*/ 10000 h 10010"/>
              <a:gd name="connsiteX2" fmla="*/ 13616 w 25284"/>
              <a:gd name="connsiteY2" fmla="*/ 10010 h 10010"/>
              <a:gd name="connsiteX3" fmla="*/ 0 w 25284"/>
              <a:gd name="connsiteY3" fmla="*/ 0 h 10010"/>
              <a:gd name="connsiteX4" fmla="*/ 16050 w 25284"/>
              <a:gd name="connsiteY4" fmla="*/ 21 h 10010"/>
              <a:gd name="connsiteX0" fmla="*/ 16050 w 21532"/>
              <a:gd name="connsiteY0" fmla="*/ 21 h 10010"/>
              <a:gd name="connsiteX1" fmla="*/ 16050 w 21532"/>
              <a:gd name="connsiteY1" fmla="*/ 10000 h 10010"/>
              <a:gd name="connsiteX2" fmla="*/ 13616 w 21532"/>
              <a:gd name="connsiteY2" fmla="*/ 10010 h 10010"/>
              <a:gd name="connsiteX3" fmla="*/ 0 w 21532"/>
              <a:gd name="connsiteY3" fmla="*/ 0 h 10010"/>
              <a:gd name="connsiteX4" fmla="*/ 16050 w 21532"/>
              <a:gd name="connsiteY4" fmla="*/ 21 h 10010"/>
              <a:gd name="connsiteX0" fmla="*/ 16050 w 16050"/>
              <a:gd name="connsiteY0" fmla="*/ 21 h 10010"/>
              <a:gd name="connsiteX1" fmla="*/ 16050 w 16050"/>
              <a:gd name="connsiteY1" fmla="*/ 10000 h 10010"/>
              <a:gd name="connsiteX2" fmla="*/ 13616 w 16050"/>
              <a:gd name="connsiteY2" fmla="*/ 10010 h 10010"/>
              <a:gd name="connsiteX3" fmla="*/ 0 w 16050"/>
              <a:gd name="connsiteY3" fmla="*/ 0 h 10010"/>
              <a:gd name="connsiteX4" fmla="*/ 16050 w 16050"/>
              <a:gd name="connsiteY4" fmla="*/ 21 h 10010"/>
              <a:gd name="connsiteX0" fmla="*/ 11536 w 15653"/>
              <a:gd name="connsiteY0" fmla="*/ 21 h 10010"/>
              <a:gd name="connsiteX1" fmla="*/ 11536 w 15653"/>
              <a:gd name="connsiteY1" fmla="*/ 10000 h 10010"/>
              <a:gd name="connsiteX2" fmla="*/ 9102 w 15653"/>
              <a:gd name="connsiteY2" fmla="*/ 10010 h 10010"/>
              <a:gd name="connsiteX3" fmla="*/ 0 w 15653"/>
              <a:gd name="connsiteY3" fmla="*/ 0 h 10010"/>
              <a:gd name="connsiteX4" fmla="*/ 11536 w 15653"/>
              <a:gd name="connsiteY4" fmla="*/ 21 h 10010"/>
              <a:gd name="connsiteX0" fmla="*/ 16050 w 16050"/>
              <a:gd name="connsiteY0" fmla="*/ 21 h 10010"/>
              <a:gd name="connsiteX1" fmla="*/ 16050 w 16050"/>
              <a:gd name="connsiteY1" fmla="*/ 10000 h 10010"/>
              <a:gd name="connsiteX2" fmla="*/ 13616 w 16050"/>
              <a:gd name="connsiteY2" fmla="*/ 10010 h 10010"/>
              <a:gd name="connsiteX3" fmla="*/ 0 w 16050"/>
              <a:gd name="connsiteY3" fmla="*/ 0 h 10010"/>
              <a:gd name="connsiteX4" fmla="*/ 16050 w 16050"/>
              <a:gd name="connsiteY4" fmla="*/ 21 h 10010"/>
              <a:gd name="connsiteX0" fmla="*/ 16050 w 20377"/>
              <a:gd name="connsiteY0" fmla="*/ 21 h 10010"/>
              <a:gd name="connsiteX1" fmla="*/ 16050 w 20377"/>
              <a:gd name="connsiteY1" fmla="*/ 10000 h 10010"/>
              <a:gd name="connsiteX2" fmla="*/ 13616 w 20377"/>
              <a:gd name="connsiteY2" fmla="*/ 10010 h 10010"/>
              <a:gd name="connsiteX3" fmla="*/ 0 w 20377"/>
              <a:gd name="connsiteY3" fmla="*/ 0 h 10010"/>
              <a:gd name="connsiteX4" fmla="*/ 16050 w 20377"/>
              <a:gd name="connsiteY4" fmla="*/ 21 h 10010"/>
              <a:gd name="connsiteX0" fmla="*/ 16050 w 20377"/>
              <a:gd name="connsiteY0" fmla="*/ 0 h 10010"/>
              <a:gd name="connsiteX1" fmla="*/ 16050 w 20377"/>
              <a:gd name="connsiteY1" fmla="*/ 10000 h 10010"/>
              <a:gd name="connsiteX2" fmla="*/ 13616 w 20377"/>
              <a:gd name="connsiteY2" fmla="*/ 10010 h 10010"/>
              <a:gd name="connsiteX3" fmla="*/ 0 w 20377"/>
              <a:gd name="connsiteY3" fmla="*/ 0 h 10010"/>
              <a:gd name="connsiteX4" fmla="*/ 16050 w 20377"/>
              <a:gd name="connsiteY4" fmla="*/ 0 h 10010"/>
              <a:gd name="connsiteX0" fmla="*/ 6771 w 20377"/>
              <a:gd name="connsiteY0" fmla="*/ 0 h 10010"/>
              <a:gd name="connsiteX1" fmla="*/ 6771 w 20377"/>
              <a:gd name="connsiteY1" fmla="*/ 10000 h 10010"/>
              <a:gd name="connsiteX2" fmla="*/ 4337 w 20377"/>
              <a:gd name="connsiteY2" fmla="*/ 10010 h 10010"/>
              <a:gd name="connsiteX3" fmla="*/ 0 w 20377"/>
              <a:gd name="connsiteY3" fmla="*/ 0 h 10010"/>
              <a:gd name="connsiteX4" fmla="*/ 6771 w 20377"/>
              <a:gd name="connsiteY4" fmla="*/ 0 h 10010"/>
              <a:gd name="connsiteX0" fmla="*/ 11034 w 24640"/>
              <a:gd name="connsiteY0" fmla="*/ 0 h 10000"/>
              <a:gd name="connsiteX1" fmla="*/ 11034 w 24640"/>
              <a:gd name="connsiteY1" fmla="*/ 10000 h 10000"/>
              <a:gd name="connsiteX2" fmla="*/ 0 w 24640"/>
              <a:gd name="connsiteY2" fmla="*/ 10000 h 10000"/>
              <a:gd name="connsiteX3" fmla="*/ 4263 w 24640"/>
              <a:gd name="connsiteY3" fmla="*/ 0 h 10000"/>
              <a:gd name="connsiteX4" fmla="*/ 11034 w 24640"/>
              <a:gd name="connsiteY4" fmla="*/ 0 h 10000"/>
              <a:gd name="connsiteX0" fmla="*/ 11034 w 18571"/>
              <a:gd name="connsiteY0" fmla="*/ 0 h 10000"/>
              <a:gd name="connsiteX1" fmla="*/ 11034 w 18571"/>
              <a:gd name="connsiteY1" fmla="*/ 10000 h 10000"/>
              <a:gd name="connsiteX2" fmla="*/ 0 w 18571"/>
              <a:gd name="connsiteY2" fmla="*/ 10000 h 10000"/>
              <a:gd name="connsiteX3" fmla="*/ 4263 w 18571"/>
              <a:gd name="connsiteY3" fmla="*/ 0 h 10000"/>
              <a:gd name="connsiteX4" fmla="*/ 11034 w 18571"/>
              <a:gd name="connsiteY4" fmla="*/ 0 h 10000"/>
              <a:gd name="connsiteX0" fmla="*/ 11034 w 18571"/>
              <a:gd name="connsiteY0" fmla="*/ 0 h 10000"/>
              <a:gd name="connsiteX1" fmla="*/ 11034 w 18571"/>
              <a:gd name="connsiteY1" fmla="*/ 10000 h 10000"/>
              <a:gd name="connsiteX2" fmla="*/ 0 w 18571"/>
              <a:gd name="connsiteY2" fmla="*/ 10000 h 10000"/>
              <a:gd name="connsiteX3" fmla="*/ 4263 w 18571"/>
              <a:gd name="connsiteY3" fmla="*/ 0 h 10000"/>
              <a:gd name="connsiteX4" fmla="*/ 11034 w 18571"/>
              <a:gd name="connsiteY4" fmla="*/ 0 h 10000"/>
              <a:gd name="connsiteX0" fmla="*/ 11034 w 18571"/>
              <a:gd name="connsiteY0" fmla="*/ 0 h 10000"/>
              <a:gd name="connsiteX1" fmla="*/ 11034 w 18571"/>
              <a:gd name="connsiteY1" fmla="*/ 10000 h 10000"/>
              <a:gd name="connsiteX2" fmla="*/ 0 w 18571"/>
              <a:gd name="connsiteY2" fmla="*/ 10000 h 10000"/>
              <a:gd name="connsiteX3" fmla="*/ 4263 w 18571"/>
              <a:gd name="connsiteY3" fmla="*/ 0 h 10000"/>
              <a:gd name="connsiteX4" fmla="*/ 11034 w 18571"/>
              <a:gd name="connsiteY4" fmla="*/ 0 h 10000"/>
              <a:gd name="connsiteX0" fmla="*/ 11034 w 17943"/>
              <a:gd name="connsiteY0" fmla="*/ 0 h 10000"/>
              <a:gd name="connsiteX1" fmla="*/ 11034 w 17943"/>
              <a:gd name="connsiteY1" fmla="*/ 10000 h 10000"/>
              <a:gd name="connsiteX2" fmla="*/ 0 w 17943"/>
              <a:gd name="connsiteY2" fmla="*/ 10000 h 10000"/>
              <a:gd name="connsiteX3" fmla="*/ 4263 w 17943"/>
              <a:gd name="connsiteY3" fmla="*/ 0 h 10000"/>
              <a:gd name="connsiteX4" fmla="*/ 11034 w 17943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3" h="10000">
                <a:moveTo>
                  <a:pt x="11034" y="0"/>
                </a:moveTo>
                <a:lnTo>
                  <a:pt x="11034" y="10000"/>
                </a:lnTo>
                <a:lnTo>
                  <a:pt x="0" y="10000"/>
                </a:lnTo>
                <a:cubicBezTo>
                  <a:pt x="2286" y="9591"/>
                  <a:pt x="17943" y="7666"/>
                  <a:pt x="4263" y="0"/>
                </a:cubicBezTo>
                <a:lnTo>
                  <a:pt x="11034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</a:schemeClr>
              </a:gs>
              <a:gs pos="39999">
                <a:schemeClr val="bg2">
                  <a:lumMod val="90000"/>
                </a:schemeClr>
              </a:gs>
              <a:gs pos="70000">
                <a:schemeClr val="bg2">
                  <a:alpha val="4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0" kern="1200" cap="none" baseline="0" dirty="0">
                <a:solidFill>
                  <a:schemeClr val="bg2">
                    <a:lumMod val="25000"/>
                  </a:schemeClr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 smtClean="0"/>
              <a:t>Click to edit Detail headline</a:t>
            </a:r>
            <a:endParaRPr lang="en-US" dirty="0"/>
          </a:p>
        </p:txBody>
      </p:sp>
      <p:grpSp>
        <p:nvGrpSpPr>
          <p:cNvPr id="2" name="Group 11"/>
          <p:cNvGrpSpPr/>
          <p:nvPr userDrawn="1"/>
        </p:nvGrpSpPr>
        <p:grpSpPr>
          <a:xfrm rot="5400000">
            <a:off x="4164644" y="482451"/>
            <a:ext cx="800099" cy="9144002"/>
            <a:chOff x="4267200" y="230"/>
            <a:chExt cx="8138690" cy="6864858"/>
          </a:xfrm>
        </p:grpSpPr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267200" y="230"/>
              <a:ext cx="6191499" cy="6864858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77" h="10010">
                  <a:moveTo>
                    <a:pt x="16050" y="0"/>
                  </a:moveTo>
                  <a:lnTo>
                    <a:pt x="16050" y="10000"/>
                  </a:lnTo>
                  <a:lnTo>
                    <a:pt x="13616" y="10010"/>
                  </a:lnTo>
                  <a:cubicBezTo>
                    <a:pt x="14247" y="9113"/>
                    <a:pt x="20377" y="4542"/>
                    <a:pt x="0" y="0"/>
                  </a:cubicBezTo>
                  <a:lnTo>
                    <a:pt x="1605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75000"/>
                  </a:schemeClr>
                </a:gs>
                <a:gs pos="70000">
                  <a:schemeClr val="bg2">
                    <a:lumMod val="90000"/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267204" y="230"/>
              <a:ext cx="8138686" cy="6858000"/>
            </a:xfrm>
            <a:custGeom>
              <a:avLst/>
              <a:gdLst>
                <a:gd name="connsiteX0" fmla="*/ 1914 w 1914"/>
                <a:gd name="connsiteY0" fmla="*/ 9 h 4329"/>
                <a:gd name="connsiteX1" fmla="*/ 1914 w 1914"/>
                <a:gd name="connsiteY1" fmla="*/ 4329 h 4329"/>
                <a:gd name="connsiteX2" fmla="*/ 204 w 1914"/>
                <a:gd name="connsiteY2" fmla="*/ 4327 h 4329"/>
                <a:gd name="connsiteX3" fmla="*/ 0 w 1914"/>
                <a:gd name="connsiteY3" fmla="*/ 0 h 4329"/>
                <a:gd name="connsiteX4" fmla="*/ 1914 w 1914"/>
                <a:gd name="connsiteY4" fmla="*/ 9 h 4329"/>
                <a:gd name="connsiteX0" fmla="*/ 16050 w 16050"/>
                <a:gd name="connsiteY0" fmla="*/ 21 h 10000"/>
                <a:gd name="connsiteX1" fmla="*/ 16050 w 16050"/>
                <a:gd name="connsiteY1" fmla="*/ 10000 h 10000"/>
                <a:gd name="connsiteX2" fmla="*/ 7116 w 16050"/>
                <a:gd name="connsiteY2" fmla="*/ 9995 h 10000"/>
                <a:gd name="connsiteX3" fmla="*/ 0 w 16050"/>
                <a:gd name="connsiteY3" fmla="*/ 0 h 10000"/>
                <a:gd name="connsiteX4" fmla="*/ 16050 w 16050"/>
                <a:gd name="connsiteY4" fmla="*/ 21 h 10000"/>
                <a:gd name="connsiteX0" fmla="*/ 16050 w 25284"/>
                <a:gd name="connsiteY0" fmla="*/ 21 h 10000"/>
                <a:gd name="connsiteX1" fmla="*/ 16050 w 25284"/>
                <a:gd name="connsiteY1" fmla="*/ 10000 h 10000"/>
                <a:gd name="connsiteX2" fmla="*/ 7116 w 25284"/>
                <a:gd name="connsiteY2" fmla="*/ 9995 h 10000"/>
                <a:gd name="connsiteX3" fmla="*/ 0 w 25284"/>
                <a:gd name="connsiteY3" fmla="*/ 0 h 10000"/>
                <a:gd name="connsiteX4" fmla="*/ 16050 w 25284"/>
                <a:gd name="connsiteY4" fmla="*/ 21 h 1000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5284"/>
                <a:gd name="connsiteY0" fmla="*/ 21 h 10010"/>
                <a:gd name="connsiteX1" fmla="*/ 16050 w 25284"/>
                <a:gd name="connsiteY1" fmla="*/ 10000 h 10010"/>
                <a:gd name="connsiteX2" fmla="*/ 13616 w 25284"/>
                <a:gd name="connsiteY2" fmla="*/ 10010 h 10010"/>
                <a:gd name="connsiteX3" fmla="*/ 0 w 25284"/>
                <a:gd name="connsiteY3" fmla="*/ 0 h 10010"/>
                <a:gd name="connsiteX4" fmla="*/ 16050 w 25284"/>
                <a:gd name="connsiteY4" fmla="*/ 21 h 10010"/>
                <a:gd name="connsiteX0" fmla="*/ 16050 w 21532"/>
                <a:gd name="connsiteY0" fmla="*/ 21 h 10010"/>
                <a:gd name="connsiteX1" fmla="*/ 16050 w 21532"/>
                <a:gd name="connsiteY1" fmla="*/ 10000 h 10010"/>
                <a:gd name="connsiteX2" fmla="*/ 13616 w 21532"/>
                <a:gd name="connsiteY2" fmla="*/ 10010 h 10010"/>
                <a:gd name="connsiteX3" fmla="*/ 0 w 21532"/>
                <a:gd name="connsiteY3" fmla="*/ 0 h 10010"/>
                <a:gd name="connsiteX4" fmla="*/ 16050 w 21532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1536 w 15653"/>
                <a:gd name="connsiteY0" fmla="*/ 21 h 10010"/>
                <a:gd name="connsiteX1" fmla="*/ 11536 w 15653"/>
                <a:gd name="connsiteY1" fmla="*/ 10000 h 10010"/>
                <a:gd name="connsiteX2" fmla="*/ 9102 w 15653"/>
                <a:gd name="connsiteY2" fmla="*/ 10010 h 10010"/>
                <a:gd name="connsiteX3" fmla="*/ 0 w 15653"/>
                <a:gd name="connsiteY3" fmla="*/ 0 h 10010"/>
                <a:gd name="connsiteX4" fmla="*/ 11536 w 15653"/>
                <a:gd name="connsiteY4" fmla="*/ 21 h 10010"/>
                <a:gd name="connsiteX0" fmla="*/ 16050 w 16050"/>
                <a:gd name="connsiteY0" fmla="*/ 21 h 10010"/>
                <a:gd name="connsiteX1" fmla="*/ 16050 w 16050"/>
                <a:gd name="connsiteY1" fmla="*/ 10000 h 10010"/>
                <a:gd name="connsiteX2" fmla="*/ 13616 w 16050"/>
                <a:gd name="connsiteY2" fmla="*/ 10010 h 10010"/>
                <a:gd name="connsiteX3" fmla="*/ 0 w 16050"/>
                <a:gd name="connsiteY3" fmla="*/ 0 h 10010"/>
                <a:gd name="connsiteX4" fmla="*/ 16050 w 16050"/>
                <a:gd name="connsiteY4" fmla="*/ 21 h 10010"/>
                <a:gd name="connsiteX0" fmla="*/ 16050 w 20377"/>
                <a:gd name="connsiteY0" fmla="*/ 21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21 h 10010"/>
                <a:gd name="connsiteX0" fmla="*/ 16050 w 20377"/>
                <a:gd name="connsiteY0" fmla="*/ 0 h 10010"/>
                <a:gd name="connsiteX1" fmla="*/ 16050 w 20377"/>
                <a:gd name="connsiteY1" fmla="*/ 10000 h 10010"/>
                <a:gd name="connsiteX2" fmla="*/ 13616 w 20377"/>
                <a:gd name="connsiteY2" fmla="*/ 10010 h 10010"/>
                <a:gd name="connsiteX3" fmla="*/ 0 w 20377"/>
                <a:gd name="connsiteY3" fmla="*/ 0 h 10010"/>
                <a:gd name="connsiteX4" fmla="*/ 16050 w 20377"/>
                <a:gd name="connsiteY4" fmla="*/ 0 h 10010"/>
                <a:gd name="connsiteX0" fmla="*/ 6771 w 20377"/>
                <a:gd name="connsiteY0" fmla="*/ 0 h 10010"/>
                <a:gd name="connsiteX1" fmla="*/ 6771 w 20377"/>
                <a:gd name="connsiteY1" fmla="*/ 10000 h 10010"/>
                <a:gd name="connsiteX2" fmla="*/ 4337 w 20377"/>
                <a:gd name="connsiteY2" fmla="*/ 10010 h 10010"/>
                <a:gd name="connsiteX3" fmla="*/ 0 w 20377"/>
                <a:gd name="connsiteY3" fmla="*/ 0 h 10010"/>
                <a:gd name="connsiteX4" fmla="*/ 6771 w 20377"/>
                <a:gd name="connsiteY4" fmla="*/ 0 h 10010"/>
                <a:gd name="connsiteX0" fmla="*/ 11034 w 24640"/>
                <a:gd name="connsiteY0" fmla="*/ 0 h 10000"/>
                <a:gd name="connsiteX1" fmla="*/ 11034 w 24640"/>
                <a:gd name="connsiteY1" fmla="*/ 10000 h 10000"/>
                <a:gd name="connsiteX2" fmla="*/ 0 w 24640"/>
                <a:gd name="connsiteY2" fmla="*/ 10000 h 10000"/>
                <a:gd name="connsiteX3" fmla="*/ 4263 w 24640"/>
                <a:gd name="connsiteY3" fmla="*/ 0 h 10000"/>
                <a:gd name="connsiteX4" fmla="*/ 11034 w 24640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8571"/>
                <a:gd name="connsiteY0" fmla="*/ 0 h 10000"/>
                <a:gd name="connsiteX1" fmla="*/ 11034 w 18571"/>
                <a:gd name="connsiteY1" fmla="*/ 10000 h 10000"/>
                <a:gd name="connsiteX2" fmla="*/ 0 w 18571"/>
                <a:gd name="connsiteY2" fmla="*/ 10000 h 10000"/>
                <a:gd name="connsiteX3" fmla="*/ 4263 w 18571"/>
                <a:gd name="connsiteY3" fmla="*/ 0 h 10000"/>
                <a:gd name="connsiteX4" fmla="*/ 11034 w 18571"/>
                <a:gd name="connsiteY4" fmla="*/ 0 h 10000"/>
                <a:gd name="connsiteX0" fmla="*/ 11034 w 17943"/>
                <a:gd name="connsiteY0" fmla="*/ 0 h 10000"/>
                <a:gd name="connsiteX1" fmla="*/ 11034 w 17943"/>
                <a:gd name="connsiteY1" fmla="*/ 10000 h 10000"/>
                <a:gd name="connsiteX2" fmla="*/ 0 w 17943"/>
                <a:gd name="connsiteY2" fmla="*/ 10000 h 10000"/>
                <a:gd name="connsiteX3" fmla="*/ 4263 w 17943"/>
                <a:gd name="connsiteY3" fmla="*/ 0 h 10000"/>
                <a:gd name="connsiteX4" fmla="*/ 11034 w 17943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3" h="10000">
                  <a:moveTo>
                    <a:pt x="11034" y="0"/>
                  </a:moveTo>
                  <a:lnTo>
                    <a:pt x="11034" y="10000"/>
                  </a:lnTo>
                  <a:lnTo>
                    <a:pt x="0" y="10000"/>
                  </a:lnTo>
                  <a:cubicBezTo>
                    <a:pt x="2286" y="9591"/>
                    <a:pt x="17943" y="7666"/>
                    <a:pt x="4263" y="0"/>
                  </a:cubicBezTo>
                  <a:lnTo>
                    <a:pt x="11034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75000"/>
                  </a:schemeClr>
                </a:gs>
                <a:gs pos="39999">
                  <a:schemeClr val="bg2">
                    <a:lumMod val="90000"/>
                  </a:schemeClr>
                </a:gs>
                <a:gs pos="70000">
                  <a:schemeClr val="bg2">
                    <a:alpha val="40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3842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11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PWEA large bkgrnd 03.jpg" descr="/Users/JC/Desktop/IPWEA large bkgrnd 03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4536" y="571500"/>
            <a:ext cx="6772275" cy="8001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AU" noProof="0" smtClean="0"/>
              <a:t>Click to edit Master title style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4536" y="1428750"/>
            <a:ext cx="6772275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AU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97971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58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350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428750"/>
            <a:ext cx="32004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428750"/>
            <a:ext cx="32004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1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74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02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007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288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553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578644"/>
            <a:ext cx="1638300" cy="3821906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78644"/>
            <a:ext cx="4762500" cy="3821906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05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01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27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5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22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EFF751-3144-47BD-A8FE-E9ABA97F78BF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9/28/16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E13B384-DDB4-45D4-8EF2-8BD4D0F50272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966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95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Point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69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planation Sketch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44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719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96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1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72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6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2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EFF751-3144-47BD-A8FE-E9ABA97F78BF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9/28/16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E13B384-DDB4-45D4-8EF2-8BD4D0F50272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0214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0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w_AU_Bk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2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2C35-160C-4A4E-B140-F4A4DDC6D286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47192-DF04-0C4D-BDB8-4ED218AA6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1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7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EFF751-3144-47BD-A8FE-E9ABA97F78BF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E13B384-DDB4-45D4-8EF2-8BD4D0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26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312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6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667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80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2C35-160C-4A4E-B140-F4A4DDC6D286}" type="datetimeFigureOut">
              <a:rPr lang="en-US" smtClean="0"/>
              <a:t>9/28/16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47192-DF04-0C4D-BDB8-4ED218AA6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62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5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08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6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09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tail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6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120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EFF751-3144-47BD-A8FE-E9ABA97F78BF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E13B384-DDB4-45D4-8EF2-8BD4D0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26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9524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9048" y="0"/>
            <a:ext cx="3044952" cy="5143500"/>
          </a:xfrm>
          <a:ln>
            <a:noFill/>
          </a:ln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719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planation"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0" y="1885950"/>
            <a:ext cx="4114800" cy="857250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903" y="11506"/>
            <a:ext cx="4572000" cy="5143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120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t I Sket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2C35-160C-4A4E-B140-F4A4DDC6D2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47192-DF04-0C4D-BDB8-4ED218AA62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85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3075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344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4026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638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94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3.xml"/><Relationship Id="rId17" Type="http://schemas.openxmlformats.org/officeDocument/2006/relationships/theme" Target="../theme/theme10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09.xml"/><Relationship Id="rId17" Type="http://schemas.openxmlformats.org/officeDocument/2006/relationships/theme" Target="../theme/theme11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13" Type="http://schemas.openxmlformats.org/officeDocument/2006/relationships/image" Target="../media/image4.png"/><Relationship Id="rId14" Type="http://schemas.openxmlformats.org/officeDocument/2006/relationships/image" Target="file://localhost/Users/JC/Desktop/IPWEA%20small%20bkgrnd%2003.jpg" TargetMode="Externa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Relationship Id="rId11" Type="http://schemas.openxmlformats.org/officeDocument/2006/relationships/theme" Target="../theme/theme9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6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12" r:id="rId7"/>
    <p:sldLayoutId id="2147483813" r:id="rId8"/>
    <p:sldLayoutId id="2147483814" r:id="rId9"/>
    <p:sldLayoutId id="2147483837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1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64" r:id="rId14"/>
    <p:sldLayoutId id="2147483865" r:id="rId15"/>
    <p:sldLayoutId id="214748386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82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9/28/16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0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900" r:id="rId8"/>
    <p:sldLayoutId id="2147483901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4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4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0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5BBB7C9-C1EB-0C40-BE7F-124AC977F1E1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4716558"/>
            <a:ext cx="510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1356" y="4716558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6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40000">
              <a:schemeClr val="accent1"/>
            </a:gs>
            <a:gs pos="100000">
              <a:schemeClr val="accent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4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4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0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5BBB7C9-C1EB-0C40-BE7F-124AC977F1E1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4716558"/>
            <a:ext cx="510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1356" y="4716558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32" r:id="rId3"/>
    <p:sldLayoutId id="2147483735" r:id="rId4"/>
    <p:sldLayoutId id="2147483736" r:id="rId5"/>
    <p:sldLayoutId id="2147483737" r:id="rId6"/>
    <p:sldLayoutId id="2147483739" r:id="rId7"/>
    <p:sldLayoutId id="2147483740" r:id="rId8"/>
    <p:sldLayoutId id="2147483738" r:id="rId9"/>
    <p:sldLayoutId id="214748378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4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4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0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5BBB7C9-C1EB-0C40-BE7F-124AC977F1E1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4716558"/>
            <a:ext cx="510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1356" y="4716558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82" r:id="rId5"/>
    <p:sldLayoutId id="2147483757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4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4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0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5BBB7C9-C1EB-0C40-BE7F-124AC977F1E1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4716558"/>
            <a:ext cx="510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1356" y="4716558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4" y="285752"/>
            <a:ext cx="7583487" cy="7832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4" y="1371601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0" y="4716558"/>
            <a:ext cx="188753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5BBB7C9-C1EB-0C40-BE7F-124AC977F1E1}" type="datetimeFigureOut">
              <a:rPr lang="en-US" smtClean="0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4716558"/>
            <a:ext cx="510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1356" y="4716558"/>
            <a:ext cx="4930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829742-E748-5E43-BF16-F1143AE61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PWEA small bkgrnd 03.jpg" descr="/Users/JC/Desktop/IPWEA small bkgrnd 03.jpg"/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578644"/>
            <a:ext cx="6477000" cy="7358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428750"/>
            <a:ext cx="6553200" cy="2971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5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80000"/>
        </a:lnSpc>
        <a:spcBef>
          <a:spcPct val="0"/>
        </a:spcBef>
        <a:spcAft>
          <a:spcPct val="2500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9/28/16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23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075A-EE9E-4C2F-9506-F5D41E584CFE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9/28/16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91B4-B28B-4DBD-9DDD-67A6AEB159A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52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hyperlink" Target="mailto:sec-gen@ifmeworld.or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0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9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477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Technology as Drivers for Growth &amp; Engagement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7772400" cy="20764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Chris Champion</a:t>
            </a:r>
          </a:p>
          <a:p>
            <a:r>
              <a:rPr lang="en-US" sz="2900" dirty="0" smtClean="0"/>
              <a:t>Secretary General</a:t>
            </a:r>
            <a:br>
              <a:rPr lang="en-US" sz="2900" dirty="0" smtClean="0"/>
            </a:br>
            <a:r>
              <a:rPr lang="en-US" sz="2900" dirty="0" smtClean="0"/>
              <a:t>International Federation of Municipal Engineering</a:t>
            </a:r>
          </a:p>
          <a:p>
            <a:r>
              <a:rPr lang="en-US" sz="2900" dirty="0" smtClean="0">
                <a:hlinkClick r:id="rId2"/>
              </a:rPr>
              <a:t>sec-gen@ifmeworld.org</a:t>
            </a:r>
            <a:endParaRPr lang="en-US" sz="2900" dirty="0" smtClean="0"/>
          </a:p>
          <a:p>
            <a:endParaRPr lang="en-US" sz="2900" dirty="0" smtClean="0"/>
          </a:p>
          <a:p>
            <a:r>
              <a:rPr lang="en-US" sz="2900" dirty="0" smtClean="0"/>
              <a:t>Former CEO, Institute of Public Works Engineering Australasia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3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205983"/>
            <a:ext cx="8229600" cy="1756171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IPWEA informs, connects, represents &amp; leads public works professionals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8" name="Picture 7" descr="custom_clap_board_insert_121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78515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MarketingPresentation_background copy copy_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48400" y="1524000"/>
            <a:ext cx="2743200" cy="514350"/>
          </a:xfrm>
        </p:spPr>
        <p:txBody>
          <a:bodyPr>
            <a:normAutofit/>
          </a:bodyPr>
          <a:lstStyle/>
          <a:p>
            <a:r>
              <a:rPr lang="en-AU" sz="2400" dirty="0" smtClean="0">
                <a:solidFill>
                  <a:srgbClr val="FFFFFF"/>
                </a:solidFill>
                <a:effectLst/>
                <a:latin typeface="Arial"/>
                <a:ea typeface="Times New Roman"/>
                <a:cs typeface="Arial"/>
              </a:rPr>
              <a:t>Publications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72200" y="3638550"/>
            <a:ext cx="27432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dirty="0" smtClean="0">
                <a:solidFill>
                  <a:srgbClr val="FFFFFF"/>
                </a:solidFill>
                <a:latin typeface="Arial"/>
                <a:ea typeface="Times New Roman"/>
                <a:cs typeface="Arial"/>
              </a:rPr>
              <a:t>Knowledge transfer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3714750"/>
            <a:ext cx="2743200" cy="8572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dirty="0" smtClean="0">
                <a:solidFill>
                  <a:srgbClr val="FFFFFF"/>
                </a:solidFill>
                <a:latin typeface="Arial"/>
                <a:ea typeface="Times New Roman"/>
                <a:cs typeface="Arial"/>
              </a:rPr>
              <a:t>Subscription services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352550"/>
            <a:ext cx="2743200" cy="514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dirty="0" smtClean="0">
                <a:solidFill>
                  <a:srgbClr val="FFFFFF"/>
                </a:solidFill>
                <a:latin typeface="Arial"/>
                <a:ea typeface="Times New Roman"/>
                <a:cs typeface="Arial"/>
              </a:rPr>
              <a:t>Non-Revenue Services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62200" y="209550"/>
            <a:ext cx="4572000" cy="4572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Business model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4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6743939Medi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6" b="18895"/>
          <a:stretch/>
        </p:blipFill>
        <p:spPr>
          <a:xfrm>
            <a:off x="-25666" y="-14400"/>
            <a:ext cx="9169666" cy="52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Autofit/>
          </a:bodyPr>
          <a:lstStyle/>
          <a:p>
            <a:r>
              <a:rPr lang="en-AU" sz="32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What can I learn from IPWEA?</a:t>
            </a:r>
            <a:endParaRPr lang="en-US" sz="3200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2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entMarketingStrategy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7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7"/>
            <a:ext cx="9144000" cy="841376"/>
          </a:xfrm>
        </p:spPr>
        <p:txBody>
          <a:bodyPr anchor="t">
            <a:norm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Strategy is key</a:t>
            </a:r>
            <a:r>
              <a:rPr lang="en-AU" sz="3200" b="1" dirty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(content) marketing</a:t>
            </a:r>
          </a:p>
        </p:txBody>
      </p:sp>
    </p:spTree>
    <p:extLst>
      <p:ext uri="{BB962C8B-B14F-4D97-AF65-F5344CB8AC3E}">
        <p14:creationId xmlns:p14="http://schemas.microsoft.com/office/powerpoint/2010/main" val="8744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43100"/>
            <a:ext cx="9144000" cy="12382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2400" dirty="0" smtClean="0">
                <a:effectLst/>
                <a:latin typeface="Arial"/>
                <a:ea typeface="Times New Roman"/>
                <a:cs typeface="Arial"/>
              </a:rPr>
              <a:t>IPWEA was 2,200 members</a:t>
            </a:r>
            <a:br>
              <a:rPr lang="en-AU" sz="24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400" dirty="0" smtClean="0">
                <a:effectLst/>
                <a:latin typeface="Arial"/>
                <a:ea typeface="Times New Roman"/>
                <a:cs typeface="Arial"/>
              </a:rPr>
              <a:t>4,000 hits/m and 8,000 prospects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3815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…just 3 years </a:t>
            </a:r>
            <a:r>
              <a:rPr lang="en-AU" sz="3200" b="1" u="sng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ago</a:t>
            </a:r>
          </a:p>
        </p:txBody>
      </p:sp>
    </p:spTree>
    <p:extLst>
      <p:ext uri="{BB962C8B-B14F-4D97-AF65-F5344CB8AC3E}">
        <p14:creationId xmlns:p14="http://schemas.microsoft.com/office/powerpoint/2010/main" val="1529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43100"/>
            <a:ext cx="9144000" cy="12382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2400" dirty="0" smtClean="0">
                <a:effectLst/>
                <a:latin typeface="Arial"/>
                <a:ea typeface="Times New Roman"/>
                <a:cs typeface="Arial"/>
              </a:rPr>
              <a:t>IPWEA was 2,200 members</a:t>
            </a:r>
            <a:br>
              <a:rPr lang="en-AU" sz="24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400" dirty="0" smtClean="0">
                <a:effectLst/>
                <a:latin typeface="Arial"/>
                <a:ea typeface="Times New Roman"/>
                <a:cs typeface="Arial"/>
              </a:rPr>
              <a:t>4,000 hits/m and 8,000 prospects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3815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…just 3 years </a:t>
            </a:r>
            <a:r>
              <a:rPr lang="en-AU" sz="3200" b="1" u="sng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later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90" y="3409950"/>
            <a:ext cx="9144000" cy="1238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AU" sz="2400" b="1" dirty="0" smtClean="0">
                <a:latin typeface="Arial"/>
                <a:ea typeface="Times New Roman"/>
                <a:cs typeface="Arial"/>
              </a:rPr>
              <a:t>IPWEA now 4,000 members</a:t>
            </a:r>
            <a:br>
              <a:rPr lang="en-AU" sz="2400" b="1" dirty="0" smtClean="0">
                <a:latin typeface="Arial"/>
                <a:ea typeface="Times New Roman"/>
                <a:cs typeface="Arial"/>
              </a:rPr>
            </a:br>
            <a:r>
              <a:rPr lang="en-AU" sz="2400" b="1" dirty="0" smtClean="0">
                <a:latin typeface="Arial"/>
                <a:ea typeface="Times New Roman"/>
                <a:cs typeface="Arial"/>
              </a:rPr>
              <a:t>20,000 hits/m and 20,000 prospects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3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3-16 at 9.3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90750"/>
            <a:ext cx="7848600" cy="2470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Membership has now grown </a:t>
            </a:r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100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%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prospects </a:t>
            </a:r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150% &amp; 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hits five times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2343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F1C20"/>
                </a:solidFill>
                <a:latin typeface="Arial"/>
                <a:cs typeface="Arial"/>
              </a:rPr>
              <a:t>Monthly visits 5x increase from 4,000 to 20,000+ hits per month</a:t>
            </a:r>
            <a:endParaRPr lang="en-US" sz="1200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573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Website</a:t>
            </a:r>
          </a:p>
          <a:p>
            <a:r>
              <a:rPr lang="en-US" sz="1200" dirty="0" smtClean="0">
                <a:latin typeface="Arial"/>
                <a:cs typeface="Arial"/>
              </a:rPr>
              <a:t>launched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50495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Communities</a:t>
            </a:r>
          </a:p>
          <a:p>
            <a:r>
              <a:rPr lang="en-US" sz="1200" dirty="0" smtClean="0">
                <a:latin typeface="Arial"/>
                <a:cs typeface="Arial"/>
              </a:rPr>
              <a:t>(private forums)</a:t>
            </a:r>
          </a:p>
          <a:p>
            <a:r>
              <a:rPr lang="en-US" sz="1200" dirty="0" smtClean="0">
                <a:latin typeface="Arial"/>
                <a:cs typeface="Arial"/>
              </a:rPr>
              <a:t>launched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58115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New communication launched (</a:t>
            </a:r>
            <a:r>
              <a:rPr lang="en-US" sz="1200" dirty="0" err="1" smtClean="0">
                <a:latin typeface="Arial"/>
                <a:cs typeface="Arial"/>
              </a:rPr>
              <a:t>eNewsletters</a:t>
            </a:r>
            <a:r>
              <a:rPr lang="en-US" sz="1200" dirty="0" smtClean="0">
                <a:latin typeface="Arial"/>
                <a:cs typeface="Arial"/>
              </a:rPr>
              <a:t>, events emails and magazine)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58115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NZ members start receiving emails from centralized database following merger with IPWEA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571750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Visits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21124" y="4375234"/>
            <a:ext cx="34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Narrow"/>
                <a:cs typeface="Arial Narrow"/>
              </a:rPr>
              <a:t>5</a:t>
            </a:r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2647950"/>
            <a:ext cx="76200" cy="76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28800" y="2876550"/>
            <a:ext cx="70104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66800" y="2114550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28800" y="2190750"/>
            <a:ext cx="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24200" y="226695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0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 descr="Local market growth chart"/>
          <p:cNvGraphicFramePr/>
          <p:nvPr>
            <p:extLst>
              <p:ext uri="{D42A27DB-BD31-4B8C-83A1-F6EECF244321}">
                <p14:modId xmlns:p14="http://schemas.microsoft.com/office/powerpoint/2010/main" val="1940066529"/>
              </p:ext>
            </p:extLst>
          </p:nvPr>
        </p:nvGraphicFramePr>
        <p:xfrm>
          <a:off x="1828800" y="1276350"/>
          <a:ext cx="557784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cher Bold"/>
                <a:ea typeface="Times New Roman"/>
                <a:cs typeface="Archer Bold"/>
              </a:rPr>
              <a:t>Revenue growth another strong measure</a:t>
            </a:r>
            <a:endParaRPr lang="en-US" sz="3200" b="1" dirty="0">
              <a:solidFill>
                <a:srgbClr val="CF1C20"/>
              </a:solidFill>
              <a:latin typeface="Archer Bold"/>
              <a:cs typeface="Archer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Revenue Growth 1999-2014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7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We have embraced 3 key drivers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525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402" y="1809750"/>
            <a:ext cx="3011959" cy="4191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81402" y="2876550"/>
            <a:ext cx="3011959" cy="457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81402" y="3943350"/>
            <a:ext cx="3011959" cy="4716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nnovative teams</a:t>
            </a:r>
          </a:p>
        </p:txBody>
      </p:sp>
    </p:spTree>
    <p:extLst>
      <p:ext uri="{BB962C8B-B14F-4D97-AF65-F5344CB8AC3E}">
        <p14:creationId xmlns:p14="http://schemas.microsoft.com/office/powerpoint/2010/main" val="37031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Stock_000012259812Small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7828"/>
          <a:stretch>
            <a:fillRect/>
          </a:stretch>
        </p:blipFill>
        <p:spPr>
          <a:xfrm>
            <a:off x="6248400" y="-3175"/>
            <a:ext cx="2895600" cy="5143500"/>
          </a:xfrm>
        </p:spPr>
      </p:pic>
      <p:pic>
        <p:nvPicPr>
          <p:cNvPr id="8" name="Picture Placeholder 7" descr="iStock_00001674382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r="5654"/>
          <a:stretch>
            <a:fillRect/>
          </a:stretch>
        </p:blipFill>
        <p:spPr>
          <a:xfrm>
            <a:off x="3051185" y="0"/>
            <a:ext cx="3044825" cy="5143500"/>
          </a:xfrm>
        </p:spPr>
      </p:pic>
      <p:pic>
        <p:nvPicPr>
          <p:cNvPr id="4" name="Picture Placeholder 3" descr="iStock_000029951430Small.jpg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r="31268"/>
          <a:stretch>
            <a:fillRect/>
          </a:stretch>
        </p:blipFill>
        <p:spPr>
          <a:xfrm>
            <a:off x="0" y="0"/>
            <a:ext cx="28956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438150"/>
            <a:ext cx="2971800" cy="857250"/>
          </a:xfrm>
        </p:spPr>
        <p:txBody>
          <a:bodyPr>
            <a:noAutofit/>
          </a:bodyPr>
          <a:lstStyle/>
          <a:p>
            <a:pPr marR="0" rtl="0"/>
            <a:r>
              <a:rPr lang="en-US" sz="3600" b="1" baseline="0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1435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F1C20"/>
                </a:solidFill>
                <a:latin typeface="Arial"/>
                <a:cs typeface="Arial"/>
              </a:rPr>
              <a:t>systems. </a:t>
            </a:r>
            <a:endParaRPr lang="en-US" sz="4000" dirty="0">
              <a:solidFill>
                <a:srgbClr val="CF1C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51435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F1C20"/>
                </a:solidFill>
                <a:latin typeface="Arial"/>
                <a:cs typeface="Arial"/>
              </a:rPr>
              <a:t>content. </a:t>
            </a:r>
            <a:endParaRPr lang="en-US" sz="4000" dirty="0">
              <a:solidFill>
                <a:srgbClr val="CF1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Kurt Pitts.jp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14981" r="1772" b="3347"/>
          <a:stretch/>
        </p:blipFill>
        <p:spPr>
          <a:xfrm>
            <a:off x="-7200" y="-19050"/>
            <a:ext cx="9180000" cy="5562000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-152400" y="133350"/>
            <a:ext cx="4267199" cy="609600"/>
          </a:xfrm>
          <a:prstGeom prst="homePlate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29784"/>
            <a:ext cx="3581400" cy="613171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It starts with Kurt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3962400" y="133350"/>
            <a:ext cx="838200" cy="609600"/>
          </a:xfrm>
          <a:prstGeom prst="chevron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093"/>
          <a:stretch/>
        </p:blipFill>
        <p:spPr>
          <a:xfrm>
            <a:off x="-16185" y="-7200"/>
            <a:ext cx="9160185" cy="519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2667000" cy="857250"/>
          </a:xfrm>
        </p:spPr>
        <p:txBody>
          <a:bodyPr>
            <a:normAutofit/>
          </a:bodyPr>
          <a:lstStyle/>
          <a:p>
            <a:pPr marR="0" algn="l" rtl="0"/>
            <a:r>
              <a:rPr lang="en-US" sz="4000" b="1" baseline="0" dirty="0" smtClean="0">
                <a:solidFill>
                  <a:srgbClr val="CF1C20"/>
                </a:solidFill>
                <a:latin typeface="Arial"/>
                <a:cs typeface="Arial"/>
              </a:rPr>
              <a:t>systems.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5"/>
            <a:ext cx="3200400" cy="1466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Integrated systems are the</a:t>
            </a:r>
            <a:b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foundation</a:t>
            </a:r>
          </a:p>
        </p:txBody>
      </p:sp>
    </p:spTree>
    <p:extLst>
      <p:ext uri="{BB962C8B-B14F-4D97-AF65-F5344CB8AC3E}">
        <p14:creationId xmlns:p14="http://schemas.microsoft.com/office/powerpoint/2010/main" val="41611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695" r="29972" b="7683"/>
          <a:stretch/>
        </p:blipFill>
        <p:spPr>
          <a:xfrm>
            <a:off x="-28800" y="0"/>
            <a:ext cx="4622400" cy="5158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 robust contact database was the start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systems.</a:t>
            </a:r>
          </a:p>
        </p:txBody>
      </p:sp>
    </p:spTree>
    <p:extLst>
      <p:ext uri="{BB962C8B-B14F-4D97-AF65-F5344CB8AC3E}">
        <p14:creationId xmlns:p14="http://schemas.microsoft.com/office/powerpoint/2010/main" val="9891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53200" y="0"/>
            <a:ext cx="2590800" cy="5238750"/>
          </a:xfrm>
        </p:spPr>
        <p:txBody>
          <a:bodyPr anchor="ctr">
            <a:noAutofit/>
          </a:bodyPr>
          <a:lstStyle/>
          <a:p>
            <a:pPr algn="l"/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Firstly set out to integrate events </a:t>
            </a:r>
            <a:r>
              <a:rPr lang="en-AU" sz="2800" dirty="0" err="1" smtClean="0">
                <a:effectLst/>
                <a:latin typeface="Arial"/>
                <a:ea typeface="Times New Roman"/>
                <a:cs typeface="Arial"/>
              </a:rPr>
              <a:t>regn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 &amp; financials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Screen Shot 2014-03-23 at 10.46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9" y="285750"/>
            <a:ext cx="5897671" cy="571500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2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29400" y="0"/>
            <a:ext cx="2286000" cy="5143500"/>
          </a:xfrm>
        </p:spPr>
        <p:txBody>
          <a:bodyPr anchor="ctr">
            <a:normAutofit/>
          </a:bodyPr>
          <a:lstStyle/>
          <a:p>
            <a:pPr algn="l"/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Launched new website Nov 2011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3 at 9.0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5989870" cy="63436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9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29400" y="0"/>
            <a:ext cx="2286000" cy="5143500"/>
          </a:xfrm>
        </p:spPr>
        <p:txBody>
          <a:bodyPr anchor="ctr">
            <a:normAutofit/>
          </a:bodyPr>
          <a:lstStyle/>
          <a:p>
            <a:pPr algn="l"/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Launched new website Nov 2011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>Refreshed</a:t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>July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2014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Responsive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Oct 2015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/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3 at 9.0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5989870" cy="63436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webpage201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5983130" cy="6172200"/>
          </a:xfrm>
          <a:prstGeom prst="rect">
            <a:avLst/>
          </a:prstGeom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9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324600" y="285750"/>
            <a:ext cx="2438400" cy="48577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800" dirty="0" smtClean="0">
                <a:latin typeface="Arial"/>
                <a:ea typeface="Times New Roman"/>
                <a:cs typeface="Arial"/>
              </a:rPr>
              <a:t>Database sync’d with website profiles important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Screen Shot 2014-03-23 at 9.0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6" y="285755"/>
            <a:ext cx="6012836" cy="61721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695" r="29972" b="7683"/>
          <a:stretch/>
        </p:blipFill>
        <p:spPr>
          <a:xfrm>
            <a:off x="-28800" y="0"/>
            <a:ext cx="4622400" cy="515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Private online communities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 key decision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private vs </a:t>
            </a:r>
            <a:r>
              <a:rPr lang="en-AU" sz="2800" dirty="0" err="1" smtClean="0">
                <a:latin typeface="Arial"/>
                <a:ea typeface="Times New Roman"/>
                <a:cs typeface="Arial"/>
              </a:rPr>
              <a:t>LinkeIn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systems.</a:t>
            </a:r>
          </a:p>
        </p:txBody>
      </p:sp>
    </p:spTree>
    <p:extLst>
      <p:ext uri="{BB962C8B-B14F-4D97-AF65-F5344CB8AC3E}">
        <p14:creationId xmlns:p14="http://schemas.microsoft.com/office/powerpoint/2010/main" val="38699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9144000" cy="914400"/>
          </a:xfrm>
        </p:spPr>
        <p:txBody>
          <a:bodyPr anchor="ctr">
            <a:noAutofit/>
          </a:bodyPr>
          <a:lstStyle/>
          <a:p>
            <a:r>
              <a:rPr lang="en-AU" sz="2800" dirty="0">
                <a:latin typeface="Arial"/>
                <a:ea typeface="Times New Roman"/>
                <a:cs typeface="Arial"/>
              </a:rPr>
              <a:t>IPWEA private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communities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auto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-subscribed all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Screen Shot 2014-03-23 at 11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52551"/>
            <a:ext cx="7010400" cy="45431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2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841375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Allowed free web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members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all</a:t>
            </a:r>
            <a:r>
              <a:rPr lang="en-AU" sz="2800" dirty="0">
                <a:latin typeface="Arial"/>
                <a:ea typeface="Times New Roman"/>
                <a:cs typeface="Arial"/>
              </a:rPr>
              <a:t>-access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3 at 11.0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76350"/>
            <a:ext cx="5638800" cy="405032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8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16 at 10.0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00150"/>
            <a:ext cx="6629400" cy="3943350"/>
          </a:xfrm>
          <a:prstGeom prst="rect">
            <a:avLst/>
          </a:prstGeom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162800" y="2266950"/>
            <a:ext cx="776597" cy="219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Building our communities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, 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not LinkedIn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 descr="Screen Shot 2014-03-23 at 11.31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19155"/>
            <a:ext cx="2743200" cy="6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 ta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49"/>
            <a:ext cx="9144000" cy="5723467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>
            <a:off x="2438400" y="133350"/>
            <a:ext cx="838200" cy="609600"/>
          </a:xfrm>
          <a:prstGeom prst="chevron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152400" y="133350"/>
            <a:ext cx="2743199" cy="609600"/>
          </a:xfrm>
          <a:prstGeom prst="homePlate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" y="129784"/>
            <a:ext cx="1905000" cy="6131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then Ray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3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695" r="29972" b="7683"/>
          <a:stretch/>
        </p:blipFill>
        <p:spPr>
          <a:xfrm>
            <a:off x="-28800" y="0"/>
            <a:ext cx="4622400" cy="515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Integrated email marketing was the foundation cap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systems.</a:t>
            </a:r>
          </a:p>
        </p:txBody>
      </p:sp>
    </p:spTree>
    <p:extLst>
      <p:ext uri="{BB962C8B-B14F-4D97-AF65-F5344CB8AC3E}">
        <p14:creationId xmlns:p14="http://schemas.microsoft.com/office/powerpoint/2010/main" val="26559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Finally a single database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3 at 11.3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23950"/>
            <a:ext cx="6053144" cy="50482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0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ntentMarketingPresentation_arrow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10" y="1962155"/>
            <a:ext cx="2846597" cy="2840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All roads lead to Rome</a:t>
            </a: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+ 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all contacts to one database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91200" y="3562350"/>
            <a:ext cx="1600200" cy="8001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Single database</a:t>
            </a:r>
            <a:endParaRPr lang="en-US" sz="2400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3314700"/>
            <a:ext cx="2590800" cy="514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Become a member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2724150"/>
            <a:ext cx="2362200" cy="514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Attend conference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95400" y="2190750"/>
            <a:ext cx="2286000" cy="3429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Register for event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38400" y="1733550"/>
            <a:ext cx="1981200" cy="3429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Buy publication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53000" y="1733550"/>
            <a:ext cx="2590800" cy="3810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1800" dirty="0" smtClean="0">
                <a:latin typeface="Arial"/>
                <a:ea typeface="Times New Roman"/>
                <a:cs typeface="Arial"/>
              </a:rPr>
              <a:t>Sign up for newsletter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4400" y="3943350"/>
            <a:ext cx="2438400" cy="514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Subscribe to services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09800" y="4457700"/>
            <a:ext cx="1981200" cy="45720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1800" dirty="0" smtClean="0">
                <a:latin typeface="Arial"/>
                <a:ea typeface="Times New Roman"/>
                <a:cs typeface="Arial"/>
              </a:rPr>
              <a:t>All Divisions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8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9050"/>
            <a:ext cx="9144000" cy="857250"/>
          </a:xfrm>
        </p:spPr>
        <p:txBody>
          <a:bodyPr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Professional consistent design across all channels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4" name="Picture 73" descr="Screen Shot 2014-02-19 at 10.4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960">
            <a:off x="369427" y="1064048"/>
            <a:ext cx="1755316" cy="2144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5" name="Picture 4" descr="webpage201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19350"/>
            <a:ext cx="2289840" cy="2362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5-03-16 at 10.1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95350"/>
            <a:ext cx="3041455" cy="5143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5-03-16 at 10.22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95350"/>
            <a:ext cx="3022853" cy="5143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3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695" r="29972" b="7683"/>
          <a:stretch/>
        </p:blipFill>
        <p:spPr>
          <a:xfrm>
            <a:off x="-28800" y="0"/>
            <a:ext cx="4622400" cy="5158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0"/>
            <a:ext cx="4191000" cy="51435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 robust contact database was the start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Private online communities a key decision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Integrated email marketing was the foundation cap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cs typeface="Arial" pitchFamily="34" charset="0"/>
              </a:rPr>
              <a:t>systems.</a:t>
            </a:r>
          </a:p>
        </p:txBody>
      </p:sp>
    </p:spTree>
    <p:extLst>
      <p:ext uri="{BB962C8B-B14F-4D97-AF65-F5344CB8AC3E}">
        <p14:creationId xmlns:p14="http://schemas.microsoft.com/office/powerpoint/2010/main" val="11302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We have embraced 3 key drivers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525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402" y="1809750"/>
            <a:ext cx="3011959" cy="4191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81402" y="2876550"/>
            <a:ext cx="3011959" cy="457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</p:spTree>
    <p:extLst>
      <p:ext uri="{BB962C8B-B14F-4D97-AF65-F5344CB8AC3E}">
        <p14:creationId xmlns:p14="http://schemas.microsoft.com/office/powerpoint/2010/main" val="15841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6743939Mediu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6" b="18895"/>
          <a:stretch/>
        </p:blipFill>
        <p:spPr>
          <a:xfrm>
            <a:off x="-25666" y="-14400"/>
            <a:ext cx="9169666" cy="52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2667000" cy="857250"/>
          </a:xfrm>
        </p:spPr>
        <p:txBody>
          <a:bodyPr>
            <a:normAutofit/>
          </a:bodyPr>
          <a:lstStyle/>
          <a:p>
            <a:pPr marR="0" algn="l" rtl="0"/>
            <a:r>
              <a:rPr lang="en-US" sz="4000" b="1" baseline="0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31242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Content is what we are building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5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514350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Started as a 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magazine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re-launch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Placeholder 7" descr="iStock_000016743824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21705"/>
          <a:stretch/>
        </p:blipFill>
        <p:spPr>
          <a:xfrm>
            <a:off x="0" y="-28800"/>
            <a:ext cx="4572000" cy="51804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0600" y="4191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</p:spTree>
    <p:extLst>
      <p:ext uri="{BB962C8B-B14F-4D97-AF65-F5344CB8AC3E}">
        <p14:creationId xmlns:p14="http://schemas.microsoft.com/office/powerpoint/2010/main" val="12411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Pick-up magazine style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not put-down advertorial tome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19400" y="1638300"/>
            <a:ext cx="3505200" cy="2838450"/>
            <a:chOff x="521892" y="224335"/>
            <a:chExt cx="2938860" cy="2147184"/>
          </a:xfrm>
        </p:grpSpPr>
        <p:pic>
          <p:nvPicPr>
            <p:cNvPr id="9" name="Picture 8" descr="Screen Shot 2014-02-19 at 10.43.0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452">
              <a:off x="521892" y="224335"/>
              <a:ext cx="1599753" cy="20981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Screen shot 2014-03-11 at 10.19.0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6093">
              <a:off x="2002494" y="457804"/>
              <a:ext cx="1458258" cy="19137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143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2202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High visual design a major feature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4 at 12.00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71552"/>
            <a:ext cx="6019800" cy="3943899"/>
          </a:xfrm>
          <a:prstGeom prst="rect">
            <a:avLst/>
          </a:prstGeom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4 at 10.43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b="28521"/>
          <a:stretch/>
        </p:blipFill>
        <p:spPr>
          <a:xfrm>
            <a:off x="10" y="-18000"/>
            <a:ext cx="9176523" cy="5191200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-152400" y="133350"/>
            <a:ext cx="3047999" cy="609600"/>
          </a:xfrm>
          <a:prstGeom prst="homePlate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743200" y="133350"/>
            <a:ext cx="838200" cy="609600"/>
          </a:xfrm>
          <a:prstGeom prst="chevron">
            <a:avLst/>
          </a:prstGeom>
          <a:solidFill>
            <a:srgbClr val="CF1C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" y="129784"/>
            <a:ext cx="2362200" cy="5369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and Megan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>
                <a:latin typeface="Arial"/>
                <a:ea typeface="Times New Roman"/>
                <a:cs typeface="Arial"/>
              </a:rPr>
              <a:t>F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irst focus on IPWEA objectives: members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4 at 12.0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47755"/>
            <a:ext cx="5692262" cy="372335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7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-19050"/>
            <a:ext cx="4114800" cy="516255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Segmented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e-newsletters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opened new opportunities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3429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smtClean="0">
                <a:cs typeface="Arial" pitchFamily="34" charset="0"/>
              </a:rPr>
              <a:t>content.</a:t>
            </a:r>
          </a:p>
        </p:txBody>
      </p:sp>
      <p:pic>
        <p:nvPicPr>
          <p:cNvPr id="14" name="Picture Placeholder 7" descr="iStock_000016743824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21705"/>
          <a:stretch/>
        </p:blipFill>
        <p:spPr>
          <a:xfrm>
            <a:off x="0" y="-28800"/>
            <a:ext cx="4572000" cy="5180400"/>
          </a:xfr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90600" y="4191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</p:spTree>
    <p:extLst>
      <p:ext uri="{BB962C8B-B14F-4D97-AF65-F5344CB8AC3E}">
        <p14:creationId xmlns:p14="http://schemas.microsoft.com/office/powerpoint/2010/main" val="41996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Building our position in key markets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4" name="Picture 13" descr="Screen shot 2014-03-11 at 10.4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7055"/>
            <a:ext cx="12319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Screen shot 2014-03-11 at 10.41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72" y="1179757"/>
            <a:ext cx="12827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creen shot 2014-03-11 at 10.41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24150"/>
            <a:ext cx="1270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Screen shot 2014-03-11 at 10.41.5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11451"/>
            <a:ext cx="12319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creen shot 2014-03-11 at 10.41.5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974850"/>
            <a:ext cx="12827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Screen shot 2014-03-11 at 10.42.1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962150"/>
            <a:ext cx="12319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Screen Shot 2015-03-16 at 10.19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95350"/>
            <a:ext cx="2703516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Screen Shot 2015-03-16 at 10.22.0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95">
            <a:off x="6154559" y="1238396"/>
            <a:ext cx="2496653" cy="42481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1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Forums are monitored for hot topics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6" descr="Screen Shot 2014-03-24 at 12.14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97" y="876300"/>
            <a:ext cx="4858805" cy="4210050"/>
          </a:xfrm>
          <a:prstGeom prst="rect">
            <a:avLst/>
          </a:prstGeom>
        </p:spPr>
      </p:pic>
      <p:pic>
        <p:nvPicPr>
          <p:cNvPr id="8" name="Picture 7" descr="Screen Shot 2014-03-23 at 11.31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89307"/>
            <a:ext cx="3074888" cy="744244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4-03-24 at 12.15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24" y="3868739"/>
            <a:ext cx="1891383" cy="12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460375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Opened new digital revenue options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Screen Shot 2014-03-24 at 12.1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8" y="1123950"/>
            <a:ext cx="7051487" cy="4167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4-03-24 at 12.22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265">
            <a:off x="733254" y="2411989"/>
            <a:ext cx="1543105" cy="304586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8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User &amp; IPWEA generated content 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is original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3429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 smtClean="0">
                <a:cs typeface="Arial" pitchFamily="34" charset="0"/>
              </a:rPr>
              <a:t>content.</a:t>
            </a:r>
          </a:p>
        </p:txBody>
      </p:sp>
      <p:pic>
        <p:nvPicPr>
          <p:cNvPr id="13" name="Picture Placeholder 7" descr="iStock_000016743824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21705"/>
          <a:stretch/>
        </p:blipFill>
        <p:spPr>
          <a:xfrm>
            <a:off x="0" y="-28800"/>
            <a:ext cx="4572000" cy="5180400"/>
          </a:xfr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90600" y="4191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</p:spTree>
    <p:extLst>
      <p:ext uri="{BB962C8B-B14F-4D97-AF65-F5344CB8AC3E}">
        <p14:creationId xmlns:p14="http://schemas.microsoft.com/office/powerpoint/2010/main" val="9407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WEA Inexed Pages 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28750"/>
            <a:ext cx="6862654" cy="3190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rmAutofit/>
          </a:bodyPr>
          <a:lstStyle/>
          <a:p>
            <a:r>
              <a:rPr lang="en-AU" sz="2800" dirty="0">
                <a:latin typeface="Arial"/>
                <a:ea typeface="Times New Roman"/>
                <a:cs typeface="Arial"/>
              </a:rPr>
              <a:t>M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ore 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indexed pages, better ranking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895350"/>
            <a:ext cx="5257800" cy="3857853"/>
            <a:chOff x="1143000" y="1219200"/>
            <a:chExt cx="6933600" cy="5181600"/>
          </a:xfrm>
        </p:grpSpPr>
        <p:pic>
          <p:nvPicPr>
            <p:cNvPr id="18" name="Content Placeholder 4" descr="Screen Shot 2014-02-21 at 12.09.58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9" t="25436" r="26556" b="-11100"/>
            <a:stretch/>
          </p:blipFill>
          <p:spPr>
            <a:xfrm>
              <a:off x="1143000" y="1219200"/>
              <a:ext cx="6933600" cy="387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1600200" y="4191000"/>
              <a:ext cx="1524000" cy="22098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66861" y="3777864"/>
              <a:ext cx="502435" cy="8187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reen Shot 2014-09-06 at 5.39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19350"/>
            <a:ext cx="5257800" cy="2387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810000" y="2724150"/>
            <a:ext cx="457200" cy="685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3028950"/>
            <a:ext cx="14478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77000" y="1885950"/>
            <a:ext cx="457200" cy="762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Bracket 6"/>
          <p:cNvSpPr/>
          <p:nvPr/>
        </p:nvSpPr>
        <p:spPr>
          <a:xfrm>
            <a:off x="3048000" y="2724150"/>
            <a:ext cx="533400" cy="2286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uble Bracket 12"/>
          <p:cNvSpPr/>
          <p:nvPr/>
        </p:nvSpPr>
        <p:spPr>
          <a:xfrm>
            <a:off x="5486400" y="1885950"/>
            <a:ext cx="609600" cy="3048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All roads lead to Rome II</a:t>
            </a: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latin typeface="Arial"/>
                <a:ea typeface="Times New Roman"/>
                <a:cs typeface="Arial"/>
              </a:rPr>
              <a:t>+ a</a:t>
            </a: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ll articles lead to website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8" name="Picture 7" descr="Screen Shot 2014-03-24 at 11.3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636">
            <a:off x="4818469" y="1504950"/>
            <a:ext cx="2725339" cy="322845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4-03-24 at 12.0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47944"/>
            <a:ext cx="4059120" cy="268696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Curved Connector 5"/>
          <p:cNvCxnSpPr/>
          <p:nvPr/>
        </p:nvCxnSpPr>
        <p:spPr>
          <a:xfrm flipV="1">
            <a:off x="3810000" y="1581151"/>
            <a:ext cx="1143000" cy="722516"/>
          </a:xfrm>
          <a:prstGeom prst="curvedConnector3">
            <a:avLst>
              <a:gd name="adj1" fmla="val 50000"/>
            </a:avLst>
          </a:prstGeom>
          <a:ln w="50800">
            <a:solidFill>
              <a:srgbClr val="CF1C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7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3-24 at 11.3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649">
            <a:off x="4349501" y="1400653"/>
            <a:ext cx="4064373" cy="1673167"/>
          </a:xfrm>
          <a:prstGeom prst="rect">
            <a:avLst/>
          </a:prstGeom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All articles are blogged &amp; tweeted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1428755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@</a:t>
            </a:r>
            <a:r>
              <a:rPr lang="en-US" dirty="0" smtClean="0">
                <a:latin typeface="Arial"/>
                <a:cs typeface="Arial"/>
              </a:rPr>
              <a:t>IPWEA</a:t>
            </a:r>
          </a:p>
        </p:txBody>
      </p:sp>
      <p:pic>
        <p:nvPicPr>
          <p:cNvPr id="8" name="Picture 7" descr="Screen Shot 2014-03-24 at 12.0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24144"/>
            <a:ext cx="4059120" cy="268696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urved Connector 8"/>
          <p:cNvCxnSpPr/>
          <p:nvPr/>
        </p:nvCxnSpPr>
        <p:spPr>
          <a:xfrm flipV="1">
            <a:off x="3810000" y="1657351"/>
            <a:ext cx="1143000" cy="722516"/>
          </a:xfrm>
          <a:prstGeom prst="curvedConnector3">
            <a:avLst>
              <a:gd name="adj1" fmla="val 50000"/>
            </a:avLst>
          </a:prstGeom>
          <a:ln w="50800">
            <a:solidFill>
              <a:srgbClr val="CF1C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witter_logo_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0951"/>
            <a:ext cx="1109472" cy="9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/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Started as a magazine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re-launch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/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Segmented </a:t>
            </a:r>
            <a:r>
              <a:rPr lang="en-US" sz="2800" dirty="0" err="1">
                <a:latin typeface="Arial"/>
                <a:cs typeface="Arial"/>
              </a:rPr>
              <a:t>eNewsletters</a:t>
            </a:r>
            <a:r>
              <a:rPr lang="en-US" sz="2800" dirty="0">
                <a:latin typeface="Arial"/>
                <a:cs typeface="Arial"/>
              </a:rPr>
              <a:t> opened new </a:t>
            </a:r>
            <a:r>
              <a:rPr lang="en-US" sz="2800" dirty="0" smtClean="0">
                <a:latin typeface="Arial"/>
                <a:cs typeface="Arial"/>
              </a:rPr>
              <a:t>opportunities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/>
            </a:r>
            <a:br>
              <a:rPr lang="en-US" sz="2800" dirty="0">
                <a:latin typeface="Arial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>User &amp; IPWEA generated content is original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Placeholder 7" descr="iStock_000016743824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21705"/>
          <a:stretch/>
        </p:blipFill>
        <p:spPr>
          <a:xfrm>
            <a:off x="0" y="-28800"/>
            <a:ext cx="4572000" cy="51804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4191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</p:spTree>
    <p:extLst>
      <p:ext uri="{BB962C8B-B14F-4D97-AF65-F5344CB8AC3E}">
        <p14:creationId xmlns:p14="http://schemas.microsoft.com/office/powerpoint/2010/main" val="15655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25200"/>
            <a:ext cx="9144000" cy="518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2343155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Arial"/>
                <a:ea typeface="Times New Roman"/>
                <a:cs typeface="Arial"/>
              </a:rPr>
              <a:t>No.1 for member </a:t>
            </a:r>
            <a:r>
              <a:rPr lang="en-AU" sz="2400" dirty="0" smtClean="0">
                <a:solidFill>
                  <a:schemeClr val="bg1"/>
                </a:solidFill>
                <a:latin typeface="Arial"/>
                <a:ea typeface="Times New Roman"/>
                <a:cs typeface="Arial"/>
              </a:rPr>
              <a:t>engagement &amp; </a:t>
            </a:r>
            <a:r>
              <a:rPr lang="en-AU" sz="2400" dirty="0">
                <a:solidFill>
                  <a:schemeClr val="bg1"/>
                </a:solidFill>
                <a:latin typeface="Arial"/>
                <a:ea typeface="Times New Roman"/>
                <a:cs typeface="Arial"/>
              </a:rPr>
              <a:t>overall </a:t>
            </a:r>
            <a:r>
              <a:rPr lang="en-AU" sz="2400" dirty="0" smtClean="0">
                <a:solidFill>
                  <a:schemeClr val="bg1"/>
                </a:solidFill>
                <a:latin typeface="Arial"/>
                <a:ea typeface="Times New Roman"/>
                <a:cs typeface="Arial"/>
              </a:rPr>
              <a:t>performance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61950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F1C20"/>
                </a:solidFill>
                <a:latin typeface="Arial"/>
                <a:cs typeface="Arial"/>
              </a:rPr>
              <a:t>IPWEA is doing a good job capturing </a:t>
            </a:r>
            <a:endParaRPr lang="en-US" sz="3200" b="1" dirty="0" smtClean="0">
              <a:solidFill>
                <a:srgbClr val="CF1C20"/>
              </a:solidFill>
              <a:latin typeface="Arial"/>
              <a:cs typeface="Arial"/>
            </a:endParaRPr>
          </a:p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Kurt</a:t>
            </a:r>
            <a:r>
              <a:rPr lang="en-US" sz="3200" b="1" dirty="0">
                <a:solidFill>
                  <a:srgbClr val="CF1C20"/>
                </a:solidFill>
                <a:latin typeface="Arial"/>
                <a:cs typeface="Arial"/>
              </a:rPr>
              <a:t>, Tim and Megan’s attention </a:t>
            </a:r>
          </a:p>
        </p:txBody>
      </p:sp>
    </p:spTree>
    <p:extLst>
      <p:ext uri="{BB962C8B-B14F-4D97-AF65-F5344CB8AC3E}">
        <p14:creationId xmlns:p14="http://schemas.microsoft.com/office/powerpoint/2010/main" val="13928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We have embraced 3 key drivers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525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402" y="1809750"/>
            <a:ext cx="3011959" cy="4191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81402" y="2876550"/>
            <a:ext cx="3011959" cy="457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81402" y="3943350"/>
            <a:ext cx="3011959" cy="4716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</p:spTree>
    <p:extLst>
      <p:ext uri="{BB962C8B-B14F-4D97-AF65-F5344CB8AC3E}">
        <p14:creationId xmlns:p14="http://schemas.microsoft.com/office/powerpoint/2010/main" val="14691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895600" cy="857250"/>
          </a:xfrm>
        </p:spPr>
        <p:txBody>
          <a:bodyPr>
            <a:normAutofit/>
          </a:bodyPr>
          <a:lstStyle/>
          <a:p>
            <a:pPr marR="0" algn="l" rtl="0"/>
            <a:r>
              <a:rPr lang="en-US" sz="4000" b="1" baseline="0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04906"/>
            <a:ext cx="3124200" cy="1009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Innovative teams are driving results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iStock_000012259812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6" y="5"/>
            <a:ext cx="343304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62550"/>
          </a:xfrm>
        </p:spPr>
        <p:txBody>
          <a:bodyPr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New skills from outsourced content publishing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Content Placeholder 3" descr="iStock_000012259812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3352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</p:spTree>
    <p:extLst>
      <p:ext uri="{BB962C8B-B14F-4D97-AF65-F5344CB8AC3E}">
        <p14:creationId xmlns:p14="http://schemas.microsoft.com/office/powerpoint/2010/main" val="123500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Content is guided by IPWEA business goals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Content Placeholder 3" descr="Kurt Pit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0" t="9161" r="15347" b="9161"/>
          <a:stretch/>
        </p:blipFill>
        <p:spPr>
          <a:xfrm>
            <a:off x="5334000" y="1733555"/>
            <a:ext cx="3501000" cy="4248551"/>
          </a:xfrm>
          <a:prstGeom prst="rect">
            <a:avLst/>
          </a:prstGeom>
        </p:spPr>
      </p:pic>
      <p:pic>
        <p:nvPicPr>
          <p:cNvPr id="9" name="Content Placeholder 3" descr="Megan Bonehi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 t="31650" r="25820" b="31650"/>
          <a:stretch/>
        </p:blipFill>
        <p:spPr>
          <a:xfrm>
            <a:off x="4495800" y="1352551"/>
            <a:ext cx="2031000" cy="2329742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671609337"/>
              </p:ext>
            </p:extLst>
          </p:nvPr>
        </p:nvGraphicFramePr>
        <p:xfrm>
          <a:off x="152400" y="1200155"/>
          <a:ext cx="4267200" cy="340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29400" y="1352554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Members / Non-Members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7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f2FszjCUAA2oul.jpg-lar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04955"/>
            <a:ext cx="5257800" cy="3506911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Everyone is of the same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mindset 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400" dirty="0" smtClean="0">
                <a:latin typeface="Arial"/>
                <a:ea typeface="Times New Roman"/>
                <a:cs typeface="Arial"/>
              </a:rPr>
              <a:t>(creative; action oriented; passionate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)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Screen Shot 2014-03-24 at 12.09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79" y="1504950"/>
            <a:ext cx="797331" cy="1028700"/>
          </a:xfrm>
          <a:prstGeom prst="rect">
            <a:avLst/>
          </a:prstGeom>
        </p:spPr>
      </p:pic>
      <p:pic>
        <p:nvPicPr>
          <p:cNvPr id="8" name="Picture 7" descr="Screen Shot 2014-03-24 at 12.1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4950"/>
            <a:ext cx="996950" cy="838200"/>
          </a:xfrm>
          <a:prstGeom prst="rect">
            <a:avLst/>
          </a:prstGeom>
        </p:spPr>
      </p:pic>
      <p:pic>
        <p:nvPicPr>
          <p:cNvPr id="7" name="Picture 6" descr="Mahlab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9521" y="2259837"/>
            <a:ext cx="36677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144000" cy="85725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IPWEA Board appreciates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‘content’ over ‘magazine’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1913663"/>
            <a:ext cx="3962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F1C20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srgbClr val="CF1C20"/>
                </a:solidFill>
                <a:latin typeface="Arial"/>
                <a:cs typeface="Arial"/>
              </a:rPr>
              <a:t>nvestment in content</a:t>
            </a:r>
          </a:p>
          <a:p>
            <a:pPr algn="ctr"/>
            <a:r>
              <a:rPr lang="en-US" sz="2400" dirty="0" smtClean="0">
                <a:solidFill>
                  <a:srgbClr val="CF1C20"/>
                </a:solidFill>
                <a:latin typeface="Arial"/>
                <a:cs typeface="Arial"/>
              </a:rPr>
              <a:t>-----------------------------</a:t>
            </a:r>
            <a:endParaRPr lang="en-US" sz="2400" dirty="0">
              <a:solidFill>
                <a:srgbClr val="CF1C20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CF1C20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rgbClr val="CF1C20"/>
                </a:solidFill>
                <a:latin typeface="Arial"/>
                <a:cs typeface="Arial"/>
              </a:rPr>
              <a:t>agazine expense</a:t>
            </a:r>
            <a:endParaRPr lang="en-US" sz="2400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0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iStock_000012259812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3352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CEO is committed 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to technology 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as our edge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</p:spTree>
    <p:extLst>
      <p:ext uri="{BB962C8B-B14F-4D97-AF65-F5344CB8AC3E}">
        <p14:creationId xmlns:p14="http://schemas.microsoft.com/office/powerpoint/2010/main" val="20910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9144000" cy="857250"/>
          </a:xfrm>
        </p:spPr>
        <p:txBody>
          <a:bodyPr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Larger orgs would be proud</a:t>
            </a: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our integrated platform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ContentMarketing_powerpoint_ Integrated platfor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81" y="1017537"/>
            <a:ext cx="7016029" cy="39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34352174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47700"/>
            <a:ext cx="44958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Digital &amp; mobile the future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Branded apps &amp; mobile website ready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 descr="phot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657600" cy="48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phot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657600" cy="48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photo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638248" cy="27286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ho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515">
            <a:off x="6185557" y="2846586"/>
            <a:ext cx="1790700" cy="31784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9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25200"/>
            <a:ext cx="9144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and international attention 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4" name="Picture 3" descr="tamposter_FINA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943">
            <a:off x="697694" y="1733276"/>
            <a:ext cx="5312444" cy="398433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P100006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457450"/>
            <a:ext cx="2997200" cy="2247900"/>
          </a:xfrm>
          <a:prstGeom prst="rect">
            <a:avLst/>
          </a:prstGeom>
          <a:ln w="25400" cmpd="sng">
            <a:solidFill>
              <a:schemeClr val="tx1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29410" y="1962150"/>
            <a:ext cx="203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Hong Kong Police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21168909">
            <a:off x="439348" y="1441290"/>
            <a:ext cx="241691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US Federal Highways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9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>
            <a:noAutofit/>
          </a:bodyPr>
          <a:lstStyle/>
          <a:p>
            <a:r>
              <a:rPr lang="en-AU" sz="2800" dirty="0" smtClean="0">
                <a:solidFill>
                  <a:srgbClr val="FFFFFF"/>
                </a:solidFill>
                <a:effectLst/>
                <a:latin typeface="Arial"/>
                <a:ea typeface="Times New Roman"/>
                <a:cs typeface="Arial"/>
              </a:rPr>
              <a:t>Innovation &amp; action creates a real buzz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Content Placeholder 3" descr="iStock_000012259812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3352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</p:spTree>
    <p:extLst>
      <p:ext uri="{BB962C8B-B14F-4D97-AF65-F5344CB8AC3E}">
        <p14:creationId xmlns:p14="http://schemas.microsoft.com/office/powerpoint/2010/main" val="34896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MarketingPresentation_JobSatisfaction_4787727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854364"/>
            <a:ext cx="10653399" cy="5997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133355"/>
            <a:ext cx="9220200" cy="536575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Achieving builds</a:t>
            </a:r>
            <a:r>
              <a:rPr lang="en-AU" sz="2800" dirty="0">
                <a:latin typeface="Arial"/>
                <a:ea typeface="Times New Roman"/>
                <a:cs typeface="Arial"/>
              </a:rPr>
              <a:t>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real </a:t>
            </a:r>
            <a:r>
              <a:rPr lang="en-AU" sz="28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job satisfaction</a:t>
            </a:r>
            <a:endParaRPr lang="en-US" sz="2800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MarketingPresentation_Risk_4784900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143999" cy="6097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No risk, then no rewards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2200" y="742950"/>
            <a:ext cx="167640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F1C20"/>
                </a:solidFill>
                <a:latin typeface="Arial"/>
                <a:cs typeface="Arial"/>
              </a:rPr>
              <a:t>calculated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5400000">
            <a:off x="2971803" y="438151"/>
            <a:ext cx="30480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F1C20"/>
                </a:solidFill>
                <a:latin typeface="Arial"/>
                <a:cs typeface="Arial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066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entMarketingPresentation_GrowthSuccession_916863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22" y="-202114"/>
            <a:ext cx="9468555" cy="5330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Growth is building small teams </a:t>
            </a:r>
            <a:r>
              <a:rPr lang="en-AU" sz="28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for succession</a:t>
            </a:r>
            <a:endParaRPr lang="en-US" sz="2800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MarketingPresentation_4507372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9144000" cy="857250"/>
          </a:xfrm>
        </p:spPr>
        <p:txBody>
          <a:bodyPr anchor="t">
            <a:noAutofit/>
          </a:bodyPr>
          <a:lstStyle/>
          <a:p>
            <a:r>
              <a:rPr lang="en-AU" sz="28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How do you deliver for your organisation?</a:t>
            </a:r>
            <a:endParaRPr lang="en-US" sz="2800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1" y="1352557"/>
            <a:ext cx="914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6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3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entMarketingStrategy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3047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80"/>
            <a:ext cx="9144000" cy="536575"/>
          </a:xfrm>
        </p:spPr>
        <p:txBody>
          <a:bodyPr anchor="t">
            <a:normAutofit/>
          </a:bodyPr>
          <a:lstStyle/>
          <a:p>
            <a:r>
              <a:rPr lang="en-AU" sz="28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Strategy is key</a:t>
            </a:r>
            <a:r>
              <a:rPr lang="en-AU" sz="2800" dirty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lang="en-AU" sz="2800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(content) marketing</a:t>
            </a:r>
          </a:p>
        </p:txBody>
      </p:sp>
    </p:spTree>
    <p:extLst>
      <p:ext uri="{BB962C8B-B14F-4D97-AF65-F5344CB8AC3E}">
        <p14:creationId xmlns:p14="http://schemas.microsoft.com/office/powerpoint/2010/main" val="12758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 descr="iStock_000012259812Small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7828"/>
          <a:stretch>
            <a:fillRect/>
          </a:stretch>
        </p:blipFill>
        <p:spPr>
          <a:xfrm>
            <a:off x="6248400" y="-3175"/>
            <a:ext cx="2895600" cy="5143500"/>
          </a:xfrm>
        </p:spPr>
      </p:pic>
      <p:pic>
        <p:nvPicPr>
          <p:cNvPr id="11" name="Picture Placeholder 7" descr="iStock_00001674382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r="5654"/>
          <a:stretch>
            <a:fillRect/>
          </a:stretch>
        </p:blipFill>
        <p:spPr>
          <a:xfrm>
            <a:off x="3051185" y="0"/>
            <a:ext cx="3044825" cy="5143500"/>
          </a:xfrm>
        </p:spPr>
      </p:pic>
      <p:pic>
        <p:nvPicPr>
          <p:cNvPr id="12" name="Picture Placeholder 3" descr="iStock_000029951430Small.jpg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r="31268"/>
          <a:stretch>
            <a:fillRect/>
          </a:stretch>
        </p:blipFill>
        <p:spPr>
          <a:xfrm>
            <a:off x="0" y="0"/>
            <a:ext cx="2895600" cy="5143500"/>
          </a:xfr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48400" y="438150"/>
            <a:ext cx="2971800" cy="857250"/>
          </a:xfrm>
        </p:spPr>
        <p:txBody>
          <a:bodyPr>
            <a:noAutofit/>
          </a:bodyPr>
          <a:lstStyle/>
          <a:p>
            <a:pPr marR="0" rtl="0"/>
            <a:r>
              <a:rPr lang="en-US" sz="3600" b="1" baseline="0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435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F1C20"/>
                </a:solidFill>
                <a:latin typeface="Arial"/>
                <a:cs typeface="Arial"/>
              </a:rPr>
              <a:t>systems. </a:t>
            </a:r>
            <a:endParaRPr lang="en-US" sz="4000" dirty="0">
              <a:solidFill>
                <a:srgbClr val="CF1C2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51435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F1C20"/>
                </a:solidFill>
                <a:latin typeface="Arial"/>
                <a:cs typeface="Arial"/>
              </a:rPr>
              <a:t>content. </a:t>
            </a:r>
            <a:endParaRPr lang="en-US" sz="4000" dirty="0">
              <a:solidFill>
                <a:srgbClr val="CF1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9951430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695" r="29972" b="7683"/>
          <a:stretch/>
        </p:blipFill>
        <p:spPr>
          <a:xfrm>
            <a:off x="-28800" y="0"/>
            <a:ext cx="4622400" cy="5158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0"/>
            <a:ext cx="4191000" cy="51435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 robust contact database was the start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Private online communities a key decision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Integrated email marketing was the foundation cap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cs typeface="Arial" pitchFamily="34" charset="0"/>
              </a:rPr>
              <a:t>systems.</a:t>
            </a:r>
          </a:p>
        </p:txBody>
      </p:sp>
    </p:spTree>
    <p:extLst>
      <p:ext uri="{BB962C8B-B14F-4D97-AF65-F5344CB8AC3E}">
        <p14:creationId xmlns:p14="http://schemas.microsoft.com/office/powerpoint/2010/main" val="540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/>
          <a:lstStyle/>
          <a:p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Started as a magazine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re-launch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/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Segmented </a:t>
            </a:r>
            <a:r>
              <a:rPr lang="en-US" sz="2800" dirty="0" err="1">
                <a:latin typeface="Arial"/>
                <a:cs typeface="Arial"/>
              </a:rPr>
              <a:t>eNewsletters</a:t>
            </a:r>
            <a:r>
              <a:rPr lang="en-US" sz="2800" dirty="0">
                <a:latin typeface="Arial"/>
                <a:cs typeface="Arial"/>
              </a:rPr>
              <a:t> opened new </a:t>
            </a:r>
            <a:r>
              <a:rPr lang="en-US" sz="2800" dirty="0" smtClean="0">
                <a:latin typeface="Arial"/>
                <a:cs typeface="Arial"/>
              </a:rPr>
              <a:t>opportunities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/>
            </a:r>
            <a:br>
              <a:rPr lang="en-US" sz="2800" dirty="0">
                <a:latin typeface="Arial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>User &amp; IPWEA generated content is original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Placeholder 7" descr="iStock_000016743824Small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21705"/>
          <a:stretch/>
        </p:blipFill>
        <p:spPr>
          <a:xfrm>
            <a:off x="0" y="-28800"/>
            <a:ext cx="4572000" cy="51804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90600" y="41910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content.</a:t>
            </a:r>
          </a:p>
        </p:txBody>
      </p:sp>
    </p:spTree>
    <p:extLst>
      <p:ext uri="{BB962C8B-B14F-4D97-AF65-F5344CB8AC3E}">
        <p14:creationId xmlns:p14="http://schemas.microsoft.com/office/powerpoint/2010/main" val="40096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iStock_000012259812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3352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114800" cy="5143500"/>
          </a:xfrm>
        </p:spPr>
        <p:txBody>
          <a:bodyPr/>
          <a:lstStyle/>
          <a:p>
            <a:r>
              <a:rPr lang="en-AU" sz="2800" dirty="0" smtClean="0">
                <a:latin typeface="Arial"/>
                <a:ea typeface="Times New Roman"/>
                <a:cs typeface="Arial"/>
              </a:rPr>
              <a:t>New </a:t>
            </a:r>
            <a:r>
              <a:rPr lang="en-AU" sz="2800" dirty="0">
                <a:latin typeface="Arial"/>
                <a:ea typeface="Times New Roman"/>
                <a:cs typeface="Arial"/>
              </a:rPr>
              <a:t>skills from outsourced content </a:t>
            </a:r>
            <a:r>
              <a:rPr lang="en-AU" sz="2800" dirty="0" smtClean="0">
                <a:latin typeface="Arial"/>
                <a:ea typeface="Times New Roman"/>
                <a:cs typeface="Arial"/>
              </a:rPr>
              <a:t>publishing</a:t>
            </a:r>
            <a:br>
              <a:rPr lang="en-AU" sz="2800" dirty="0" smtClean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 smtClean="0">
                <a:effectLst/>
                <a:latin typeface="Arial"/>
                <a:ea typeface="Times New Roman"/>
                <a:cs typeface="Arial"/>
              </a:rPr>
              <a:t>CEO is committed to technology as our edge</a:t>
            </a:r>
            <a:br>
              <a:rPr lang="en-AU" sz="2800" dirty="0" smtClean="0">
                <a:effectLst/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/>
            </a:r>
            <a:br>
              <a:rPr lang="en-AU" sz="2800" dirty="0">
                <a:latin typeface="Arial"/>
                <a:ea typeface="Times New Roman"/>
                <a:cs typeface="Arial"/>
              </a:rPr>
            </a:br>
            <a:r>
              <a:rPr lang="en-AU" sz="2800" dirty="0">
                <a:latin typeface="Arial"/>
                <a:ea typeface="Times New Roman"/>
                <a:cs typeface="Arial"/>
              </a:rPr>
              <a:t>Innovation &amp; action creates a real buzz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00050"/>
            <a:ext cx="4495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innovation.</a:t>
            </a:r>
          </a:p>
        </p:txBody>
      </p:sp>
    </p:spTree>
    <p:extLst>
      <p:ext uri="{BB962C8B-B14F-4D97-AF65-F5344CB8AC3E}">
        <p14:creationId xmlns:p14="http://schemas.microsoft.com/office/powerpoint/2010/main" val="8754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25200"/>
            <a:ext cx="9220200" cy="522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Broader objectives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200150"/>
            <a:ext cx="8686800" cy="3657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Increase non-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member awareness globally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Raise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profile as quality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, attractive member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association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Promote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IPWEA products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&amp; services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- technical manuals, publications, workshops &amp; conferences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Increase member engagement through interaction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Maintain advertising support</a:t>
            </a:r>
          </a:p>
        </p:txBody>
      </p:sp>
    </p:spTree>
    <p:extLst>
      <p:ext uri="{BB962C8B-B14F-4D97-AF65-F5344CB8AC3E}">
        <p14:creationId xmlns:p14="http://schemas.microsoft.com/office/powerpoint/2010/main" val="857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</p:spTree>
    <p:extLst>
      <p:ext uri="{BB962C8B-B14F-4D97-AF65-F5344CB8AC3E}">
        <p14:creationId xmlns:p14="http://schemas.microsoft.com/office/powerpoint/2010/main" val="16129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Technology as Drivers for Growth &amp; Engagement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Chris Champion</a:t>
            </a:r>
          </a:p>
          <a:p>
            <a:r>
              <a:rPr lang="en-US" dirty="0" smtClean="0"/>
              <a:t>Secretary General</a:t>
            </a:r>
            <a:br>
              <a:rPr lang="en-US" dirty="0" smtClean="0"/>
            </a:br>
            <a:r>
              <a:rPr lang="en-US" dirty="0" smtClean="0"/>
              <a:t>International Federation of Municipal Engineering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ec-gen@ifmeworld.org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Roundtable Exercise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List </a:t>
            </a:r>
            <a:r>
              <a:rPr lang="en-US" sz="3600" dirty="0" smtClean="0"/>
              <a:t>technology systems </a:t>
            </a:r>
            <a:r>
              <a:rPr lang="en-US" sz="3600" dirty="0" smtClean="0"/>
              <a:t>that </a:t>
            </a:r>
            <a:r>
              <a:rPr lang="en-US" sz="3600" dirty="0" smtClean="0"/>
              <a:t>your </a:t>
            </a:r>
            <a:r>
              <a:rPr lang="en-US" sz="3600" dirty="0" smtClean="0"/>
              <a:t>association </a:t>
            </a:r>
            <a:r>
              <a:rPr lang="en-US" sz="3600" dirty="0" smtClean="0"/>
              <a:t>uses</a:t>
            </a: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What are the barriers to implementing improvements?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How can we overcome these barriers?</a:t>
            </a:r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</a:t>
            </a:r>
            <a:r>
              <a:rPr lang="en-US" sz="3200" dirty="0" smtClean="0"/>
              <a:t>ystems in </a:t>
            </a:r>
            <a:r>
              <a:rPr lang="en-US" sz="3200" dirty="0"/>
              <a:t>your association using </a:t>
            </a:r>
            <a:r>
              <a:rPr lang="en-US" sz="3200" dirty="0" smtClean="0"/>
              <a:t>technology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162" y="1200150"/>
            <a:ext cx="4038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Contact Database</a:t>
            </a:r>
          </a:p>
          <a:p>
            <a:r>
              <a:rPr lang="en-US" sz="3200" dirty="0" smtClean="0"/>
              <a:t>Integrated systems</a:t>
            </a:r>
          </a:p>
          <a:p>
            <a:r>
              <a:rPr lang="en-US" sz="3200" dirty="0" smtClean="0"/>
              <a:t>Event registration</a:t>
            </a:r>
          </a:p>
          <a:p>
            <a:r>
              <a:rPr lang="en-US" sz="3200" dirty="0" smtClean="0"/>
              <a:t>Membership subscriptions</a:t>
            </a:r>
          </a:p>
          <a:p>
            <a:r>
              <a:rPr lang="en-US" sz="3200" dirty="0" smtClean="0"/>
              <a:t>Publications purchasing</a:t>
            </a:r>
          </a:p>
          <a:p>
            <a:r>
              <a:rPr lang="en-US" sz="3200" dirty="0" smtClean="0"/>
              <a:t>Convert to eBooks</a:t>
            </a:r>
          </a:p>
          <a:p>
            <a:r>
              <a:rPr lang="en-US" sz="3200" dirty="0" smtClean="0"/>
              <a:t>Social Media</a:t>
            </a:r>
          </a:p>
          <a:p>
            <a:endParaRPr lang="en-US" sz="32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648200" y="1200150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Online communities</a:t>
            </a:r>
          </a:p>
          <a:p>
            <a:r>
              <a:rPr lang="en-US" sz="2700" dirty="0" smtClean="0"/>
              <a:t>Mobile App</a:t>
            </a:r>
          </a:p>
          <a:p>
            <a:r>
              <a:rPr lang="en-US" sz="2700" dirty="0" smtClean="0"/>
              <a:t>Integrated accounts</a:t>
            </a:r>
          </a:p>
          <a:p>
            <a:r>
              <a:rPr lang="en-US" sz="2700" dirty="0" smtClean="0"/>
              <a:t>Online learning</a:t>
            </a:r>
          </a:p>
          <a:p>
            <a:r>
              <a:rPr lang="en-US" sz="2700" dirty="0" smtClean="0"/>
              <a:t>Online joining</a:t>
            </a:r>
          </a:p>
          <a:p>
            <a:r>
              <a:rPr lang="en-US" sz="2700" dirty="0" smtClean="0"/>
              <a:t>Donations system</a:t>
            </a:r>
          </a:p>
          <a:p>
            <a:r>
              <a:rPr lang="en-US" sz="2700" dirty="0" smtClean="0"/>
              <a:t>Email Marketing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463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to Implementation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Lack of Chief Executive / Board Support</a:t>
            </a:r>
          </a:p>
          <a:p>
            <a:r>
              <a:rPr lang="en-US" sz="3600" dirty="0" smtClean="0"/>
              <a:t>Lack of resources, funds</a:t>
            </a:r>
          </a:p>
          <a:p>
            <a:r>
              <a:rPr lang="en-US" sz="3600" dirty="0" smtClean="0"/>
              <a:t>Lack of IT skills, experience</a:t>
            </a:r>
          </a:p>
          <a:p>
            <a:r>
              <a:rPr lang="en-US" sz="3600" dirty="0" smtClean="0"/>
              <a:t>Good software systems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overcome barriers?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3962400" cy="3394472"/>
          </a:xfrm>
        </p:spPr>
        <p:txBody>
          <a:bodyPr>
            <a:noAutofit/>
          </a:bodyPr>
          <a:lstStyle/>
          <a:p>
            <a:r>
              <a:rPr lang="en-US" sz="2700" dirty="0" smtClean="0"/>
              <a:t>Awareness of importance of technology</a:t>
            </a:r>
          </a:p>
          <a:p>
            <a:r>
              <a:rPr lang="en-US" sz="2700" dirty="0" smtClean="0"/>
              <a:t>An in-house technology champion</a:t>
            </a:r>
          </a:p>
          <a:p>
            <a:r>
              <a:rPr lang="en-US" sz="2700" dirty="0" smtClean="0"/>
              <a:t>Make a start</a:t>
            </a:r>
          </a:p>
          <a:p>
            <a:r>
              <a:rPr lang="en-US" sz="2700" dirty="0" smtClean="0"/>
              <a:t>Involve young members </a:t>
            </a:r>
          </a:p>
          <a:p>
            <a:r>
              <a:rPr lang="en-US" sz="2700" dirty="0" smtClean="0"/>
              <a:t>Cloud solutions</a:t>
            </a:r>
            <a:endParaRPr lang="en-US" sz="27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710112" y="1195388"/>
            <a:ext cx="39624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 smtClean="0"/>
              <a:t>Recruitment strategies</a:t>
            </a:r>
          </a:p>
          <a:p>
            <a:r>
              <a:rPr lang="en-US" sz="2700" dirty="0" smtClean="0"/>
              <a:t>Start online forum</a:t>
            </a:r>
          </a:p>
          <a:p>
            <a:r>
              <a:rPr lang="en-US" sz="2700" dirty="0" smtClean="0"/>
              <a:t>Start online blogs</a:t>
            </a:r>
          </a:p>
          <a:p>
            <a:endParaRPr lang="en-US" sz="2700" dirty="0" smtClean="0"/>
          </a:p>
          <a:p>
            <a:r>
              <a:rPr lang="en-US" sz="2700" dirty="0" smtClean="0"/>
              <a:t>Can you afford not to implement strategies?</a:t>
            </a:r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</p:spTree>
    <p:extLst>
      <p:ext uri="{BB962C8B-B14F-4D97-AF65-F5344CB8AC3E}">
        <p14:creationId xmlns:p14="http://schemas.microsoft.com/office/powerpoint/2010/main" val="9488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25200"/>
            <a:ext cx="9144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What’s in the pipeline?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3" name="Picture 2" descr="Screen Shot 2014-03-24 at 11.0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2">
            <a:off x="4848105" y="1676649"/>
            <a:ext cx="3930786" cy="296912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4-03-24 at 11.11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6351"/>
            <a:ext cx="5270500" cy="335020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sx="101000" sy="101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6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  <p:sp>
        <p:nvSpPr>
          <p:cNvPr id="3" name="TextBox 2"/>
          <p:cNvSpPr txBox="1"/>
          <p:nvPr/>
        </p:nvSpPr>
        <p:spPr>
          <a:xfrm rot="21042202">
            <a:off x="4656871" y="1168101"/>
            <a:ext cx="435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+ 4 </a:t>
            </a:r>
            <a:r>
              <a:rPr lang="en-US" sz="2400" dirty="0" err="1" smtClean="0">
                <a:solidFill>
                  <a:srgbClr val="FFFF00"/>
                </a:solidFill>
              </a:rPr>
              <a:t>Personalised</a:t>
            </a:r>
            <a:r>
              <a:rPr lang="en-US" sz="2400" dirty="0" smtClean="0">
                <a:solidFill>
                  <a:srgbClr val="FFFF00"/>
                </a:solidFill>
              </a:rPr>
              <a:t> direct marketing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Personalized direct marketing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Growing our LinkedIn Group</a:t>
            </a:r>
          </a:p>
          <a:p>
            <a:pPr lvl="1"/>
            <a:r>
              <a:rPr lang="en-US" dirty="0" smtClean="0"/>
              <a:t>600 &gt; 2,300</a:t>
            </a:r>
          </a:p>
          <a:p>
            <a:r>
              <a:rPr lang="en-US" dirty="0" smtClean="0"/>
              <a:t>Opening funnel to expand reach</a:t>
            </a:r>
          </a:p>
          <a:p>
            <a:r>
              <a:rPr lang="en-US" dirty="0" smtClean="0"/>
              <a:t>Introduces global opportunities</a:t>
            </a:r>
          </a:p>
          <a:p>
            <a:r>
              <a:rPr lang="en-US" dirty="0" smtClean="0"/>
              <a:t>Segmenting &amp; personalizing</a:t>
            </a:r>
          </a:p>
          <a:p>
            <a:pPr lvl="1"/>
            <a:r>
              <a:rPr lang="en-US" dirty="0" smtClean="0"/>
              <a:t>simple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19050"/>
            <a:ext cx="9144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F1C20"/>
                </a:solidFill>
                <a:latin typeface="Arial"/>
                <a:cs typeface="Arial"/>
              </a:rPr>
              <a:t>Main reason for joining IPWEA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body" idx="1"/>
          </p:nvPr>
        </p:nvSpPr>
        <p:spPr>
          <a:xfrm>
            <a:off x="457200" y="1962150"/>
            <a:ext cx="8229600" cy="45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“access information that will assist me to perform my role”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  <p:sp>
        <p:nvSpPr>
          <p:cNvPr id="3" name="TextBox 2"/>
          <p:cNvSpPr txBox="1"/>
          <p:nvPr/>
        </p:nvSpPr>
        <p:spPr>
          <a:xfrm rot="21042202">
            <a:off x="4656871" y="1168101"/>
            <a:ext cx="435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+ 4 </a:t>
            </a:r>
            <a:r>
              <a:rPr lang="en-US" sz="2400" dirty="0" err="1" smtClean="0">
                <a:solidFill>
                  <a:schemeClr val="bg1"/>
                </a:solidFill>
              </a:rPr>
              <a:t>Personalised</a:t>
            </a:r>
            <a:r>
              <a:rPr lang="en-US" sz="2400" dirty="0" smtClean="0">
                <a:solidFill>
                  <a:schemeClr val="bg1"/>
                </a:solidFill>
              </a:rPr>
              <a:t> direct marketing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042202">
            <a:off x="5667928" y="2468185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+ 5 Online learning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3101"/>
            <a:ext cx="10768665" cy="5143500"/>
          </a:xfrm>
          <a:prstGeom prst="rect">
            <a:avLst/>
          </a:prstGeom>
        </p:spPr>
      </p:pic>
      <p:pic>
        <p:nvPicPr>
          <p:cNvPr id="4" name="Picture 3" descr="C:\Users\anthony.CPDLIVE\AppData\Local\Microsoft\Windows\Temporary Internet Files\Content.Outlook\NE6LHBKB\ppt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647950"/>
            <a:ext cx="2603691" cy="150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5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  <p:sp>
        <p:nvSpPr>
          <p:cNvPr id="3" name="TextBox 2"/>
          <p:cNvSpPr txBox="1"/>
          <p:nvPr/>
        </p:nvSpPr>
        <p:spPr>
          <a:xfrm rot="21042202">
            <a:off x="4648030" y="1168101"/>
            <a:ext cx="437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+ 4 </a:t>
            </a:r>
            <a:r>
              <a:rPr lang="en-US" sz="2400" dirty="0" err="1" smtClean="0">
                <a:solidFill>
                  <a:schemeClr val="bg1"/>
                </a:solidFill>
              </a:rPr>
              <a:t>Personalised</a:t>
            </a:r>
            <a:r>
              <a:rPr lang="en-US" sz="2400" dirty="0" smtClean="0">
                <a:solidFill>
                  <a:schemeClr val="bg1"/>
                </a:solidFill>
              </a:rPr>
              <a:t> Direct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arketing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042202">
            <a:off x="5638272" y="246818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+ 5 Online Learning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042202">
            <a:off x="5742468" y="354317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+ </a:t>
            </a:r>
            <a:r>
              <a:rPr lang="en-US" sz="2400" dirty="0">
                <a:solidFill>
                  <a:srgbClr val="FFFF00"/>
                </a:solidFill>
              </a:rPr>
              <a:t>6</a:t>
            </a:r>
            <a:r>
              <a:rPr lang="en-US" sz="2400" dirty="0" smtClean="0">
                <a:solidFill>
                  <a:srgbClr val="FFFF00"/>
                </a:solidFill>
              </a:rPr>
              <a:t> Online Joining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0" b="14444"/>
          <a:stretch/>
        </p:blipFill>
        <p:spPr>
          <a:xfrm>
            <a:off x="1905536" y="0"/>
            <a:ext cx="5486748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2279" y="36044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AU" sz="3200" b="1" dirty="0" smtClean="0">
                <a:solidFill>
                  <a:srgbClr val="CF1C20"/>
                </a:solidFill>
                <a:latin typeface="Arial"/>
                <a:ea typeface="Times New Roman"/>
                <a:cs typeface="Arial"/>
              </a:rPr>
              <a:t>E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mbrace 3 key drivers 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to leverage outcomes</a:t>
            </a:r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  <p:pic>
        <p:nvPicPr>
          <p:cNvPr id="8" name="Picture 7" descr="iStock_000036165160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04950"/>
            <a:ext cx="4724400" cy="35433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05210" y="19477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systems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05210" y="3028950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integrated content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05210" y="4005135"/>
            <a:ext cx="3011959" cy="6240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i</a:t>
            </a:r>
            <a:r>
              <a:rPr lang="en-US" sz="2400" dirty="0" smtClean="0">
                <a:solidFill>
                  <a:prstClr val="white"/>
                </a:solidFill>
                <a:latin typeface="Arial"/>
                <a:cs typeface="Arial"/>
              </a:rPr>
              <a:t>nnovative teams</a:t>
            </a:r>
          </a:p>
        </p:txBody>
      </p:sp>
      <p:sp>
        <p:nvSpPr>
          <p:cNvPr id="3" name="TextBox 2"/>
          <p:cNvSpPr txBox="1"/>
          <p:nvPr/>
        </p:nvSpPr>
        <p:spPr>
          <a:xfrm rot="21042202">
            <a:off x="4648030" y="1168101"/>
            <a:ext cx="437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+ 4 </a:t>
            </a:r>
            <a:r>
              <a:rPr lang="en-US" sz="2400" dirty="0" err="1" smtClean="0">
                <a:solidFill>
                  <a:schemeClr val="bg1"/>
                </a:solidFill>
              </a:rPr>
              <a:t>Personalised</a:t>
            </a:r>
            <a:r>
              <a:rPr lang="en-US" sz="2400" dirty="0" smtClean="0">
                <a:solidFill>
                  <a:schemeClr val="bg1"/>
                </a:solidFill>
              </a:rPr>
              <a:t> Direct 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arketing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042202">
            <a:off x="5638272" y="246818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+ 5 Online Learning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042202">
            <a:off x="5742468" y="354317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+ </a:t>
            </a:r>
            <a:r>
              <a:rPr lang="en-US" sz="2400" dirty="0">
                <a:solidFill>
                  <a:schemeClr val="bg1"/>
                </a:solidFill>
              </a:rPr>
              <a:t>6</a:t>
            </a:r>
            <a:r>
              <a:rPr lang="en-US" sz="2400" dirty="0" smtClean="0">
                <a:solidFill>
                  <a:schemeClr val="bg1"/>
                </a:solidFill>
              </a:rPr>
              <a:t> Online Joining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MarketingPresentation_Growth_91686351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09555"/>
            <a:ext cx="4038600" cy="1755775"/>
          </a:xfrm>
        </p:spPr>
        <p:txBody>
          <a:bodyPr anchor="t">
            <a:noAutofit/>
          </a:bodyPr>
          <a:lstStyle/>
          <a:p>
            <a:pPr algn="l"/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Achieve your goals </a:t>
            </a:r>
            <a:r>
              <a:rPr lang="en-AU" sz="3200" b="1" dirty="0" smtClean="0">
                <a:effectLst/>
                <a:latin typeface="Arial"/>
                <a:ea typeface="Times New Roman"/>
                <a:cs typeface="Arial"/>
              </a:rPr>
              <a:t>and grow your organisation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4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MarketingPresentation_targetAudien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10" y="5"/>
            <a:ext cx="9135877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3355"/>
            <a:ext cx="9220200" cy="930275"/>
          </a:xfrm>
        </p:spPr>
        <p:txBody>
          <a:bodyPr anchor="t">
            <a:noAutofit/>
          </a:bodyPr>
          <a:lstStyle/>
          <a:p>
            <a:r>
              <a:rPr lang="en-AU" sz="3200" b="1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Arial"/>
              </a:rPr>
              <a:t>Deliver to your </a:t>
            </a: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key audience</a:t>
            </a:r>
            <a:b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</a:br>
            <a:r>
              <a:rPr lang="en-AU" sz="3200" b="1" dirty="0" smtClean="0">
                <a:solidFill>
                  <a:srgbClr val="CF1C20"/>
                </a:solidFill>
                <a:effectLst/>
                <a:latin typeface="Arial"/>
                <a:ea typeface="Times New Roman"/>
                <a:cs typeface="Arial"/>
              </a:rPr>
              <a:t>&amp; stakeholders</a:t>
            </a:r>
          </a:p>
          <a:p>
            <a:endParaRPr lang="en-US" sz="3200" b="1" dirty="0">
              <a:solidFill>
                <a:srgbClr val="CF1C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8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Technology as Drivers for Growth </a:t>
            </a:r>
            <a:r>
              <a:rPr lang="en-US" smtClean="0"/>
              <a:t>&amp; Engagement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Chris Champion</a:t>
            </a:r>
          </a:p>
          <a:p>
            <a:r>
              <a:rPr lang="en-US" dirty="0" smtClean="0"/>
              <a:t>Secretary General</a:t>
            </a:r>
            <a:br>
              <a:rPr lang="en-US" dirty="0" smtClean="0"/>
            </a:br>
            <a:r>
              <a:rPr lang="en-US" dirty="0" smtClean="0"/>
              <a:t>International Federation of Municipal Engineering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ec-gen@ifmeworld.org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2260353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644"/>
          <a:stretch/>
        </p:blipFill>
        <p:spPr>
          <a:xfrm>
            <a:off x="0" y="-25200"/>
            <a:ext cx="9144000" cy="5184000"/>
          </a:xfrm>
          <a:prstGeom prst="rect">
            <a:avLst/>
          </a:prstGeom>
        </p:spPr>
      </p:pic>
      <p:sp>
        <p:nvSpPr>
          <p:cNvPr id="4" name="Subtitle 3"/>
          <p:cNvSpPr txBox="1">
            <a:spLocks/>
          </p:cNvSpPr>
          <p:nvPr/>
        </p:nvSpPr>
        <p:spPr>
          <a:xfrm>
            <a:off x="457200" y="196215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92%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of members intend to renew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2015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up from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88%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2010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4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BP Storyboard Formatter">
  <a:themeElements>
    <a:clrScheme name="BBP Storyboard">
      <a:dk1>
        <a:srgbClr val="000000"/>
      </a:dk1>
      <a:lt1>
        <a:sysClr val="window" lastClr="FFFFFF"/>
      </a:lt1>
      <a:dk2>
        <a:srgbClr val="808080"/>
      </a:dk2>
      <a:lt2>
        <a:srgbClr val="C0C0C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BBP Storyboard Formatter">
  <a:themeElements>
    <a:clrScheme name="BBP Storyboard">
      <a:dk1>
        <a:srgbClr val="000000"/>
      </a:dk1>
      <a:lt1>
        <a:sysClr val="window" lastClr="FFFFFF"/>
      </a:lt1>
      <a:dk2>
        <a:srgbClr val="808080"/>
      </a:dk2>
      <a:lt2>
        <a:srgbClr val="C0C0C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BP Purpl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BP Blue Wave">
  <a:themeElements>
    <a:clrScheme name="Above Mountains">
      <a:dk1>
        <a:srgbClr val="000000"/>
      </a:dk1>
      <a:lt1>
        <a:srgbClr val="FFFFFF"/>
      </a:lt1>
      <a:dk2>
        <a:srgbClr val="006EC0"/>
      </a:dk2>
      <a:lt2>
        <a:srgbClr val="FFFFFF"/>
      </a:lt2>
      <a:accent1>
        <a:srgbClr val="006EC0"/>
      </a:accent1>
      <a:accent2>
        <a:srgbClr val="0085E8"/>
      </a:accent2>
      <a:accent3>
        <a:srgbClr val="5D5D63"/>
      </a:accent3>
      <a:accent4>
        <a:srgbClr val="6A6A70"/>
      </a:accent4>
      <a:accent5>
        <a:srgbClr val="7A7A81"/>
      </a:accent5>
      <a:accent6>
        <a:srgbClr val="939399"/>
      </a:accent6>
      <a:hlink>
        <a:srgbClr val="000000"/>
      </a:hlink>
      <a:folHlink>
        <a:srgbClr val="7A7A81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BP Green">
  <a:themeElements>
    <a:clrScheme name="Above Mountains">
      <a:dk1>
        <a:srgbClr val="000000"/>
      </a:dk1>
      <a:lt1>
        <a:srgbClr val="FFFFFF"/>
      </a:lt1>
      <a:dk2>
        <a:srgbClr val="006EC0"/>
      </a:dk2>
      <a:lt2>
        <a:srgbClr val="FFFFFF"/>
      </a:lt2>
      <a:accent1>
        <a:srgbClr val="006EC0"/>
      </a:accent1>
      <a:accent2>
        <a:srgbClr val="0085E8"/>
      </a:accent2>
      <a:accent3>
        <a:srgbClr val="5D5D63"/>
      </a:accent3>
      <a:accent4>
        <a:srgbClr val="6A6A70"/>
      </a:accent4>
      <a:accent5>
        <a:srgbClr val="7A7A81"/>
      </a:accent5>
      <a:accent6>
        <a:srgbClr val="939399"/>
      </a:accent6>
      <a:hlink>
        <a:srgbClr val="000000"/>
      </a:hlink>
      <a:folHlink>
        <a:srgbClr val="7A7A81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A14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BP Yellow">
  <a:themeElements>
    <a:clrScheme name="Above Mountains">
      <a:dk1>
        <a:srgbClr val="000000"/>
      </a:dk1>
      <a:lt1>
        <a:srgbClr val="FFFFFF"/>
      </a:lt1>
      <a:dk2>
        <a:srgbClr val="006EC0"/>
      </a:dk2>
      <a:lt2>
        <a:srgbClr val="FFFFFF"/>
      </a:lt2>
      <a:accent1>
        <a:srgbClr val="006EC0"/>
      </a:accent1>
      <a:accent2>
        <a:srgbClr val="0085E8"/>
      </a:accent2>
      <a:accent3>
        <a:srgbClr val="5D5D63"/>
      </a:accent3>
      <a:accent4>
        <a:srgbClr val="6A6A70"/>
      </a:accent4>
      <a:accent5>
        <a:srgbClr val="7A7A81"/>
      </a:accent5>
      <a:accent6>
        <a:srgbClr val="939399"/>
      </a:accent6>
      <a:hlink>
        <a:srgbClr val="000000"/>
      </a:hlink>
      <a:folHlink>
        <a:srgbClr val="7A7A81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BP Gold">
  <a:themeElements>
    <a:clrScheme name="BBP_v03">
      <a:dk1>
        <a:sysClr val="windowText" lastClr="000000"/>
      </a:dk1>
      <a:lt1>
        <a:sysClr val="window" lastClr="FFFFFF"/>
      </a:lt1>
      <a:dk2>
        <a:srgbClr val="F7964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75000"/>
          </a:schemeClr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IPWEA option 03 [Australasia]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BP Storyboard Formatter">
  <a:themeElements>
    <a:clrScheme name="BBP Storyboard">
      <a:dk1>
        <a:srgbClr val="000000"/>
      </a:dk1>
      <a:lt1>
        <a:sysClr val="window" lastClr="FFFFFF"/>
      </a:lt1>
      <a:dk2>
        <a:srgbClr val="808080"/>
      </a:dk2>
      <a:lt2>
        <a:srgbClr val="C0C0C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2_BBP Storyboard Formatter">
  <a:themeElements>
    <a:clrScheme name="BBP Storyboard">
      <a:dk1>
        <a:srgbClr val="000000"/>
      </a:dk1>
      <a:lt1>
        <a:sysClr val="window" lastClr="FFFFFF"/>
      </a:lt1>
      <a:dk2>
        <a:srgbClr val="808080"/>
      </a:dk2>
      <a:lt2>
        <a:srgbClr val="C0C0C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BBP Sketches">
    <a:dk1>
      <a:sysClr val="windowText" lastClr="000000"/>
    </a:dk1>
    <a:lt1>
      <a:sysClr val="window" lastClr="FFFFFF"/>
    </a:lt1>
    <a:dk2>
      <a:srgbClr val="4F81BD"/>
    </a:dk2>
    <a:lt2>
      <a:srgbClr val="FFFFFF"/>
    </a:lt2>
    <a:accent1>
      <a:srgbClr val="333333"/>
    </a:accent1>
    <a:accent2>
      <a:srgbClr val="5F5F5F"/>
    </a:accent2>
    <a:accent3>
      <a:srgbClr val="808080"/>
    </a:accent3>
    <a:accent4>
      <a:srgbClr val="B2B2B2"/>
    </a:accent4>
    <a:accent5>
      <a:srgbClr val="DDDDDD"/>
    </a:accent5>
    <a:accent6>
      <a:srgbClr val="F8F8F8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BBP Storyboard Formatter.potx</Template>
  <TotalTime>2630</TotalTime>
  <Words>925</Words>
  <Application>Microsoft Macintosh PowerPoint</Application>
  <PresentationFormat>On-screen Show (16:9)</PresentationFormat>
  <Paragraphs>243</Paragraphs>
  <Slides>87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87</vt:i4>
      </vt:variant>
    </vt:vector>
  </HeadingPairs>
  <TitlesOfParts>
    <vt:vector size="107" baseType="lpstr">
      <vt:lpstr>Archer Bold</vt:lpstr>
      <vt:lpstr>Arial Narrow</vt:lpstr>
      <vt:lpstr>Calibri</vt:lpstr>
      <vt:lpstr>ＭＳ Ｐゴシック</vt:lpstr>
      <vt:lpstr>Times New Roman</vt:lpstr>
      <vt:lpstr>Trebuchet MS</vt:lpstr>
      <vt:lpstr>Wingdings 2</vt:lpstr>
      <vt:lpstr>Arial</vt:lpstr>
      <vt:lpstr>BBP Storyboard Formatter</vt:lpstr>
      <vt:lpstr>BBP Purple</vt:lpstr>
      <vt:lpstr>BBP Blue Wave</vt:lpstr>
      <vt:lpstr>BBP Green</vt:lpstr>
      <vt:lpstr>BBP Yellow</vt:lpstr>
      <vt:lpstr>BBP Gold</vt:lpstr>
      <vt:lpstr>IPWEA option 03 [Australasia]</vt:lpstr>
      <vt:lpstr>1_BBP Storyboard Formatter</vt:lpstr>
      <vt:lpstr>2_BBP Storyboard Formatter</vt:lpstr>
      <vt:lpstr>Office Theme</vt:lpstr>
      <vt:lpstr>3_Office Theme</vt:lpstr>
      <vt:lpstr>3_BBP Storyboard Formatter</vt:lpstr>
      <vt:lpstr>Using Technology as Drivers for Growth &amp; Engagement</vt:lpstr>
      <vt:lpstr>It starts with Kurt</vt:lpstr>
      <vt:lpstr>PowerPoint Presentation</vt:lpstr>
      <vt:lpstr>PowerPoint Presentation</vt:lpstr>
      <vt:lpstr>PowerPoint Presentation</vt:lpstr>
      <vt:lpstr>and international attention </vt:lpstr>
      <vt:lpstr>Broader objectives</vt:lpstr>
      <vt:lpstr>Main reason for joining IPWEA</vt:lpstr>
      <vt:lpstr>PowerPoint Presentation</vt:lpstr>
      <vt:lpstr>PowerPoint Presentation</vt:lpstr>
      <vt:lpstr>Publications</vt:lpstr>
      <vt:lpstr>What can I learn from IPWEA?</vt:lpstr>
      <vt:lpstr>Strategy is key to (content) marketing</vt:lpstr>
      <vt:lpstr>IPWEA was 2,200 members 4,000 hits/m and 8,000 prospects</vt:lpstr>
      <vt:lpstr>IPWEA was 2,200 members 4,000 hits/m and 8,000 prospects</vt:lpstr>
      <vt:lpstr>Membership has now grown 100% prospects 150% &amp; hits five times</vt:lpstr>
      <vt:lpstr>Revenue growth another strong measure</vt:lpstr>
      <vt:lpstr>We have embraced 3 key drivers</vt:lpstr>
      <vt:lpstr>innovation.</vt:lpstr>
      <vt:lpstr>systems.</vt:lpstr>
      <vt:lpstr>A robust contact database was the start</vt:lpstr>
      <vt:lpstr>Firstly set out to integrate events regn &amp; financials</vt:lpstr>
      <vt:lpstr>Launched new website Nov 2011   </vt:lpstr>
      <vt:lpstr>Launched new website Nov 2011  Refreshed July 2014  Responsive Oct 2015  </vt:lpstr>
      <vt:lpstr>PowerPoint Presentation</vt:lpstr>
      <vt:lpstr>Private online communities a key decision  private vs LinkeIn</vt:lpstr>
      <vt:lpstr>IPWEA private communities auto-subscribed all </vt:lpstr>
      <vt:lpstr>Allowed free web members all-access </vt:lpstr>
      <vt:lpstr>Building our communities, not LinkedIn</vt:lpstr>
      <vt:lpstr>Integrated email marketing was the foundation cap</vt:lpstr>
      <vt:lpstr>Finally a single database</vt:lpstr>
      <vt:lpstr>All roads lead to Rome + all contacts to one database</vt:lpstr>
      <vt:lpstr>Professional consistent design across all channels </vt:lpstr>
      <vt:lpstr>A robust contact database was the start  Private online communities a key decision  Integrated email marketing was the foundation cap</vt:lpstr>
      <vt:lpstr>We have embraced 3 key drivers</vt:lpstr>
      <vt:lpstr>content.</vt:lpstr>
      <vt:lpstr>Started as a  magazine re-launch</vt:lpstr>
      <vt:lpstr>Pick-up magazine style not put-down advertorial tome</vt:lpstr>
      <vt:lpstr>High visual design a major feature</vt:lpstr>
      <vt:lpstr>First focus on IPWEA objectives: members</vt:lpstr>
      <vt:lpstr>Segmented  e-newsletters  opened new opportunities</vt:lpstr>
      <vt:lpstr>Building our position in key markets</vt:lpstr>
      <vt:lpstr>Forums are monitored for hot topics</vt:lpstr>
      <vt:lpstr>Opened new digital revenue options</vt:lpstr>
      <vt:lpstr>User &amp; IPWEA generated content  is original</vt:lpstr>
      <vt:lpstr>More indexed pages, better ranking</vt:lpstr>
      <vt:lpstr>All roads lead to Rome II + all articles lead to website</vt:lpstr>
      <vt:lpstr>All articles are blogged &amp; tweeted</vt:lpstr>
      <vt:lpstr>Started as a magazine re-launch  Segmented eNewsletters opened new opportunities  User &amp; IPWEA generated content is original</vt:lpstr>
      <vt:lpstr>We have embraced 3 key drivers</vt:lpstr>
      <vt:lpstr>innovation.</vt:lpstr>
      <vt:lpstr>New skills from outsourced content publishing</vt:lpstr>
      <vt:lpstr>Content is guided by IPWEA business goals</vt:lpstr>
      <vt:lpstr>Everyone is of the same mindset  (creative; action oriented; passionate) </vt:lpstr>
      <vt:lpstr>IPWEA Board appreciates ‘content’ over ‘magazine’</vt:lpstr>
      <vt:lpstr>CEO is committed  to technology  as our edge</vt:lpstr>
      <vt:lpstr>Larger orgs would be proud our integrated platform</vt:lpstr>
      <vt:lpstr>Digital &amp; mobile the future</vt:lpstr>
      <vt:lpstr>Branded apps &amp; mobile website ready</vt:lpstr>
      <vt:lpstr>Innovation &amp; action creates a real buzz</vt:lpstr>
      <vt:lpstr>Achieving builds real job satisfaction</vt:lpstr>
      <vt:lpstr>No risk, then no rewards</vt:lpstr>
      <vt:lpstr>Growth is building small teams for succession</vt:lpstr>
      <vt:lpstr>How do you deliver for your organisation?</vt:lpstr>
      <vt:lpstr>Strategy is key to (content) marketing</vt:lpstr>
      <vt:lpstr>innovation.</vt:lpstr>
      <vt:lpstr>A robust contact database was the start  Private online communities a key decision  Integrated email marketing was the foundation cap</vt:lpstr>
      <vt:lpstr>Started as a magazine re-launch  Segmented eNewsletters opened new opportunities  User &amp; IPWEA generated content is original</vt:lpstr>
      <vt:lpstr>New skills from outsourced content publishing  CEO is committed to technology as our edge  Innovation &amp; action creates a real buzz</vt:lpstr>
      <vt:lpstr>Embrace 3 key drivers  to leverage outcomes</vt:lpstr>
      <vt:lpstr>Using Technology as Drivers for Growth &amp; Engagement</vt:lpstr>
      <vt:lpstr>Roundtable Exercise</vt:lpstr>
      <vt:lpstr>Systems in your association using technology </vt:lpstr>
      <vt:lpstr>Barriers to Implementation</vt:lpstr>
      <vt:lpstr>How to overcome barriers?</vt:lpstr>
      <vt:lpstr>Embrace 3 key drivers  to leverage outcomes</vt:lpstr>
      <vt:lpstr>What’s in the pipeline?</vt:lpstr>
      <vt:lpstr>Embrace 3 key drivers  to leverage outcomes</vt:lpstr>
      <vt:lpstr>4. Personalized direct marketing</vt:lpstr>
      <vt:lpstr>Embrace 3 key drivers  to leverage outcomes</vt:lpstr>
      <vt:lpstr>PowerPoint Presentation</vt:lpstr>
      <vt:lpstr>Embrace 3 key drivers  to leverage outcomes</vt:lpstr>
      <vt:lpstr>PowerPoint Presentation</vt:lpstr>
      <vt:lpstr>Embrace 3 key drivers  to leverage outcomes</vt:lpstr>
      <vt:lpstr>Achieve your goals and grow your organisation</vt:lpstr>
      <vt:lpstr>Deliver to your key audience &amp; stakeholders </vt:lpstr>
      <vt:lpstr>Using Technology as Drivers for Growth &amp; Engagement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Chris Champion</cp:lastModifiedBy>
  <cp:revision>176</cp:revision>
  <dcterms:created xsi:type="dcterms:W3CDTF">2011-03-22T19:01:24Z</dcterms:created>
  <dcterms:modified xsi:type="dcterms:W3CDTF">2016-09-28T01:51:27Z</dcterms:modified>
  <cp:category/>
</cp:coreProperties>
</file>