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4"/>
  </p:notesMasterIdLst>
  <p:handoutMasterIdLst>
    <p:handoutMasterId r:id="rId15"/>
  </p:handoutMasterIdLst>
  <p:sldIdLst>
    <p:sldId id="256" r:id="rId2"/>
    <p:sldId id="290" r:id="rId3"/>
    <p:sldId id="276" r:id="rId4"/>
    <p:sldId id="288" r:id="rId5"/>
    <p:sldId id="289" r:id="rId6"/>
    <p:sldId id="260" r:id="rId7"/>
    <p:sldId id="274" r:id="rId8"/>
    <p:sldId id="259" r:id="rId9"/>
    <p:sldId id="284" r:id="rId10"/>
    <p:sldId id="278" r:id="rId11"/>
    <p:sldId id="282" r:id="rId12"/>
    <p:sldId id="291" r:id="rId1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notes"/>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p:scale>
          <a:sx n="150" d="100"/>
          <a:sy n="150" d="100"/>
        </p:scale>
        <p:origin x="-1488" y="7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notesMaster" Target="notesMasters/notesMaster1.xml"/><Relationship Id="rId15" Type="http://schemas.openxmlformats.org/officeDocument/2006/relationships/handoutMaster" Target="handoutMasters/handoutMaster1.xml"/><Relationship Id="rId16" Type="http://schemas.openxmlformats.org/officeDocument/2006/relationships/printerSettings" Target="printerSettings/printerSettings1.bin"/><Relationship Id="rId17" Type="http://schemas.openxmlformats.org/officeDocument/2006/relationships/presProps" Target="presProps.xml"/><Relationship Id="rId18" Type="http://schemas.openxmlformats.org/officeDocument/2006/relationships/viewProps" Target="viewProps.xml"/><Relationship Id="rId19" Type="http://schemas.openxmlformats.org/officeDocument/2006/relationships/theme" Target="theme/theme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E905A6B2-61C0-204E-A84C-370B1D7A0905}" type="datetimeFigureOut">
              <a:rPr lang="en-US" smtClean="0"/>
              <a:t>27/10/14</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261C1B2-A6DA-844F-A5C1-92C18CC49D16}" type="slidenum">
              <a:rPr lang="en-US" smtClean="0"/>
              <a:t>‹#›</a:t>
            </a:fld>
            <a:endParaRPr lang="en-US"/>
          </a:p>
        </p:txBody>
      </p:sp>
    </p:spTree>
    <p:extLst>
      <p:ext uri="{BB962C8B-B14F-4D97-AF65-F5344CB8AC3E}">
        <p14:creationId xmlns:p14="http://schemas.microsoft.com/office/powerpoint/2010/main" val="286696434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C3228AB-5827-854D-B4DB-BE365FB6B464}" type="datetimeFigureOut">
              <a:rPr lang="en-US" smtClean="0"/>
              <a:t>27/10/14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nl-BE" smtClean="0"/>
              <a:t>Click to edit Master text styles</a:t>
            </a:r>
          </a:p>
          <a:p>
            <a:pPr lvl="1"/>
            <a:r>
              <a:rPr lang="nl-BE" smtClean="0"/>
              <a:t>Second level</a:t>
            </a:r>
          </a:p>
          <a:p>
            <a:pPr lvl="2"/>
            <a:r>
              <a:rPr lang="nl-BE" smtClean="0"/>
              <a:t>Third level</a:t>
            </a:r>
          </a:p>
          <a:p>
            <a:pPr lvl="3"/>
            <a:r>
              <a:rPr lang="nl-BE" smtClean="0"/>
              <a:t>Fourth level</a:t>
            </a:r>
          </a:p>
          <a:p>
            <a:pPr lvl="4"/>
            <a:r>
              <a:rPr lang="nl-BE"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C229471-963F-F743-B1A3-4445D872BD8E}" type="slidenum">
              <a:rPr lang="en-US" smtClean="0"/>
              <a:t>‹#›</a:t>
            </a:fld>
            <a:endParaRPr lang="en-US"/>
          </a:p>
        </p:txBody>
      </p:sp>
    </p:spTree>
    <p:extLst>
      <p:ext uri="{BB962C8B-B14F-4D97-AF65-F5344CB8AC3E}">
        <p14:creationId xmlns:p14="http://schemas.microsoft.com/office/powerpoint/2010/main" val="2103308747"/>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en.wikipedia.org/wiki/Service_innovation%23endnote_Miles" TargetMode="External"/><Relationship Id="rId4" Type="http://schemas.openxmlformats.org/officeDocument/2006/relationships/hyperlink" Target="http://en.wikipedia.org/wiki/Innovation" TargetMode="External"/><Relationship Id="rId5" Type="http://schemas.openxmlformats.org/officeDocument/2006/relationships/hyperlink" Target="http://en.wikipedia.org/wiki/Service_(economics)" TargetMode="External"/><Relationship Id="rId6" Type="http://schemas.openxmlformats.org/officeDocument/2006/relationships/hyperlink" Target="http://en.wikipedia.org/wiki/Technological_innovation" TargetMode="External"/><Relationship Id="rId7" Type="http://schemas.openxmlformats.org/officeDocument/2006/relationships/hyperlink" Target="http://en.wikipedia.org/wiki/Service_design" TargetMode="External"/><Relationship Id="rId8" Type="http://schemas.openxmlformats.org/officeDocument/2006/relationships/hyperlink" Target="http://en.wikipedia.org/wiki/Service_innovation%23endnote_Tekes_definition" TargetMode="External"/><Relationship Id="rId9" Type="http://schemas.openxmlformats.org/officeDocument/2006/relationships/hyperlink" Target="http://en.wikipedia.org/wiki/Finland" TargetMode="External"/><Relationship Id="rId10" Type="http://schemas.openxmlformats.org/officeDocument/2006/relationships/hyperlink" Target="http://en.wikipedia.org/wiki/Tekes_(agency)" TargetMode="External"/><Relationship Id="rId11" Type="http://schemas.openxmlformats.org/officeDocument/2006/relationships/hyperlink" Target="http://en.wikipedia.org/wiki/Service_innovation%23endnote_Tekes" TargetMode="External"/><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Font typeface="+mj-lt"/>
              <a:buAutoNum type="arabicPeriod"/>
            </a:pPr>
            <a:endParaRPr lang="en-US" dirty="0"/>
          </a:p>
        </p:txBody>
      </p:sp>
      <p:sp>
        <p:nvSpPr>
          <p:cNvPr id="4" name="Slide Number Placeholder 3"/>
          <p:cNvSpPr>
            <a:spLocks noGrp="1"/>
          </p:cNvSpPr>
          <p:nvPr>
            <p:ph type="sldNum" sz="quarter" idx="10"/>
          </p:nvPr>
        </p:nvSpPr>
        <p:spPr/>
        <p:txBody>
          <a:bodyPr/>
          <a:lstStyle/>
          <a:p>
            <a:fld id="{AC229471-963F-F743-B1A3-4445D872BD8E}" type="slidenum">
              <a:rPr lang="en-US" smtClean="0"/>
              <a:t>1</a:t>
            </a:fld>
            <a:endParaRPr lang="en-US"/>
          </a:p>
        </p:txBody>
      </p:sp>
    </p:spTree>
    <p:extLst>
      <p:ext uri="{BB962C8B-B14F-4D97-AF65-F5344CB8AC3E}">
        <p14:creationId xmlns:p14="http://schemas.microsoft.com/office/powerpoint/2010/main" val="8856905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C229471-963F-F743-B1A3-4445D872BD8E}" type="slidenum">
              <a:rPr lang="en-US" smtClean="0"/>
              <a:t>3</a:t>
            </a:fld>
            <a:endParaRPr lang="en-US"/>
          </a:p>
        </p:txBody>
      </p:sp>
    </p:spTree>
    <p:extLst>
      <p:ext uri="{BB962C8B-B14F-4D97-AF65-F5344CB8AC3E}">
        <p14:creationId xmlns:p14="http://schemas.microsoft.com/office/powerpoint/2010/main" val="40797383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C229471-963F-F743-B1A3-4445D872BD8E}" type="slidenum">
              <a:rPr lang="en-US" smtClean="0"/>
              <a:t>4</a:t>
            </a:fld>
            <a:endParaRPr lang="en-US"/>
          </a:p>
        </p:txBody>
      </p:sp>
    </p:spTree>
    <p:extLst>
      <p:ext uri="{BB962C8B-B14F-4D97-AF65-F5344CB8AC3E}">
        <p14:creationId xmlns:p14="http://schemas.microsoft.com/office/powerpoint/2010/main" val="37280660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AC229471-963F-F743-B1A3-4445D872BD8E}" type="slidenum">
              <a:rPr lang="en-US" smtClean="0"/>
              <a:t>6</a:t>
            </a:fld>
            <a:endParaRPr lang="en-US"/>
          </a:p>
        </p:txBody>
      </p:sp>
    </p:spTree>
    <p:extLst>
      <p:ext uri="{BB962C8B-B14F-4D97-AF65-F5344CB8AC3E}">
        <p14:creationId xmlns:p14="http://schemas.microsoft.com/office/powerpoint/2010/main" val="172113435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The concept of Service Innovation was first discussed in Miles (1993) </a:t>
            </a:r>
            <a:r>
              <a:rPr lang="en-US" sz="1200" u="none" strike="noStrike" kern="1200" dirty="0" smtClean="0">
                <a:solidFill>
                  <a:schemeClr val="tx1"/>
                </a:solidFill>
                <a:effectLst/>
                <a:latin typeface="+mn-lt"/>
                <a:ea typeface="+mn-ea"/>
                <a:cs typeface="+mn-cs"/>
                <a:hlinkClick r:id="rId3"/>
              </a:rPr>
              <a:t>[1]</a:t>
            </a:r>
            <a:r>
              <a:rPr lang="en-US" sz="1200" kern="1200" dirty="0" smtClean="0">
                <a:solidFill>
                  <a:schemeClr val="tx1"/>
                </a:solidFill>
                <a:effectLst/>
                <a:latin typeface="+mn-lt"/>
                <a:ea typeface="+mn-ea"/>
                <a:cs typeface="+mn-cs"/>
              </a:rPr>
              <a:t> and has been developed in the past 2 decades. It is used to refer to many things. These include but not limited to:</a:t>
            </a:r>
          </a:p>
          <a:p>
            <a:r>
              <a:rPr lang="en-US" sz="1200" u="none" strike="noStrike" kern="1200" dirty="0" smtClean="0">
                <a:solidFill>
                  <a:schemeClr val="tx1"/>
                </a:solidFill>
                <a:effectLst/>
                <a:latin typeface="+mn-lt"/>
                <a:ea typeface="+mn-ea"/>
                <a:cs typeface="+mn-cs"/>
                <a:hlinkClick r:id="rId4" tooltip="Innovation"/>
              </a:rPr>
              <a:t>Innovation</a:t>
            </a:r>
            <a:r>
              <a:rPr lang="en-US" sz="1200" kern="1200" dirty="0" smtClean="0">
                <a:solidFill>
                  <a:schemeClr val="tx1"/>
                </a:solidFill>
                <a:effectLst/>
                <a:latin typeface="+mn-lt"/>
                <a:ea typeface="+mn-ea"/>
                <a:cs typeface="+mn-cs"/>
              </a:rPr>
              <a:t> in </a:t>
            </a:r>
            <a:r>
              <a:rPr lang="en-US" sz="1200" u="none" strike="noStrike" kern="1200" dirty="0" smtClean="0">
                <a:solidFill>
                  <a:schemeClr val="tx1"/>
                </a:solidFill>
                <a:effectLst/>
                <a:latin typeface="+mn-lt"/>
                <a:ea typeface="+mn-ea"/>
                <a:cs typeface="+mn-cs"/>
                <a:hlinkClick r:id="rId5" tooltip="Service (economics)"/>
              </a:rPr>
              <a:t>services</a:t>
            </a:r>
            <a:r>
              <a:rPr lang="en-US" sz="1200" kern="1200" dirty="0" smtClean="0">
                <a:solidFill>
                  <a:schemeClr val="tx1"/>
                </a:solidFill>
                <a:effectLst/>
                <a:latin typeface="+mn-lt"/>
                <a:ea typeface="+mn-ea"/>
                <a:cs typeface="+mn-cs"/>
              </a:rPr>
              <a:t>, in service products – new or improved service products (commodities or public services). Often this is contrasted with “</a:t>
            </a:r>
            <a:r>
              <a:rPr lang="en-US" sz="1200" u="none" strike="noStrike" kern="1200" dirty="0" smtClean="0">
                <a:solidFill>
                  <a:schemeClr val="tx1"/>
                </a:solidFill>
                <a:effectLst/>
                <a:latin typeface="+mn-lt"/>
                <a:ea typeface="+mn-ea"/>
                <a:cs typeface="+mn-cs"/>
                <a:hlinkClick r:id="rId6" tooltip="Technological innovation"/>
              </a:rPr>
              <a:t>technological innovation</a:t>
            </a:r>
            <a:r>
              <a:rPr lang="en-US" sz="1200" kern="1200" dirty="0" smtClean="0">
                <a:solidFill>
                  <a:schemeClr val="tx1"/>
                </a:solidFill>
                <a:effectLst/>
                <a:latin typeface="+mn-lt"/>
                <a:ea typeface="+mn-ea"/>
                <a:cs typeface="+mn-cs"/>
              </a:rPr>
              <a:t>”, though service products can have technological elements. This sense of service innovation is closely related to </a:t>
            </a:r>
            <a:r>
              <a:rPr lang="en-US" sz="1200" u="none" strike="noStrike" kern="1200" dirty="0" smtClean="0">
                <a:solidFill>
                  <a:schemeClr val="tx1"/>
                </a:solidFill>
                <a:effectLst/>
                <a:latin typeface="+mn-lt"/>
                <a:ea typeface="+mn-ea"/>
                <a:cs typeface="+mn-cs"/>
                <a:hlinkClick r:id="rId7" tooltip="Service design"/>
              </a:rPr>
              <a:t>Service design</a:t>
            </a:r>
            <a:r>
              <a:rPr lang="en-US" sz="1200" kern="1200" dirty="0" smtClean="0">
                <a:solidFill>
                  <a:schemeClr val="tx1"/>
                </a:solidFill>
                <a:effectLst/>
                <a:latin typeface="+mn-lt"/>
                <a:ea typeface="+mn-ea"/>
                <a:cs typeface="+mn-cs"/>
              </a:rPr>
              <a:t> and "new service development".</a:t>
            </a:r>
          </a:p>
          <a:p>
            <a:r>
              <a:rPr lang="en-US" sz="1200" kern="1200" dirty="0" smtClean="0">
                <a:solidFill>
                  <a:schemeClr val="tx1"/>
                </a:solidFill>
                <a:effectLst/>
                <a:latin typeface="+mn-lt"/>
                <a:ea typeface="+mn-ea"/>
                <a:cs typeface="+mn-cs"/>
              </a:rPr>
              <a:t>Innovation in service processes – new or improved ways of designing and producing services. This may include innovation in service delivery systems, though often this will be regarded instead as a service product innovation. Innovation of this sort may be technological, technique- or expertise-</a:t>
            </a:r>
            <a:r>
              <a:rPr lang="en-US" sz="1200" kern="1200" dirty="0" err="1" smtClean="0">
                <a:solidFill>
                  <a:schemeClr val="tx1"/>
                </a:solidFill>
                <a:effectLst/>
                <a:latin typeface="+mn-lt"/>
                <a:ea typeface="+mn-ea"/>
                <a:cs typeface="+mn-cs"/>
              </a:rPr>
              <a:t>based,or</a:t>
            </a:r>
            <a:r>
              <a:rPr lang="en-US" sz="1200" kern="1200" dirty="0" smtClean="0">
                <a:solidFill>
                  <a:schemeClr val="tx1"/>
                </a:solidFill>
                <a:effectLst/>
                <a:latin typeface="+mn-lt"/>
                <a:ea typeface="+mn-ea"/>
                <a:cs typeface="+mn-cs"/>
              </a:rPr>
              <a:t> a matter of work organization (e.g. restructuring work between professionals and paraprofessionals).</a:t>
            </a:r>
          </a:p>
          <a:p>
            <a:r>
              <a:rPr lang="en-US" sz="1200" kern="1200" dirty="0" smtClean="0">
                <a:solidFill>
                  <a:schemeClr val="tx1"/>
                </a:solidFill>
                <a:effectLst/>
                <a:latin typeface="+mn-lt"/>
                <a:ea typeface="+mn-ea"/>
                <a:cs typeface="+mn-cs"/>
              </a:rPr>
              <a:t>Innovation in service firms, organizations, and industries – organizational innovations, as well as service product and process innovations, and the management of innovation processes, within service organizations.</a:t>
            </a:r>
          </a:p>
          <a:p>
            <a:r>
              <a:rPr lang="en-US" sz="1200" kern="1200" dirty="0" smtClean="0">
                <a:solidFill>
                  <a:schemeClr val="tx1"/>
                </a:solidFill>
                <a:effectLst/>
                <a:latin typeface="+mn-lt"/>
                <a:ea typeface="+mn-ea"/>
                <a:cs typeface="+mn-cs"/>
              </a:rPr>
              <a:t>Service Innovation is hard to define, one of the many helpful definitions </a:t>
            </a:r>
            <a:r>
              <a:rPr lang="en-US" sz="1200" u="none" strike="noStrike" kern="1200" dirty="0" smtClean="0">
                <a:solidFill>
                  <a:schemeClr val="tx1"/>
                </a:solidFill>
                <a:effectLst/>
                <a:latin typeface="+mn-lt"/>
                <a:ea typeface="+mn-ea"/>
                <a:cs typeface="+mn-cs"/>
                <a:hlinkClick r:id="rId8"/>
              </a:rPr>
              <a:t>[2]</a:t>
            </a:r>
            <a:r>
              <a:rPr lang="en-US" sz="1200" kern="1200" dirty="0" smtClean="0">
                <a:solidFill>
                  <a:schemeClr val="tx1"/>
                </a:solidFill>
                <a:effectLst/>
                <a:latin typeface="+mn-lt"/>
                <a:ea typeface="+mn-ea"/>
                <a:cs typeface="+mn-cs"/>
              </a:rPr>
              <a:t> comes from </a:t>
            </a:r>
            <a:r>
              <a:rPr lang="en-US" sz="1200" u="none" strike="noStrike" kern="1200" dirty="0" smtClean="0">
                <a:solidFill>
                  <a:schemeClr val="tx1"/>
                </a:solidFill>
                <a:effectLst/>
                <a:latin typeface="+mn-lt"/>
                <a:ea typeface="+mn-ea"/>
                <a:cs typeface="+mn-cs"/>
                <a:hlinkClick r:id="rId9" tooltip="Finland"/>
              </a:rPr>
              <a:t>Finland</a:t>
            </a:r>
            <a:r>
              <a:rPr lang="en-US" sz="1200" kern="1200" dirty="0" smtClean="0">
                <a:solidFill>
                  <a:schemeClr val="tx1"/>
                </a:solidFill>
                <a:effectLst/>
                <a:latin typeface="+mn-lt"/>
                <a:ea typeface="+mn-ea"/>
                <a:cs typeface="+mn-cs"/>
              </a:rPr>
              <a:t>’s research agency, </a:t>
            </a:r>
            <a:r>
              <a:rPr lang="en-US" sz="1200" u="none" strike="noStrike" kern="1200" dirty="0" smtClean="0">
                <a:solidFill>
                  <a:schemeClr val="tx1"/>
                </a:solidFill>
                <a:effectLst/>
                <a:latin typeface="+mn-lt"/>
                <a:ea typeface="+mn-ea"/>
                <a:cs typeface="+mn-cs"/>
                <a:hlinkClick r:id="rId10" tooltip="Tekes (agency)"/>
              </a:rPr>
              <a:t>TEKES</a:t>
            </a:r>
            <a:r>
              <a:rPr lang="en-US" sz="1200" kern="1200" dirty="0" smtClean="0">
                <a:solidFill>
                  <a:schemeClr val="tx1"/>
                </a:solidFill>
                <a:effectLst/>
                <a:latin typeface="+mn-lt"/>
                <a:ea typeface="+mn-ea"/>
                <a:cs typeface="+mn-cs"/>
              </a:rPr>
              <a:t>:</a:t>
            </a:r>
            <a:r>
              <a:rPr lang="en-US" sz="1200" u="none" strike="noStrike" kern="1200" dirty="0" smtClean="0">
                <a:solidFill>
                  <a:schemeClr val="tx1"/>
                </a:solidFill>
                <a:effectLst/>
                <a:latin typeface="+mn-lt"/>
                <a:ea typeface="+mn-ea"/>
                <a:cs typeface="+mn-cs"/>
                <a:hlinkClick r:id="rId11"/>
              </a:rPr>
              <a:t>[3]</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a:t>
            </a:r>
          </a:p>
          <a:p>
            <a:r>
              <a:rPr lang="en-US" sz="1200" kern="1200" dirty="0" smtClean="0">
                <a:solidFill>
                  <a:schemeClr val="tx1"/>
                </a:solidFill>
                <a:effectLst/>
                <a:latin typeface="+mn-lt"/>
                <a:ea typeface="+mn-ea"/>
                <a:cs typeface="+mn-cs"/>
              </a:rPr>
              <a:t>Service innovation is a new or significantly improved service concept that is taken into practice. It can be for example a new customer interaction channel, a distribution system or a technological concept or a combination of them. A service innovation always includes replicable elements that can be identified and systematically reproduced in other cases or environments. The replicable element can be the service outcome or the service process as such or a part of them. A service innovation benefits both the service producer and customers and it improves its developer’s competitive edge. A service innovation is a service product or service process that is based on some technology or systematic method. In services however, the innovation does not necessarily relate to the novelty of the technology itself but the innovation often lies in the non-technological areas. Service innovations can for instance be new solutions in the customer interface, new distribution methods, novel application of technology in the service process, new forms of operation with the supply chain or new ways to organize and manage services”.</a:t>
            </a:r>
          </a:p>
          <a:p>
            <a:pPr marL="0" marR="0" indent="0" algn="l" defTabSz="457200" rtl="0" eaLnBrk="1" fontAlgn="auto" latinLnBrk="0" hangingPunct="1">
              <a:lnSpc>
                <a:spcPct val="100000"/>
              </a:lnSpc>
              <a:spcBef>
                <a:spcPts val="0"/>
              </a:spcBef>
              <a:spcAft>
                <a:spcPts val="0"/>
              </a:spcAft>
              <a:buClrTx/>
              <a:buSzTx/>
              <a:buFontTx/>
              <a:buNone/>
              <a:tabLst/>
              <a:defRPr/>
            </a:pPr>
            <a:endParaRPr lang="en-US" dirty="0" smtClean="0"/>
          </a:p>
          <a:p>
            <a:endParaRPr lang="en-US" dirty="0"/>
          </a:p>
        </p:txBody>
      </p:sp>
      <p:sp>
        <p:nvSpPr>
          <p:cNvPr id="4" name="Slide Number Placeholder 3"/>
          <p:cNvSpPr>
            <a:spLocks noGrp="1"/>
          </p:cNvSpPr>
          <p:nvPr>
            <p:ph type="sldNum" sz="quarter" idx="10"/>
          </p:nvPr>
        </p:nvSpPr>
        <p:spPr/>
        <p:txBody>
          <a:bodyPr/>
          <a:lstStyle/>
          <a:p>
            <a:fld id="{AC229471-963F-F743-B1A3-4445D872BD8E}" type="slidenum">
              <a:rPr lang="en-US" smtClean="0"/>
              <a:t>7</a:t>
            </a:fld>
            <a:endParaRPr lang="en-US"/>
          </a:p>
        </p:txBody>
      </p:sp>
    </p:spTree>
    <p:extLst>
      <p:ext uri="{BB962C8B-B14F-4D97-AF65-F5344CB8AC3E}">
        <p14:creationId xmlns:p14="http://schemas.microsoft.com/office/powerpoint/2010/main" val="280536115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C229471-963F-F743-B1A3-4445D872BD8E}" type="slidenum">
              <a:rPr lang="en-US" smtClean="0"/>
              <a:t>8</a:t>
            </a:fld>
            <a:endParaRPr lang="en-US"/>
          </a:p>
        </p:txBody>
      </p:sp>
    </p:spTree>
    <p:extLst>
      <p:ext uri="{BB962C8B-B14F-4D97-AF65-F5344CB8AC3E}">
        <p14:creationId xmlns:p14="http://schemas.microsoft.com/office/powerpoint/2010/main" val="15406309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nl-BE"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BE" smtClean="0"/>
              <a:t>Click to edit Master subtitle style</a:t>
            </a:r>
            <a:endParaRPr lang="en-US"/>
          </a:p>
        </p:txBody>
      </p:sp>
      <p:sp>
        <p:nvSpPr>
          <p:cNvPr id="4" name="Date Placeholder 3"/>
          <p:cNvSpPr>
            <a:spLocks noGrp="1"/>
          </p:cNvSpPr>
          <p:nvPr>
            <p:ph type="dt" sz="half" idx="10"/>
          </p:nvPr>
        </p:nvSpPr>
        <p:spPr/>
        <p:txBody>
          <a:bodyPr/>
          <a:lstStyle/>
          <a:p>
            <a:r>
              <a:rPr lang="nl-BE" smtClean="0"/>
              <a:t>14/11/2014</a:t>
            </a:r>
            <a:endParaRPr lang="en-US"/>
          </a:p>
        </p:txBody>
      </p:sp>
      <p:sp>
        <p:nvSpPr>
          <p:cNvPr id="5" name="Footer Placeholder 4"/>
          <p:cNvSpPr>
            <a:spLocks noGrp="1"/>
          </p:cNvSpPr>
          <p:nvPr>
            <p:ph type="ftr" sz="quarter" idx="11"/>
          </p:nvPr>
        </p:nvSpPr>
        <p:spPr/>
        <p:txBody>
          <a:bodyPr/>
          <a:lstStyle/>
          <a:p>
            <a:r>
              <a:rPr lang="en-US" smtClean="0"/>
              <a:t>www.avramov.org</a:t>
            </a:r>
            <a:endParaRPr lang="en-US"/>
          </a:p>
        </p:txBody>
      </p:sp>
      <p:sp>
        <p:nvSpPr>
          <p:cNvPr id="6" name="Slide Number Placeholder 5"/>
          <p:cNvSpPr>
            <a:spLocks noGrp="1"/>
          </p:cNvSpPr>
          <p:nvPr>
            <p:ph type="sldNum" sz="quarter" idx="12"/>
          </p:nvPr>
        </p:nvSpPr>
        <p:spPr/>
        <p:txBody>
          <a:bodyPr/>
          <a:lstStyle/>
          <a:p>
            <a:fld id="{021EE14F-00C4-EE4D-9715-7DA073BACAC9}" type="slidenum">
              <a:rPr lang="en-US" smtClean="0"/>
              <a:t>‹#›</a:t>
            </a:fld>
            <a:endParaRPr lang="en-US"/>
          </a:p>
        </p:txBody>
      </p:sp>
    </p:spTree>
    <p:extLst>
      <p:ext uri="{BB962C8B-B14F-4D97-AF65-F5344CB8AC3E}">
        <p14:creationId xmlns:p14="http://schemas.microsoft.com/office/powerpoint/2010/main" val="26360595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BE"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nl-BE" smtClean="0"/>
              <a:t>Click to edit Master text styles</a:t>
            </a:r>
          </a:p>
          <a:p>
            <a:pPr lvl="1"/>
            <a:r>
              <a:rPr lang="nl-BE" smtClean="0"/>
              <a:t>Second level</a:t>
            </a:r>
          </a:p>
          <a:p>
            <a:pPr lvl="2"/>
            <a:r>
              <a:rPr lang="nl-BE" smtClean="0"/>
              <a:t>Third level</a:t>
            </a:r>
          </a:p>
          <a:p>
            <a:pPr lvl="3"/>
            <a:r>
              <a:rPr lang="nl-BE" smtClean="0"/>
              <a:t>Fourth level</a:t>
            </a:r>
          </a:p>
          <a:p>
            <a:pPr lvl="4"/>
            <a:r>
              <a:rPr lang="nl-BE" smtClean="0"/>
              <a:t>Fifth level</a:t>
            </a:r>
            <a:endParaRPr lang="en-US"/>
          </a:p>
        </p:txBody>
      </p:sp>
      <p:sp>
        <p:nvSpPr>
          <p:cNvPr id="4" name="Date Placeholder 3"/>
          <p:cNvSpPr>
            <a:spLocks noGrp="1"/>
          </p:cNvSpPr>
          <p:nvPr>
            <p:ph type="dt" sz="half" idx="10"/>
          </p:nvPr>
        </p:nvSpPr>
        <p:spPr/>
        <p:txBody>
          <a:bodyPr/>
          <a:lstStyle/>
          <a:p>
            <a:r>
              <a:rPr lang="nl-BE" smtClean="0"/>
              <a:t>14/11/2014</a:t>
            </a:r>
            <a:endParaRPr lang="en-US"/>
          </a:p>
        </p:txBody>
      </p:sp>
      <p:sp>
        <p:nvSpPr>
          <p:cNvPr id="5" name="Footer Placeholder 4"/>
          <p:cNvSpPr>
            <a:spLocks noGrp="1"/>
          </p:cNvSpPr>
          <p:nvPr>
            <p:ph type="ftr" sz="quarter" idx="11"/>
          </p:nvPr>
        </p:nvSpPr>
        <p:spPr/>
        <p:txBody>
          <a:bodyPr/>
          <a:lstStyle/>
          <a:p>
            <a:r>
              <a:rPr lang="en-US" smtClean="0"/>
              <a:t>www.avramov.org</a:t>
            </a:r>
            <a:endParaRPr lang="en-US"/>
          </a:p>
        </p:txBody>
      </p:sp>
      <p:sp>
        <p:nvSpPr>
          <p:cNvPr id="6" name="Slide Number Placeholder 5"/>
          <p:cNvSpPr>
            <a:spLocks noGrp="1"/>
          </p:cNvSpPr>
          <p:nvPr>
            <p:ph type="sldNum" sz="quarter" idx="12"/>
          </p:nvPr>
        </p:nvSpPr>
        <p:spPr/>
        <p:txBody>
          <a:bodyPr/>
          <a:lstStyle/>
          <a:p>
            <a:fld id="{021EE14F-00C4-EE4D-9715-7DA073BACAC9}" type="slidenum">
              <a:rPr lang="en-US" smtClean="0"/>
              <a:t>‹#›</a:t>
            </a:fld>
            <a:endParaRPr lang="en-US"/>
          </a:p>
        </p:txBody>
      </p:sp>
    </p:spTree>
    <p:extLst>
      <p:ext uri="{BB962C8B-B14F-4D97-AF65-F5344CB8AC3E}">
        <p14:creationId xmlns:p14="http://schemas.microsoft.com/office/powerpoint/2010/main" val="15710832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nl-BE"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nl-BE" smtClean="0"/>
              <a:t>Click to edit Master text styles</a:t>
            </a:r>
          </a:p>
          <a:p>
            <a:pPr lvl="1"/>
            <a:r>
              <a:rPr lang="nl-BE" smtClean="0"/>
              <a:t>Second level</a:t>
            </a:r>
          </a:p>
          <a:p>
            <a:pPr lvl="2"/>
            <a:r>
              <a:rPr lang="nl-BE" smtClean="0"/>
              <a:t>Third level</a:t>
            </a:r>
          </a:p>
          <a:p>
            <a:pPr lvl="3"/>
            <a:r>
              <a:rPr lang="nl-BE" smtClean="0"/>
              <a:t>Fourth level</a:t>
            </a:r>
          </a:p>
          <a:p>
            <a:pPr lvl="4"/>
            <a:r>
              <a:rPr lang="nl-BE" smtClean="0"/>
              <a:t>Fifth level</a:t>
            </a:r>
            <a:endParaRPr lang="en-US"/>
          </a:p>
        </p:txBody>
      </p:sp>
      <p:sp>
        <p:nvSpPr>
          <p:cNvPr id="4" name="Date Placeholder 3"/>
          <p:cNvSpPr>
            <a:spLocks noGrp="1"/>
          </p:cNvSpPr>
          <p:nvPr>
            <p:ph type="dt" sz="half" idx="10"/>
          </p:nvPr>
        </p:nvSpPr>
        <p:spPr/>
        <p:txBody>
          <a:bodyPr/>
          <a:lstStyle/>
          <a:p>
            <a:r>
              <a:rPr lang="nl-BE" smtClean="0"/>
              <a:t>14/11/2014</a:t>
            </a:r>
            <a:endParaRPr lang="en-US"/>
          </a:p>
        </p:txBody>
      </p:sp>
      <p:sp>
        <p:nvSpPr>
          <p:cNvPr id="5" name="Footer Placeholder 4"/>
          <p:cNvSpPr>
            <a:spLocks noGrp="1"/>
          </p:cNvSpPr>
          <p:nvPr>
            <p:ph type="ftr" sz="quarter" idx="11"/>
          </p:nvPr>
        </p:nvSpPr>
        <p:spPr/>
        <p:txBody>
          <a:bodyPr/>
          <a:lstStyle/>
          <a:p>
            <a:r>
              <a:rPr lang="en-US" smtClean="0"/>
              <a:t>www.avramov.org</a:t>
            </a:r>
            <a:endParaRPr lang="en-US"/>
          </a:p>
        </p:txBody>
      </p:sp>
      <p:sp>
        <p:nvSpPr>
          <p:cNvPr id="6" name="Slide Number Placeholder 5"/>
          <p:cNvSpPr>
            <a:spLocks noGrp="1"/>
          </p:cNvSpPr>
          <p:nvPr>
            <p:ph type="sldNum" sz="quarter" idx="12"/>
          </p:nvPr>
        </p:nvSpPr>
        <p:spPr/>
        <p:txBody>
          <a:bodyPr/>
          <a:lstStyle/>
          <a:p>
            <a:fld id="{021EE14F-00C4-EE4D-9715-7DA073BACAC9}" type="slidenum">
              <a:rPr lang="en-US" smtClean="0"/>
              <a:t>‹#›</a:t>
            </a:fld>
            <a:endParaRPr lang="en-US"/>
          </a:p>
        </p:txBody>
      </p:sp>
    </p:spTree>
    <p:extLst>
      <p:ext uri="{BB962C8B-B14F-4D97-AF65-F5344CB8AC3E}">
        <p14:creationId xmlns:p14="http://schemas.microsoft.com/office/powerpoint/2010/main" val="37439700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BE" smtClean="0"/>
              <a:t>Click to edit Master title style</a:t>
            </a:r>
            <a:endParaRPr lang="en-US"/>
          </a:p>
        </p:txBody>
      </p:sp>
      <p:sp>
        <p:nvSpPr>
          <p:cNvPr id="3" name="Content Placeholder 2"/>
          <p:cNvSpPr>
            <a:spLocks noGrp="1"/>
          </p:cNvSpPr>
          <p:nvPr>
            <p:ph idx="1"/>
          </p:nvPr>
        </p:nvSpPr>
        <p:spPr/>
        <p:txBody>
          <a:bodyPr/>
          <a:lstStyle/>
          <a:p>
            <a:pPr lvl="0"/>
            <a:r>
              <a:rPr lang="nl-BE" smtClean="0"/>
              <a:t>Click to edit Master text styles</a:t>
            </a:r>
          </a:p>
          <a:p>
            <a:pPr lvl="1"/>
            <a:r>
              <a:rPr lang="nl-BE" smtClean="0"/>
              <a:t>Second level</a:t>
            </a:r>
          </a:p>
          <a:p>
            <a:pPr lvl="2"/>
            <a:r>
              <a:rPr lang="nl-BE" smtClean="0"/>
              <a:t>Third level</a:t>
            </a:r>
          </a:p>
          <a:p>
            <a:pPr lvl="3"/>
            <a:r>
              <a:rPr lang="nl-BE" smtClean="0"/>
              <a:t>Fourth level</a:t>
            </a:r>
          </a:p>
          <a:p>
            <a:pPr lvl="4"/>
            <a:r>
              <a:rPr lang="nl-BE" smtClean="0"/>
              <a:t>Fifth level</a:t>
            </a:r>
            <a:endParaRPr lang="en-US"/>
          </a:p>
        </p:txBody>
      </p:sp>
      <p:sp>
        <p:nvSpPr>
          <p:cNvPr id="4" name="Date Placeholder 3"/>
          <p:cNvSpPr>
            <a:spLocks noGrp="1"/>
          </p:cNvSpPr>
          <p:nvPr>
            <p:ph type="dt" sz="half" idx="10"/>
          </p:nvPr>
        </p:nvSpPr>
        <p:spPr/>
        <p:txBody>
          <a:bodyPr/>
          <a:lstStyle/>
          <a:p>
            <a:r>
              <a:rPr lang="nl-BE" smtClean="0"/>
              <a:t>14/11/2014</a:t>
            </a:r>
            <a:endParaRPr lang="en-US"/>
          </a:p>
        </p:txBody>
      </p:sp>
      <p:sp>
        <p:nvSpPr>
          <p:cNvPr id="5" name="Footer Placeholder 4"/>
          <p:cNvSpPr>
            <a:spLocks noGrp="1"/>
          </p:cNvSpPr>
          <p:nvPr>
            <p:ph type="ftr" sz="quarter" idx="11"/>
          </p:nvPr>
        </p:nvSpPr>
        <p:spPr/>
        <p:txBody>
          <a:bodyPr/>
          <a:lstStyle/>
          <a:p>
            <a:r>
              <a:rPr lang="en-US" smtClean="0"/>
              <a:t>www.avramov.org</a:t>
            </a:r>
            <a:endParaRPr lang="en-US"/>
          </a:p>
        </p:txBody>
      </p:sp>
      <p:sp>
        <p:nvSpPr>
          <p:cNvPr id="6" name="Slide Number Placeholder 5"/>
          <p:cNvSpPr>
            <a:spLocks noGrp="1"/>
          </p:cNvSpPr>
          <p:nvPr>
            <p:ph type="sldNum" sz="quarter" idx="12"/>
          </p:nvPr>
        </p:nvSpPr>
        <p:spPr/>
        <p:txBody>
          <a:bodyPr/>
          <a:lstStyle/>
          <a:p>
            <a:fld id="{021EE14F-00C4-EE4D-9715-7DA073BACAC9}" type="slidenum">
              <a:rPr lang="en-US" smtClean="0"/>
              <a:t>‹#›</a:t>
            </a:fld>
            <a:endParaRPr lang="en-US"/>
          </a:p>
        </p:txBody>
      </p:sp>
    </p:spTree>
    <p:extLst>
      <p:ext uri="{BB962C8B-B14F-4D97-AF65-F5344CB8AC3E}">
        <p14:creationId xmlns:p14="http://schemas.microsoft.com/office/powerpoint/2010/main" val="29926615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nl-BE"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BE" smtClean="0"/>
              <a:t>Click to edit Master text styles</a:t>
            </a:r>
          </a:p>
        </p:txBody>
      </p:sp>
      <p:sp>
        <p:nvSpPr>
          <p:cNvPr id="4" name="Date Placeholder 3"/>
          <p:cNvSpPr>
            <a:spLocks noGrp="1"/>
          </p:cNvSpPr>
          <p:nvPr>
            <p:ph type="dt" sz="half" idx="10"/>
          </p:nvPr>
        </p:nvSpPr>
        <p:spPr/>
        <p:txBody>
          <a:bodyPr/>
          <a:lstStyle/>
          <a:p>
            <a:r>
              <a:rPr lang="nl-BE" smtClean="0"/>
              <a:t>14/11/2014</a:t>
            </a:r>
            <a:endParaRPr lang="en-US"/>
          </a:p>
        </p:txBody>
      </p:sp>
      <p:sp>
        <p:nvSpPr>
          <p:cNvPr id="5" name="Footer Placeholder 4"/>
          <p:cNvSpPr>
            <a:spLocks noGrp="1"/>
          </p:cNvSpPr>
          <p:nvPr>
            <p:ph type="ftr" sz="quarter" idx="11"/>
          </p:nvPr>
        </p:nvSpPr>
        <p:spPr/>
        <p:txBody>
          <a:bodyPr/>
          <a:lstStyle/>
          <a:p>
            <a:r>
              <a:rPr lang="en-US" smtClean="0"/>
              <a:t>www.avramov.org</a:t>
            </a:r>
            <a:endParaRPr lang="en-US"/>
          </a:p>
        </p:txBody>
      </p:sp>
      <p:sp>
        <p:nvSpPr>
          <p:cNvPr id="6" name="Slide Number Placeholder 5"/>
          <p:cNvSpPr>
            <a:spLocks noGrp="1"/>
          </p:cNvSpPr>
          <p:nvPr>
            <p:ph type="sldNum" sz="quarter" idx="12"/>
          </p:nvPr>
        </p:nvSpPr>
        <p:spPr/>
        <p:txBody>
          <a:bodyPr/>
          <a:lstStyle/>
          <a:p>
            <a:fld id="{021EE14F-00C4-EE4D-9715-7DA073BACAC9}" type="slidenum">
              <a:rPr lang="en-US" smtClean="0"/>
              <a:t>‹#›</a:t>
            </a:fld>
            <a:endParaRPr lang="en-US"/>
          </a:p>
        </p:txBody>
      </p:sp>
    </p:spTree>
    <p:extLst>
      <p:ext uri="{BB962C8B-B14F-4D97-AF65-F5344CB8AC3E}">
        <p14:creationId xmlns:p14="http://schemas.microsoft.com/office/powerpoint/2010/main" val="38601957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BE"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BE" smtClean="0"/>
              <a:t>Click to edit Master text styles</a:t>
            </a:r>
          </a:p>
          <a:p>
            <a:pPr lvl="1"/>
            <a:r>
              <a:rPr lang="nl-BE" smtClean="0"/>
              <a:t>Second level</a:t>
            </a:r>
          </a:p>
          <a:p>
            <a:pPr lvl="2"/>
            <a:r>
              <a:rPr lang="nl-BE" smtClean="0"/>
              <a:t>Third level</a:t>
            </a:r>
          </a:p>
          <a:p>
            <a:pPr lvl="3"/>
            <a:r>
              <a:rPr lang="nl-BE" smtClean="0"/>
              <a:t>Fourth level</a:t>
            </a:r>
          </a:p>
          <a:p>
            <a:pPr lvl="4"/>
            <a:r>
              <a:rPr lang="nl-BE"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BE" smtClean="0"/>
              <a:t>Click to edit Master text styles</a:t>
            </a:r>
          </a:p>
          <a:p>
            <a:pPr lvl="1"/>
            <a:r>
              <a:rPr lang="nl-BE" smtClean="0"/>
              <a:t>Second level</a:t>
            </a:r>
          </a:p>
          <a:p>
            <a:pPr lvl="2"/>
            <a:r>
              <a:rPr lang="nl-BE" smtClean="0"/>
              <a:t>Third level</a:t>
            </a:r>
          </a:p>
          <a:p>
            <a:pPr lvl="3"/>
            <a:r>
              <a:rPr lang="nl-BE" smtClean="0"/>
              <a:t>Fourth level</a:t>
            </a:r>
          </a:p>
          <a:p>
            <a:pPr lvl="4"/>
            <a:r>
              <a:rPr lang="nl-BE" smtClean="0"/>
              <a:t>Fifth level</a:t>
            </a:r>
            <a:endParaRPr lang="en-US"/>
          </a:p>
        </p:txBody>
      </p:sp>
      <p:sp>
        <p:nvSpPr>
          <p:cNvPr id="5" name="Date Placeholder 4"/>
          <p:cNvSpPr>
            <a:spLocks noGrp="1"/>
          </p:cNvSpPr>
          <p:nvPr>
            <p:ph type="dt" sz="half" idx="10"/>
          </p:nvPr>
        </p:nvSpPr>
        <p:spPr/>
        <p:txBody>
          <a:bodyPr/>
          <a:lstStyle/>
          <a:p>
            <a:r>
              <a:rPr lang="nl-BE" smtClean="0"/>
              <a:t>14/11/2014</a:t>
            </a:r>
            <a:endParaRPr lang="en-US"/>
          </a:p>
        </p:txBody>
      </p:sp>
      <p:sp>
        <p:nvSpPr>
          <p:cNvPr id="6" name="Footer Placeholder 5"/>
          <p:cNvSpPr>
            <a:spLocks noGrp="1"/>
          </p:cNvSpPr>
          <p:nvPr>
            <p:ph type="ftr" sz="quarter" idx="11"/>
          </p:nvPr>
        </p:nvSpPr>
        <p:spPr/>
        <p:txBody>
          <a:bodyPr/>
          <a:lstStyle/>
          <a:p>
            <a:r>
              <a:rPr lang="en-US" smtClean="0"/>
              <a:t>www.avramov.org</a:t>
            </a:r>
            <a:endParaRPr lang="en-US"/>
          </a:p>
        </p:txBody>
      </p:sp>
      <p:sp>
        <p:nvSpPr>
          <p:cNvPr id="7" name="Slide Number Placeholder 6"/>
          <p:cNvSpPr>
            <a:spLocks noGrp="1"/>
          </p:cNvSpPr>
          <p:nvPr>
            <p:ph type="sldNum" sz="quarter" idx="12"/>
          </p:nvPr>
        </p:nvSpPr>
        <p:spPr/>
        <p:txBody>
          <a:bodyPr/>
          <a:lstStyle/>
          <a:p>
            <a:fld id="{021EE14F-00C4-EE4D-9715-7DA073BACAC9}" type="slidenum">
              <a:rPr lang="en-US" smtClean="0"/>
              <a:t>‹#›</a:t>
            </a:fld>
            <a:endParaRPr lang="en-US"/>
          </a:p>
        </p:txBody>
      </p:sp>
    </p:spTree>
    <p:extLst>
      <p:ext uri="{BB962C8B-B14F-4D97-AF65-F5344CB8AC3E}">
        <p14:creationId xmlns:p14="http://schemas.microsoft.com/office/powerpoint/2010/main" val="39199052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nl-BE"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BE"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BE" smtClean="0"/>
              <a:t>Click to edit Master text styles</a:t>
            </a:r>
          </a:p>
          <a:p>
            <a:pPr lvl="1"/>
            <a:r>
              <a:rPr lang="nl-BE" smtClean="0"/>
              <a:t>Second level</a:t>
            </a:r>
          </a:p>
          <a:p>
            <a:pPr lvl="2"/>
            <a:r>
              <a:rPr lang="nl-BE" smtClean="0"/>
              <a:t>Third level</a:t>
            </a:r>
          </a:p>
          <a:p>
            <a:pPr lvl="3"/>
            <a:r>
              <a:rPr lang="nl-BE" smtClean="0"/>
              <a:t>Fourth level</a:t>
            </a:r>
          </a:p>
          <a:p>
            <a:pPr lvl="4"/>
            <a:r>
              <a:rPr lang="nl-BE"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BE"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BE" smtClean="0"/>
              <a:t>Click to edit Master text styles</a:t>
            </a:r>
          </a:p>
          <a:p>
            <a:pPr lvl="1"/>
            <a:r>
              <a:rPr lang="nl-BE" smtClean="0"/>
              <a:t>Second level</a:t>
            </a:r>
          </a:p>
          <a:p>
            <a:pPr lvl="2"/>
            <a:r>
              <a:rPr lang="nl-BE" smtClean="0"/>
              <a:t>Third level</a:t>
            </a:r>
          </a:p>
          <a:p>
            <a:pPr lvl="3"/>
            <a:r>
              <a:rPr lang="nl-BE" smtClean="0"/>
              <a:t>Fourth level</a:t>
            </a:r>
          </a:p>
          <a:p>
            <a:pPr lvl="4"/>
            <a:r>
              <a:rPr lang="nl-BE" smtClean="0"/>
              <a:t>Fifth level</a:t>
            </a:r>
            <a:endParaRPr lang="en-US"/>
          </a:p>
        </p:txBody>
      </p:sp>
      <p:sp>
        <p:nvSpPr>
          <p:cNvPr id="7" name="Date Placeholder 6"/>
          <p:cNvSpPr>
            <a:spLocks noGrp="1"/>
          </p:cNvSpPr>
          <p:nvPr>
            <p:ph type="dt" sz="half" idx="10"/>
          </p:nvPr>
        </p:nvSpPr>
        <p:spPr/>
        <p:txBody>
          <a:bodyPr/>
          <a:lstStyle/>
          <a:p>
            <a:r>
              <a:rPr lang="nl-BE" smtClean="0"/>
              <a:t>14/11/2014</a:t>
            </a:r>
            <a:endParaRPr lang="en-US"/>
          </a:p>
        </p:txBody>
      </p:sp>
      <p:sp>
        <p:nvSpPr>
          <p:cNvPr id="8" name="Footer Placeholder 7"/>
          <p:cNvSpPr>
            <a:spLocks noGrp="1"/>
          </p:cNvSpPr>
          <p:nvPr>
            <p:ph type="ftr" sz="quarter" idx="11"/>
          </p:nvPr>
        </p:nvSpPr>
        <p:spPr/>
        <p:txBody>
          <a:bodyPr/>
          <a:lstStyle/>
          <a:p>
            <a:r>
              <a:rPr lang="en-US" smtClean="0"/>
              <a:t>www.avramov.org</a:t>
            </a:r>
            <a:endParaRPr lang="en-US"/>
          </a:p>
        </p:txBody>
      </p:sp>
      <p:sp>
        <p:nvSpPr>
          <p:cNvPr id="9" name="Slide Number Placeholder 8"/>
          <p:cNvSpPr>
            <a:spLocks noGrp="1"/>
          </p:cNvSpPr>
          <p:nvPr>
            <p:ph type="sldNum" sz="quarter" idx="12"/>
          </p:nvPr>
        </p:nvSpPr>
        <p:spPr/>
        <p:txBody>
          <a:bodyPr/>
          <a:lstStyle/>
          <a:p>
            <a:fld id="{021EE14F-00C4-EE4D-9715-7DA073BACAC9}" type="slidenum">
              <a:rPr lang="en-US" smtClean="0"/>
              <a:t>‹#›</a:t>
            </a:fld>
            <a:endParaRPr lang="en-US"/>
          </a:p>
        </p:txBody>
      </p:sp>
    </p:spTree>
    <p:extLst>
      <p:ext uri="{BB962C8B-B14F-4D97-AF65-F5344CB8AC3E}">
        <p14:creationId xmlns:p14="http://schemas.microsoft.com/office/powerpoint/2010/main" val="26833862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BE" smtClean="0"/>
              <a:t>Click to edit Master title style</a:t>
            </a:r>
            <a:endParaRPr lang="en-US"/>
          </a:p>
        </p:txBody>
      </p:sp>
      <p:sp>
        <p:nvSpPr>
          <p:cNvPr id="3" name="Date Placeholder 2"/>
          <p:cNvSpPr>
            <a:spLocks noGrp="1"/>
          </p:cNvSpPr>
          <p:nvPr>
            <p:ph type="dt" sz="half" idx="10"/>
          </p:nvPr>
        </p:nvSpPr>
        <p:spPr/>
        <p:txBody>
          <a:bodyPr/>
          <a:lstStyle/>
          <a:p>
            <a:r>
              <a:rPr lang="nl-BE" smtClean="0"/>
              <a:t>14/11/2014</a:t>
            </a:r>
            <a:endParaRPr lang="en-US"/>
          </a:p>
        </p:txBody>
      </p:sp>
      <p:sp>
        <p:nvSpPr>
          <p:cNvPr id="4" name="Footer Placeholder 3"/>
          <p:cNvSpPr>
            <a:spLocks noGrp="1"/>
          </p:cNvSpPr>
          <p:nvPr>
            <p:ph type="ftr" sz="quarter" idx="11"/>
          </p:nvPr>
        </p:nvSpPr>
        <p:spPr/>
        <p:txBody>
          <a:bodyPr/>
          <a:lstStyle/>
          <a:p>
            <a:r>
              <a:rPr lang="en-US" smtClean="0"/>
              <a:t>www.avramov.org</a:t>
            </a:r>
            <a:endParaRPr lang="en-US"/>
          </a:p>
        </p:txBody>
      </p:sp>
      <p:sp>
        <p:nvSpPr>
          <p:cNvPr id="5" name="Slide Number Placeholder 4"/>
          <p:cNvSpPr>
            <a:spLocks noGrp="1"/>
          </p:cNvSpPr>
          <p:nvPr>
            <p:ph type="sldNum" sz="quarter" idx="12"/>
          </p:nvPr>
        </p:nvSpPr>
        <p:spPr/>
        <p:txBody>
          <a:bodyPr/>
          <a:lstStyle/>
          <a:p>
            <a:fld id="{021EE14F-00C4-EE4D-9715-7DA073BACAC9}" type="slidenum">
              <a:rPr lang="en-US" smtClean="0"/>
              <a:t>‹#›</a:t>
            </a:fld>
            <a:endParaRPr lang="en-US"/>
          </a:p>
        </p:txBody>
      </p:sp>
    </p:spTree>
    <p:extLst>
      <p:ext uri="{BB962C8B-B14F-4D97-AF65-F5344CB8AC3E}">
        <p14:creationId xmlns:p14="http://schemas.microsoft.com/office/powerpoint/2010/main" val="14992546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nl-BE" smtClean="0"/>
              <a:t>14/11/2014</a:t>
            </a:r>
            <a:endParaRPr lang="en-US"/>
          </a:p>
        </p:txBody>
      </p:sp>
      <p:sp>
        <p:nvSpPr>
          <p:cNvPr id="3" name="Footer Placeholder 2"/>
          <p:cNvSpPr>
            <a:spLocks noGrp="1"/>
          </p:cNvSpPr>
          <p:nvPr>
            <p:ph type="ftr" sz="quarter" idx="11"/>
          </p:nvPr>
        </p:nvSpPr>
        <p:spPr/>
        <p:txBody>
          <a:bodyPr/>
          <a:lstStyle/>
          <a:p>
            <a:r>
              <a:rPr lang="en-US" smtClean="0"/>
              <a:t>www.avramov.org</a:t>
            </a:r>
            <a:endParaRPr lang="en-US"/>
          </a:p>
        </p:txBody>
      </p:sp>
      <p:sp>
        <p:nvSpPr>
          <p:cNvPr id="4" name="Slide Number Placeholder 3"/>
          <p:cNvSpPr>
            <a:spLocks noGrp="1"/>
          </p:cNvSpPr>
          <p:nvPr>
            <p:ph type="sldNum" sz="quarter" idx="12"/>
          </p:nvPr>
        </p:nvSpPr>
        <p:spPr/>
        <p:txBody>
          <a:bodyPr/>
          <a:lstStyle/>
          <a:p>
            <a:fld id="{021EE14F-00C4-EE4D-9715-7DA073BACAC9}" type="slidenum">
              <a:rPr lang="en-US" smtClean="0"/>
              <a:t>‹#›</a:t>
            </a:fld>
            <a:endParaRPr lang="en-US"/>
          </a:p>
        </p:txBody>
      </p:sp>
    </p:spTree>
    <p:extLst>
      <p:ext uri="{BB962C8B-B14F-4D97-AF65-F5344CB8AC3E}">
        <p14:creationId xmlns:p14="http://schemas.microsoft.com/office/powerpoint/2010/main" val="10803155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nl-BE"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BE" smtClean="0"/>
              <a:t>Click to edit Master text styles</a:t>
            </a:r>
          </a:p>
          <a:p>
            <a:pPr lvl="1"/>
            <a:r>
              <a:rPr lang="nl-BE" smtClean="0"/>
              <a:t>Second level</a:t>
            </a:r>
          </a:p>
          <a:p>
            <a:pPr lvl="2"/>
            <a:r>
              <a:rPr lang="nl-BE" smtClean="0"/>
              <a:t>Third level</a:t>
            </a:r>
          </a:p>
          <a:p>
            <a:pPr lvl="3"/>
            <a:r>
              <a:rPr lang="nl-BE" smtClean="0"/>
              <a:t>Fourth level</a:t>
            </a:r>
          </a:p>
          <a:p>
            <a:pPr lvl="4"/>
            <a:r>
              <a:rPr lang="nl-BE"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BE" smtClean="0"/>
              <a:t>Click to edit Master text styles</a:t>
            </a:r>
          </a:p>
        </p:txBody>
      </p:sp>
      <p:sp>
        <p:nvSpPr>
          <p:cNvPr id="5" name="Date Placeholder 4"/>
          <p:cNvSpPr>
            <a:spLocks noGrp="1"/>
          </p:cNvSpPr>
          <p:nvPr>
            <p:ph type="dt" sz="half" idx="10"/>
          </p:nvPr>
        </p:nvSpPr>
        <p:spPr/>
        <p:txBody>
          <a:bodyPr/>
          <a:lstStyle/>
          <a:p>
            <a:r>
              <a:rPr lang="nl-BE" smtClean="0"/>
              <a:t>14/11/2014</a:t>
            </a:r>
            <a:endParaRPr lang="en-US"/>
          </a:p>
        </p:txBody>
      </p:sp>
      <p:sp>
        <p:nvSpPr>
          <p:cNvPr id="6" name="Footer Placeholder 5"/>
          <p:cNvSpPr>
            <a:spLocks noGrp="1"/>
          </p:cNvSpPr>
          <p:nvPr>
            <p:ph type="ftr" sz="quarter" idx="11"/>
          </p:nvPr>
        </p:nvSpPr>
        <p:spPr/>
        <p:txBody>
          <a:bodyPr/>
          <a:lstStyle/>
          <a:p>
            <a:r>
              <a:rPr lang="en-US" smtClean="0"/>
              <a:t>www.avramov.org</a:t>
            </a:r>
            <a:endParaRPr lang="en-US"/>
          </a:p>
        </p:txBody>
      </p:sp>
      <p:sp>
        <p:nvSpPr>
          <p:cNvPr id="7" name="Slide Number Placeholder 6"/>
          <p:cNvSpPr>
            <a:spLocks noGrp="1"/>
          </p:cNvSpPr>
          <p:nvPr>
            <p:ph type="sldNum" sz="quarter" idx="12"/>
          </p:nvPr>
        </p:nvSpPr>
        <p:spPr/>
        <p:txBody>
          <a:bodyPr/>
          <a:lstStyle/>
          <a:p>
            <a:fld id="{021EE14F-00C4-EE4D-9715-7DA073BACAC9}" type="slidenum">
              <a:rPr lang="en-US" smtClean="0"/>
              <a:t>‹#›</a:t>
            </a:fld>
            <a:endParaRPr lang="en-US"/>
          </a:p>
        </p:txBody>
      </p:sp>
    </p:spTree>
    <p:extLst>
      <p:ext uri="{BB962C8B-B14F-4D97-AF65-F5344CB8AC3E}">
        <p14:creationId xmlns:p14="http://schemas.microsoft.com/office/powerpoint/2010/main" val="7542893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nl-BE"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BE" smtClean="0"/>
              <a:t>Click to edit Master text styles</a:t>
            </a:r>
          </a:p>
        </p:txBody>
      </p:sp>
      <p:sp>
        <p:nvSpPr>
          <p:cNvPr id="5" name="Date Placeholder 4"/>
          <p:cNvSpPr>
            <a:spLocks noGrp="1"/>
          </p:cNvSpPr>
          <p:nvPr>
            <p:ph type="dt" sz="half" idx="10"/>
          </p:nvPr>
        </p:nvSpPr>
        <p:spPr/>
        <p:txBody>
          <a:bodyPr/>
          <a:lstStyle/>
          <a:p>
            <a:r>
              <a:rPr lang="nl-BE" smtClean="0"/>
              <a:t>14/11/2014</a:t>
            </a:r>
            <a:endParaRPr lang="en-US"/>
          </a:p>
        </p:txBody>
      </p:sp>
      <p:sp>
        <p:nvSpPr>
          <p:cNvPr id="6" name="Footer Placeholder 5"/>
          <p:cNvSpPr>
            <a:spLocks noGrp="1"/>
          </p:cNvSpPr>
          <p:nvPr>
            <p:ph type="ftr" sz="quarter" idx="11"/>
          </p:nvPr>
        </p:nvSpPr>
        <p:spPr/>
        <p:txBody>
          <a:bodyPr/>
          <a:lstStyle/>
          <a:p>
            <a:r>
              <a:rPr lang="en-US" smtClean="0"/>
              <a:t>www.avramov.org</a:t>
            </a:r>
            <a:endParaRPr lang="en-US"/>
          </a:p>
        </p:txBody>
      </p:sp>
      <p:sp>
        <p:nvSpPr>
          <p:cNvPr id="7" name="Slide Number Placeholder 6"/>
          <p:cNvSpPr>
            <a:spLocks noGrp="1"/>
          </p:cNvSpPr>
          <p:nvPr>
            <p:ph type="sldNum" sz="quarter" idx="12"/>
          </p:nvPr>
        </p:nvSpPr>
        <p:spPr/>
        <p:txBody>
          <a:bodyPr/>
          <a:lstStyle/>
          <a:p>
            <a:fld id="{021EE14F-00C4-EE4D-9715-7DA073BACAC9}" type="slidenum">
              <a:rPr lang="en-US" smtClean="0"/>
              <a:t>‹#›</a:t>
            </a:fld>
            <a:endParaRPr lang="en-US"/>
          </a:p>
        </p:txBody>
      </p:sp>
    </p:spTree>
    <p:extLst>
      <p:ext uri="{BB962C8B-B14F-4D97-AF65-F5344CB8AC3E}">
        <p14:creationId xmlns:p14="http://schemas.microsoft.com/office/powerpoint/2010/main" val="40782449"/>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nl-BE"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nl-BE" smtClean="0"/>
              <a:t>Click to edit Master text styles</a:t>
            </a:r>
          </a:p>
          <a:p>
            <a:pPr lvl="1"/>
            <a:r>
              <a:rPr lang="nl-BE" smtClean="0"/>
              <a:t>Second level</a:t>
            </a:r>
          </a:p>
          <a:p>
            <a:pPr lvl="2"/>
            <a:r>
              <a:rPr lang="nl-BE" smtClean="0"/>
              <a:t>Third level</a:t>
            </a:r>
          </a:p>
          <a:p>
            <a:pPr lvl="3"/>
            <a:r>
              <a:rPr lang="nl-BE" smtClean="0"/>
              <a:t>Fourth level</a:t>
            </a:r>
          </a:p>
          <a:p>
            <a:pPr lvl="4"/>
            <a:r>
              <a:rPr lang="nl-BE"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nl-BE" smtClean="0"/>
              <a:t>14/11/2014</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www.avramov.org</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21EE14F-00C4-EE4D-9715-7DA073BACAC9}" type="slidenum">
              <a:rPr lang="en-US" smtClean="0"/>
              <a:t>‹#›</a:t>
            </a:fld>
            <a:endParaRPr lang="en-US"/>
          </a:p>
        </p:txBody>
      </p:sp>
    </p:spTree>
    <p:extLst>
      <p:ext uri="{BB962C8B-B14F-4D97-AF65-F5344CB8AC3E}">
        <p14:creationId xmlns:p14="http://schemas.microsoft.com/office/powerpoint/2010/main" val="38650965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1.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42133"/>
            <a:ext cx="7772400" cy="1899934"/>
          </a:xfrm>
        </p:spPr>
        <p:txBody>
          <a:bodyPr>
            <a:normAutofit/>
          </a:bodyPr>
          <a:lstStyle/>
          <a:p>
            <a:r>
              <a:rPr lang="en-US" sz="2400" dirty="0" smtClean="0">
                <a:solidFill>
                  <a:srgbClr val="FF0000"/>
                </a:solidFill>
              </a:rPr>
              <a:t>UIA Associations Round Table – Europe 2014 </a:t>
            </a:r>
            <a:br>
              <a:rPr lang="en-US" sz="2400" dirty="0" smtClean="0">
                <a:solidFill>
                  <a:srgbClr val="FF0000"/>
                </a:solidFill>
              </a:rPr>
            </a:br>
            <a:r>
              <a:rPr lang="en-US" sz="2400" dirty="0" smtClean="0">
                <a:solidFill>
                  <a:srgbClr val="FF0000"/>
                </a:solidFill>
              </a:rPr>
              <a:t>Dublin, 13-14 November 2014</a:t>
            </a:r>
            <a:endParaRPr lang="en-US" sz="2400" dirty="0">
              <a:solidFill>
                <a:srgbClr val="FF0000"/>
              </a:solidFill>
            </a:endParaRPr>
          </a:p>
        </p:txBody>
      </p:sp>
      <p:sp>
        <p:nvSpPr>
          <p:cNvPr id="3" name="Subtitle 2"/>
          <p:cNvSpPr>
            <a:spLocks noGrp="1"/>
          </p:cNvSpPr>
          <p:nvPr>
            <p:ph type="subTitle" idx="1"/>
          </p:nvPr>
        </p:nvSpPr>
        <p:spPr>
          <a:xfrm>
            <a:off x="160867" y="3090333"/>
            <a:ext cx="8602133" cy="2548467"/>
          </a:xfrm>
        </p:spPr>
        <p:txBody>
          <a:bodyPr>
            <a:normAutofit fontScale="92500" lnSpcReduction="20000"/>
          </a:bodyPr>
          <a:lstStyle/>
          <a:p>
            <a:r>
              <a:rPr lang="en-US" sz="4000" b="1" dirty="0" smtClean="0">
                <a:solidFill>
                  <a:srgbClr val="0000FF"/>
                </a:solidFill>
                <a:effectLst>
                  <a:outerShdw blurRad="50800" dist="38100" dir="2700000" algn="tl" rotWithShape="0">
                    <a:prstClr val="black">
                      <a:alpha val="40000"/>
                    </a:prstClr>
                  </a:outerShdw>
                </a:effectLst>
              </a:rPr>
              <a:t>Achieving impact and finding the funds</a:t>
            </a:r>
          </a:p>
          <a:p>
            <a:endParaRPr lang="en-US" dirty="0" smtClean="0">
              <a:solidFill>
                <a:schemeClr val="tx1"/>
              </a:solidFill>
            </a:endParaRPr>
          </a:p>
          <a:p>
            <a:endParaRPr lang="en-US" dirty="0" smtClean="0">
              <a:solidFill>
                <a:schemeClr val="tx1"/>
              </a:solidFill>
            </a:endParaRPr>
          </a:p>
          <a:p>
            <a:r>
              <a:rPr lang="en-US" dirty="0" err="1" smtClean="0">
                <a:solidFill>
                  <a:schemeClr val="tx1"/>
                </a:solidFill>
              </a:rPr>
              <a:t>Dr</a:t>
            </a:r>
            <a:r>
              <a:rPr lang="en-US" dirty="0" smtClean="0">
                <a:solidFill>
                  <a:schemeClr val="tx1"/>
                </a:solidFill>
              </a:rPr>
              <a:t> Dragana Avramov</a:t>
            </a:r>
          </a:p>
          <a:p>
            <a:r>
              <a:rPr lang="en-US" dirty="0" smtClean="0">
                <a:solidFill>
                  <a:schemeClr val="tx1"/>
                </a:solidFill>
              </a:rPr>
              <a:t>PSPC, Brussels</a:t>
            </a:r>
          </a:p>
        </p:txBody>
      </p:sp>
      <p:sp>
        <p:nvSpPr>
          <p:cNvPr id="4" name="Date Placeholder 3"/>
          <p:cNvSpPr>
            <a:spLocks noGrp="1"/>
          </p:cNvSpPr>
          <p:nvPr>
            <p:ph type="dt" sz="half" idx="10"/>
          </p:nvPr>
        </p:nvSpPr>
        <p:spPr/>
        <p:txBody>
          <a:bodyPr/>
          <a:lstStyle/>
          <a:p>
            <a:r>
              <a:rPr lang="nl-BE" dirty="0" smtClean="0"/>
              <a:t>14/11/2014</a:t>
            </a:r>
            <a:endParaRPr lang="en-US" dirty="0"/>
          </a:p>
        </p:txBody>
      </p:sp>
      <p:sp>
        <p:nvSpPr>
          <p:cNvPr id="5" name="Footer Placeholder 4"/>
          <p:cNvSpPr>
            <a:spLocks noGrp="1"/>
          </p:cNvSpPr>
          <p:nvPr>
            <p:ph type="ftr" sz="quarter" idx="11"/>
          </p:nvPr>
        </p:nvSpPr>
        <p:spPr/>
        <p:txBody>
          <a:bodyPr/>
          <a:lstStyle/>
          <a:p>
            <a:r>
              <a:rPr lang="en-US" smtClean="0"/>
              <a:t>www.avramov.org</a:t>
            </a:r>
            <a:endParaRPr lang="en-US"/>
          </a:p>
        </p:txBody>
      </p:sp>
      <p:sp>
        <p:nvSpPr>
          <p:cNvPr id="6" name="Slide Number Placeholder 5"/>
          <p:cNvSpPr>
            <a:spLocks noGrp="1"/>
          </p:cNvSpPr>
          <p:nvPr>
            <p:ph type="sldNum" sz="quarter" idx="12"/>
          </p:nvPr>
        </p:nvSpPr>
        <p:spPr/>
        <p:txBody>
          <a:bodyPr/>
          <a:lstStyle/>
          <a:p>
            <a:fld id="{021EE14F-00C4-EE4D-9715-7DA073BACAC9}" type="slidenum">
              <a:rPr lang="en-US" smtClean="0"/>
              <a:t>1</a:t>
            </a:fld>
            <a:endParaRPr lang="en-US"/>
          </a:p>
        </p:txBody>
      </p:sp>
    </p:spTree>
    <p:extLst>
      <p:ext uri="{BB962C8B-B14F-4D97-AF65-F5344CB8AC3E}">
        <p14:creationId xmlns:p14="http://schemas.microsoft.com/office/powerpoint/2010/main" val="320448817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06437"/>
          </a:xfrm>
        </p:spPr>
        <p:txBody>
          <a:bodyPr rtlCol="0">
            <a:normAutofit fontScale="90000"/>
          </a:bodyPr>
          <a:lstStyle/>
          <a:p>
            <a:pPr fontAlgn="auto">
              <a:spcAft>
                <a:spcPts val="0"/>
              </a:spcAft>
              <a:defRPr/>
            </a:pPr>
            <a:r>
              <a:rPr lang="en-US" b="1" dirty="0">
                <a:solidFill>
                  <a:srgbClr val="0000FF"/>
                </a:solidFill>
                <a:effectLst>
                  <a:outerShdw blurRad="50800" dist="38100" dir="2700000" algn="tl" rotWithShape="0">
                    <a:prstClr val="black">
                      <a:alpha val="40000"/>
                    </a:prstClr>
                  </a:outerShdw>
                </a:effectLst>
              </a:rPr>
              <a:t>Participatory methodologies</a:t>
            </a:r>
            <a:endParaRPr lang="en-GB" dirty="0">
              <a:effectLst>
                <a:outerShdw blurRad="50800" dist="38100" dir="2700000" algn="tl" rotWithShape="0">
                  <a:prstClr val="black">
                    <a:alpha val="40000"/>
                  </a:prstClr>
                </a:outerShdw>
              </a:effectLst>
            </a:endParaRPr>
          </a:p>
        </p:txBody>
      </p:sp>
      <p:sp>
        <p:nvSpPr>
          <p:cNvPr id="3" name="Content Placeholder 2"/>
          <p:cNvSpPr>
            <a:spLocks noGrp="1"/>
          </p:cNvSpPr>
          <p:nvPr>
            <p:ph idx="1"/>
          </p:nvPr>
        </p:nvSpPr>
        <p:spPr>
          <a:xfrm>
            <a:off x="179512" y="908050"/>
            <a:ext cx="8784976" cy="5545138"/>
          </a:xfrm>
        </p:spPr>
        <p:txBody>
          <a:bodyPr rtlCol="0">
            <a:normAutofit/>
          </a:bodyPr>
          <a:lstStyle/>
          <a:p>
            <a:pPr lvl="1">
              <a:buFont typeface="Wingdings" charset="2"/>
              <a:buChar char="Ø"/>
            </a:pPr>
            <a:endParaRPr lang="en-US" b="1" dirty="0">
              <a:solidFill>
                <a:srgbClr val="FF0000"/>
              </a:solidFill>
            </a:endParaRPr>
          </a:p>
          <a:p>
            <a:pPr marL="57150" indent="0">
              <a:buNone/>
            </a:pPr>
            <a:r>
              <a:rPr lang="en-US" dirty="0" smtClean="0">
                <a:solidFill>
                  <a:srgbClr val="FF0000"/>
                </a:solidFill>
              </a:rPr>
              <a:t>	Approach</a:t>
            </a:r>
            <a:r>
              <a:rPr lang="en-US" dirty="0" smtClean="0"/>
              <a:t>: Co-production of new knowledge 	based on:</a:t>
            </a:r>
          </a:p>
          <a:p>
            <a:pPr lvl="2">
              <a:buFont typeface="Wingdings" charset="2"/>
              <a:buChar char="Ø"/>
            </a:pPr>
            <a:r>
              <a:rPr lang="en-US" dirty="0" smtClean="0"/>
              <a:t> </a:t>
            </a:r>
            <a:r>
              <a:rPr lang="en-US" dirty="0" smtClean="0">
                <a:solidFill>
                  <a:srgbClr val="FF0000"/>
                </a:solidFill>
              </a:rPr>
              <a:t>exchange</a:t>
            </a:r>
            <a:r>
              <a:rPr lang="en-US" dirty="0" smtClean="0"/>
              <a:t> of background knowledge </a:t>
            </a:r>
            <a:r>
              <a:rPr lang="en-US" dirty="0"/>
              <a:t>and </a:t>
            </a:r>
            <a:r>
              <a:rPr lang="en-US" dirty="0" smtClean="0"/>
              <a:t>experience</a:t>
            </a:r>
          </a:p>
          <a:p>
            <a:pPr lvl="2">
              <a:buFont typeface="Wingdings" charset="2"/>
              <a:buChar char="Ø"/>
            </a:pPr>
            <a:r>
              <a:rPr lang="en-US" dirty="0" smtClean="0"/>
              <a:t>learning </a:t>
            </a:r>
            <a:r>
              <a:rPr lang="en-US" dirty="0"/>
              <a:t>from others, and drawing on the knowledge of the participants for capturing the </a:t>
            </a:r>
            <a:r>
              <a:rPr lang="en-US" dirty="0">
                <a:solidFill>
                  <a:srgbClr val="FF0000"/>
                </a:solidFill>
              </a:rPr>
              <a:t>key </a:t>
            </a:r>
            <a:r>
              <a:rPr lang="en-US" dirty="0" smtClean="0">
                <a:solidFill>
                  <a:srgbClr val="FF0000"/>
                </a:solidFill>
              </a:rPr>
              <a:t>insights</a:t>
            </a:r>
          </a:p>
          <a:p>
            <a:pPr lvl="2">
              <a:buFont typeface="Wingdings" charset="2"/>
              <a:buChar char="Ø"/>
            </a:pPr>
            <a:r>
              <a:rPr lang="en-US" dirty="0" smtClean="0"/>
              <a:t>the </a:t>
            </a:r>
            <a:r>
              <a:rPr lang="en-US" dirty="0"/>
              <a:t>experience that the participants </a:t>
            </a:r>
            <a:r>
              <a:rPr lang="en-US" dirty="0" smtClean="0"/>
              <a:t>bring is </a:t>
            </a:r>
            <a:r>
              <a:rPr lang="en-US" dirty="0"/>
              <a:t>valorized through sharing of insights and </a:t>
            </a:r>
            <a:r>
              <a:rPr lang="en-US" dirty="0" smtClean="0">
                <a:solidFill>
                  <a:srgbClr val="FF0000"/>
                </a:solidFill>
              </a:rPr>
              <a:t>dialogue</a:t>
            </a:r>
            <a:endParaRPr lang="en-GB" dirty="0"/>
          </a:p>
          <a:p>
            <a:pPr lvl="1">
              <a:buFont typeface="Arial" pitchFamily="34" charset="0"/>
              <a:buChar char="•"/>
              <a:defRPr/>
            </a:pPr>
            <a:endParaRPr lang="en-GB" dirty="0"/>
          </a:p>
          <a:p>
            <a:pPr fontAlgn="auto">
              <a:spcAft>
                <a:spcPts val="0"/>
              </a:spcAft>
              <a:buFont typeface="Arial" pitchFamily="34" charset="0"/>
              <a:buChar char="•"/>
              <a:defRPr/>
            </a:pPr>
            <a:endParaRPr lang="en-GB" dirty="0"/>
          </a:p>
        </p:txBody>
      </p:sp>
    </p:spTree>
    <p:extLst>
      <p:ext uri="{BB962C8B-B14F-4D97-AF65-F5344CB8AC3E}">
        <p14:creationId xmlns:p14="http://schemas.microsoft.com/office/powerpoint/2010/main" val="22418593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solidFill>
                  <a:srgbClr val="0000FF"/>
                </a:solidFill>
                <a:effectLst>
                  <a:outerShdw blurRad="50800" dist="38100" dir="2700000" algn="tl" rotWithShape="0">
                    <a:prstClr val="black">
                      <a:alpha val="40000"/>
                    </a:prstClr>
                  </a:outerShdw>
                </a:effectLst>
              </a:rPr>
              <a:t>Where are opportunities for funding?</a:t>
            </a:r>
            <a:endParaRPr lang="en-US" sz="3600" b="1" dirty="0">
              <a:solidFill>
                <a:srgbClr val="0000FF"/>
              </a:solidFill>
              <a:effectLst>
                <a:outerShdw blurRad="50800" dist="38100" dir="2700000" algn="tl" rotWithShape="0">
                  <a:prstClr val="black">
                    <a:alpha val="40000"/>
                  </a:prstClr>
                </a:outerShdw>
              </a:effectLst>
            </a:endParaRPr>
          </a:p>
        </p:txBody>
      </p:sp>
      <p:sp>
        <p:nvSpPr>
          <p:cNvPr id="3" name="Content Placeholder 2"/>
          <p:cNvSpPr>
            <a:spLocks noGrp="1"/>
          </p:cNvSpPr>
          <p:nvPr>
            <p:ph idx="1"/>
          </p:nvPr>
        </p:nvSpPr>
        <p:spPr/>
        <p:txBody>
          <a:bodyPr>
            <a:normAutofit lnSpcReduction="10000"/>
          </a:bodyPr>
          <a:lstStyle/>
          <a:p>
            <a:pPr marL="0" indent="0">
              <a:buNone/>
            </a:pPr>
            <a:r>
              <a:rPr lang="en-US" dirty="0" smtClean="0">
                <a:solidFill>
                  <a:srgbClr val="FF0000"/>
                </a:solidFill>
              </a:rPr>
              <a:t>Communication</a:t>
            </a:r>
            <a:r>
              <a:rPr lang="en-US" dirty="0" smtClean="0"/>
              <a:t> of research results and engaging </a:t>
            </a:r>
            <a:r>
              <a:rPr lang="en-US" dirty="0" smtClean="0">
                <a:solidFill>
                  <a:srgbClr val="FF0000"/>
                </a:solidFill>
              </a:rPr>
              <a:t>stakeholders</a:t>
            </a:r>
          </a:p>
          <a:p>
            <a:pPr marL="342900" lvl="1" indent="-342900">
              <a:buFont typeface="Wingdings" charset="2"/>
              <a:buChar char="Ø"/>
            </a:pPr>
            <a:r>
              <a:rPr lang="en-US" sz="3200" dirty="0" smtClean="0"/>
              <a:t>COST - </a:t>
            </a:r>
            <a:r>
              <a:rPr lang="en-US" sz="3200" dirty="0"/>
              <a:t>increasing the </a:t>
            </a:r>
            <a:r>
              <a:rPr lang="en-US" sz="3200" dirty="0">
                <a:solidFill>
                  <a:srgbClr val="FF0000"/>
                </a:solidFill>
              </a:rPr>
              <a:t>impact</a:t>
            </a:r>
            <a:r>
              <a:rPr lang="en-US" sz="3200" dirty="0"/>
              <a:t> of research on </a:t>
            </a:r>
            <a:r>
              <a:rPr lang="en-US" sz="3200" dirty="0">
                <a:solidFill>
                  <a:srgbClr val="FF0000"/>
                </a:solidFill>
              </a:rPr>
              <a:t>policy makers</a:t>
            </a:r>
            <a:r>
              <a:rPr lang="en-US" sz="3200" dirty="0"/>
              <a:t>, regulatory bodies and 	national decision makers as well as the private sector. </a:t>
            </a:r>
            <a:endParaRPr lang="en-US" sz="3200" dirty="0" smtClean="0"/>
          </a:p>
          <a:p>
            <a:pPr>
              <a:buFont typeface="Wingdings" charset="2"/>
              <a:buChar char="Ø"/>
            </a:pPr>
            <a:r>
              <a:rPr lang="en-US" dirty="0" smtClean="0"/>
              <a:t>Horizon2020 Coordination and </a:t>
            </a:r>
            <a:r>
              <a:rPr lang="en-US" dirty="0" smtClean="0">
                <a:solidFill>
                  <a:srgbClr val="FF0000"/>
                </a:solidFill>
              </a:rPr>
              <a:t>Support</a:t>
            </a:r>
            <a:r>
              <a:rPr lang="en-US" dirty="0" smtClean="0"/>
              <a:t> Action (under various societal challenges)</a:t>
            </a:r>
          </a:p>
          <a:p>
            <a:pPr>
              <a:buFont typeface="Wingdings" charset="2"/>
              <a:buChar char="Ø"/>
            </a:pPr>
            <a:r>
              <a:rPr lang="en-US" dirty="0" smtClean="0"/>
              <a:t>Horizon2020 Science </a:t>
            </a:r>
            <a:r>
              <a:rPr lang="en-US" dirty="0" smtClean="0">
                <a:solidFill>
                  <a:srgbClr val="FF0000"/>
                </a:solidFill>
              </a:rPr>
              <a:t>with</a:t>
            </a:r>
            <a:r>
              <a:rPr lang="en-US" dirty="0" smtClean="0"/>
              <a:t> and </a:t>
            </a:r>
            <a:r>
              <a:rPr lang="en-US" dirty="0" smtClean="0">
                <a:solidFill>
                  <a:srgbClr val="FF0000"/>
                </a:solidFill>
              </a:rPr>
              <a:t>for</a:t>
            </a:r>
            <a:r>
              <a:rPr lang="en-US" dirty="0" smtClean="0"/>
              <a:t> Society</a:t>
            </a:r>
            <a:endParaRPr lang="en-US" dirty="0"/>
          </a:p>
          <a:p>
            <a:endParaRPr lang="en-US" dirty="0"/>
          </a:p>
        </p:txBody>
      </p:sp>
      <p:sp>
        <p:nvSpPr>
          <p:cNvPr id="4" name="Date Placeholder 3"/>
          <p:cNvSpPr>
            <a:spLocks noGrp="1"/>
          </p:cNvSpPr>
          <p:nvPr>
            <p:ph type="dt" sz="half" idx="10"/>
          </p:nvPr>
        </p:nvSpPr>
        <p:spPr/>
        <p:txBody>
          <a:bodyPr/>
          <a:lstStyle/>
          <a:p>
            <a:r>
              <a:rPr lang="nl-BE" smtClean="0"/>
              <a:t>10/10/14</a:t>
            </a:r>
            <a:endParaRPr lang="en-US"/>
          </a:p>
        </p:txBody>
      </p:sp>
      <p:sp>
        <p:nvSpPr>
          <p:cNvPr id="5" name="Footer Placeholder 4"/>
          <p:cNvSpPr>
            <a:spLocks noGrp="1"/>
          </p:cNvSpPr>
          <p:nvPr>
            <p:ph type="ftr" sz="quarter" idx="11"/>
          </p:nvPr>
        </p:nvSpPr>
        <p:spPr/>
        <p:txBody>
          <a:bodyPr/>
          <a:lstStyle/>
          <a:p>
            <a:r>
              <a:rPr lang="en-US" dirty="0" err="1" smtClean="0"/>
              <a:t>www.avramov.org</a:t>
            </a:r>
            <a:endParaRPr lang="en-US" dirty="0"/>
          </a:p>
        </p:txBody>
      </p:sp>
      <p:sp>
        <p:nvSpPr>
          <p:cNvPr id="6" name="Slide Number Placeholder 5"/>
          <p:cNvSpPr>
            <a:spLocks noGrp="1"/>
          </p:cNvSpPr>
          <p:nvPr>
            <p:ph type="sldNum" sz="quarter" idx="12"/>
          </p:nvPr>
        </p:nvSpPr>
        <p:spPr/>
        <p:txBody>
          <a:bodyPr/>
          <a:lstStyle/>
          <a:p>
            <a:fld id="{90CA51CB-D351-604E-A0D7-5A5FD776B257}" type="slidenum">
              <a:rPr lang="en-US" smtClean="0"/>
              <a:t>11</a:t>
            </a:fld>
            <a:endParaRPr lang="en-US" dirty="0"/>
          </a:p>
        </p:txBody>
      </p:sp>
    </p:spTree>
    <p:extLst>
      <p:ext uri="{BB962C8B-B14F-4D97-AF65-F5344CB8AC3E}">
        <p14:creationId xmlns:p14="http://schemas.microsoft.com/office/powerpoint/2010/main" val="10223307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rgbClr val="0000FF"/>
                </a:solidFill>
                <a:effectLst>
                  <a:outerShdw blurRad="50800" dist="38100" dir="2700000" algn="tl" rotWithShape="0">
                    <a:prstClr val="black">
                      <a:alpha val="40000"/>
                    </a:prstClr>
                  </a:outerShdw>
                </a:effectLst>
              </a:rPr>
              <a:t>Know your strengths and reach out to research community</a:t>
            </a:r>
            <a:endParaRPr lang="en-US" b="1" dirty="0">
              <a:solidFill>
                <a:srgbClr val="0000FF"/>
              </a:solidFill>
              <a:effectLst>
                <a:outerShdw blurRad="50800" dist="38100" dir="2700000" algn="tl" rotWithShape="0">
                  <a:prstClr val="black">
                    <a:alpha val="40000"/>
                  </a:prstClr>
                </a:outerShdw>
              </a:effectLst>
            </a:endParaRPr>
          </a:p>
        </p:txBody>
      </p:sp>
      <p:sp>
        <p:nvSpPr>
          <p:cNvPr id="3" name="Content Placeholder 2"/>
          <p:cNvSpPr>
            <a:spLocks noGrp="1"/>
          </p:cNvSpPr>
          <p:nvPr>
            <p:ph idx="1"/>
          </p:nvPr>
        </p:nvSpPr>
        <p:spPr/>
        <p:txBody>
          <a:bodyPr>
            <a:normAutofit fontScale="92500" lnSpcReduction="10000"/>
          </a:bodyPr>
          <a:lstStyle/>
          <a:p>
            <a:pPr>
              <a:buFont typeface="Wingdings" charset="2"/>
              <a:buChar char="Ø"/>
            </a:pPr>
            <a:r>
              <a:rPr lang="en-US" b="1" dirty="0" smtClean="0">
                <a:solidFill>
                  <a:srgbClr val="FF0000"/>
                </a:solidFill>
              </a:rPr>
              <a:t>Raise </a:t>
            </a:r>
            <a:r>
              <a:rPr lang="en-US" b="1" dirty="0">
                <a:solidFill>
                  <a:srgbClr val="FF0000"/>
                </a:solidFill>
              </a:rPr>
              <a:t>awareness</a:t>
            </a:r>
            <a:r>
              <a:rPr lang="en-US" dirty="0">
                <a:solidFill>
                  <a:srgbClr val="FF0000"/>
                </a:solidFill>
              </a:rPr>
              <a:t> </a:t>
            </a:r>
            <a:r>
              <a:rPr lang="en-US" dirty="0"/>
              <a:t>of the </a:t>
            </a:r>
            <a:r>
              <a:rPr lang="en-US" dirty="0" smtClean="0"/>
              <a:t>association </a:t>
            </a:r>
            <a:r>
              <a:rPr lang="en-US" dirty="0"/>
              <a:t>and the relevance of the </a:t>
            </a:r>
            <a:r>
              <a:rPr lang="en-US" dirty="0" smtClean="0"/>
              <a:t>activities and topic </a:t>
            </a:r>
            <a:r>
              <a:rPr lang="en-US" dirty="0"/>
              <a:t>addressed (let others know what </a:t>
            </a:r>
            <a:r>
              <a:rPr lang="en-US" dirty="0" smtClean="0"/>
              <a:t>you </a:t>
            </a:r>
            <a:r>
              <a:rPr lang="en-US" dirty="0"/>
              <a:t>are doing and why it is important</a:t>
            </a:r>
            <a:r>
              <a:rPr lang="en-US" dirty="0" smtClean="0"/>
              <a:t>) </a:t>
            </a:r>
          </a:p>
          <a:p>
            <a:pPr>
              <a:buFont typeface="Wingdings" charset="2"/>
              <a:buChar char="Ø"/>
            </a:pPr>
            <a:r>
              <a:rPr lang="en-US" b="1" dirty="0" smtClean="0">
                <a:solidFill>
                  <a:srgbClr val="FF0000"/>
                </a:solidFill>
              </a:rPr>
              <a:t>Inform</a:t>
            </a:r>
            <a:r>
              <a:rPr lang="en-US" dirty="0" smtClean="0"/>
              <a:t> </a:t>
            </a:r>
            <a:r>
              <a:rPr lang="en-US" dirty="0"/>
              <a:t>– provide the knowledge base to the communities </a:t>
            </a:r>
            <a:r>
              <a:rPr lang="en-US" dirty="0" smtClean="0"/>
              <a:t>you </a:t>
            </a:r>
            <a:r>
              <a:rPr lang="en-US" dirty="0"/>
              <a:t>are </a:t>
            </a:r>
            <a:r>
              <a:rPr lang="en-US" dirty="0" smtClean="0"/>
              <a:t>addressing</a:t>
            </a:r>
          </a:p>
          <a:p>
            <a:pPr>
              <a:buFont typeface="Wingdings" charset="2"/>
              <a:buChar char="Ø"/>
            </a:pPr>
            <a:r>
              <a:rPr lang="en-US" b="1" dirty="0" smtClean="0">
                <a:solidFill>
                  <a:srgbClr val="FF0000"/>
                </a:solidFill>
              </a:rPr>
              <a:t>Engage</a:t>
            </a:r>
            <a:r>
              <a:rPr lang="en-US" dirty="0" smtClean="0"/>
              <a:t> </a:t>
            </a:r>
            <a:r>
              <a:rPr lang="en-US" dirty="0"/>
              <a:t>– get input/feedback from those </a:t>
            </a:r>
            <a:r>
              <a:rPr lang="en-US" dirty="0" smtClean="0"/>
              <a:t>communities</a:t>
            </a:r>
          </a:p>
          <a:p>
            <a:pPr>
              <a:buFont typeface="Wingdings" charset="2"/>
              <a:buChar char="Ø"/>
            </a:pPr>
            <a:r>
              <a:rPr lang="en-US" b="1" dirty="0" smtClean="0">
                <a:solidFill>
                  <a:srgbClr val="FF0000"/>
                </a:solidFill>
              </a:rPr>
              <a:t>Promote</a:t>
            </a:r>
            <a:r>
              <a:rPr lang="en-US" dirty="0" smtClean="0"/>
              <a:t> –outputs </a:t>
            </a:r>
            <a:r>
              <a:rPr lang="en-US" dirty="0"/>
              <a:t>and findings and involve stakeholders as multipliers and policy </a:t>
            </a:r>
            <a:r>
              <a:rPr lang="en-US" dirty="0" smtClean="0"/>
              <a:t>makers</a:t>
            </a:r>
            <a:endParaRPr lang="en-US" dirty="0"/>
          </a:p>
          <a:p>
            <a:pPr>
              <a:buFont typeface="Wingdings" charset="2"/>
              <a:buChar char="Ø"/>
            </a:pPr>
            <a:endParaRPr lang="en-US" dirty="0"/>
          </a:p>
          <a:p>
            <a:endParaRPr lang="en-US" dirty="0"/>
          </a:p>
        </p:txBody>
      </p:sp>
      <p:sp>
        <p:nvSpPr>
          <p:cNvPr id="4" name="Date Placeholder 3"/>
          <p:cNvSpPr>
            <a:spLocks noGrp="1"/>
          </p:cNvSpPr>
          <p:nvPr>
            <p:ph type="dt" sz="half" idx="10"/>
          </p:nvPr>
        </p:nvSpPr>
        <p:spPr/>
        <p:txBody>
          <a:bodyPr/>
          <a:lstStyle/>
          <a:p>
            <a:r>
              <a:rPr lang="nl-BE" smtClean="0"/>
              <a:t>14/11/2014</a:t>
            </a:r>
            <a:endParaRPr lang="en-US"/>
          </a:p>
        </p:txBody>
      </p:sp>
      <p:sp>
        <p:nvSpPr>
          <p:cNvPr id="5" name="Footer Placeholder 4"/>
          <p:cNvSpPr>
            <a:spLocks noGrp="1"/>
          </p:cNvSpPr>
          <p:nvPr>
            <p:ph type="ftr" sz="quarter" idx="11"/>
          </p:nvPr>
        </p:nvSpPr>
        <p:spPr/>
        <p:txBody>
          <a:bodyPr/>
          <a:lstStyle/>
          <a:p>
            <a:r>
              <a:rPr lang="en-US" smtClean="0"/>
              <a:t>www.avramov.org</a:t>
            </a:r>
            <a:endParaRPr lang="en-US"/>
          </a:p>
        </p:txBody>
      </p:sp>
      <p:sp>
        <p:nvSpPr>
          <p:cNvPr id="6" name="Slide Number Placeholder 5"/>
          <p:cNvSpPr>
            <a:spLocks noGrp="1"/>
          </p:cNvSpPr>
          <p:nvPr>
            <p:ph type="sldNum" sz="quarter" idx="12"/>
          </p:nvPr>
        </p:nvSpPr>
        <p:spPr/>
        <p:txBody>
          <a:bodyPr/>
          <a:lstStyle/>
          <a:p>
            <a:fld id="{021EE14F-00C4-EE4D-9715-7DA073BACAC9}" type="slidenum">
              <a:rPr lang="en-US" smtClean="0"/>
              <a:t>12</a:t>
            </a:fld>
            <a:endParaRPr lang="en-US"/>
          </a:p>
        </p:txBody>
      </p:sp>
    </p:spTree>
    <p:extLst>
      <p:ext uri="{BB962C8B-B14F-4D97-AF65-F5344CB8AC3E}">
        <p14:creationId xmlns:p14="http://schemas.microsoft.com/office/powerpoint/2010/main" val="30152530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7800" y="274638"/>
            <a:ext cx="8788400" cy="1143000"/>
          </a:xfrm>
        </p:spPr>
        <p:txBody>
          <a:bodyPr>
            <a:noAutofit/>
          </a:bodyPr>
          <a:lstStyle/>
          <a:p>
            <a:r>
              <a:rPr lang="en-US" sz="3600" b="1" dirty="0" smtClean="0">
                <a:solidFill>
                  <a:srgbClr val="0000FF"/>
                </a:solidFill>
                <a:effectLst>
                  <a:outerShdw blurRad="50800" dist="38100" dir="2700000" algn="tl" rotWithShape="0">
                    <a:prstClr val="black">
                      <a:alpha val="40000"/>
                    </a:prstClr>
                  </a:outerShdw>
                </a:effectLst>
              </a:rPr>
              <a:t>Altruism: non-profit organizations (NPOs) and the role of science</a:t>
            </a:r>
            <a:endParaRPr lang="en-US" sz="3600" b="1" dirty="0">
              <a:solidFill>
                <a:srgbClr val="0000FF"/>
              </a:solidFill>
              <a:effectLst>
                <a:outerShdw blurRad="50800" dist="38100" dir="2700000" algn="tl" rotWithShape="0">
                  <a:prstClr val="black">
                    <a:alpha val="40000"/>
                  </a:prstClr>
                </a:outerShdw>
              </a:effectLst>
            </a:endParaRPr>
          </a:p>
        </p:txBody>
      </p:sp>
      <p:sp>
        <p:nvSpPr>
          <p:cNvPr id="3" name="Content Placeholder 2"/>
          <p:cNvSpPr>
            <a:spLocks noGrp="1"/>
          </p:cNvSpPr>
          <p:nvPr>
            <p:ph idx="1"/>
          </p:nvPr>
        </p:nvSpPr>
        <p:spPr>
          <a:xfrm>
            <a:off x="457200" y="1828800"/>
            <a:ext cx="8229600" cy="4297363"/>
          </a:xfrm>
        </p:spPr>
        <p:txBody>
          <a:bodyPr/>
          <a:lstStyle/>
          <a:p>
            <a:pPr>
              <a:buFont typeface="Wingdings" charset="2"/>
              <a:buChar char="Ø"/>
            </a:pPr>
            <a:r>
              <a:rPr lang="en-US" dirty="0" smtClean="0">
                <a:solidFill>
                  <a:srgbClr val="FF0000"/>
                </a:solidFill>
              </a:rPr>
              <a:t>Mapping altruism </a:t>
            </a:r>
            <a:r>
              <a:rPr lang="en-US" dirty="0" smtClean="0"/>
              <a:t>– 125.000 websites of NPOs (</a:t>
            </a:r>
            <a:r>
              <a:rPr lang="en-US" dirty="0" err="1" smtClean="0"/>
              <a:t>Klavans</a:t>
            </a:r>
            <a:r>
              <a:rPr lang="en-US" dirty="0" smtClean="0"/>
              <a:t>, R. &amp;K.W. </a:t>
            </a:r>
            <a:r>
              <a:rPr lang="en-US" dirty="0" err="1" smtClean="0"/>
              <a:t>Boyak</a:t>
            </a:r>
            <a:r>
              <a:rPr lang="en-US" dirty="0" smtClean="0"/>
              <a:t>, 2014)</a:t>
            </a:r>
          </a:p>
          <a:p>
            <a:pPr>
              <a:buFont typeface="Wingdings" charset="2"/>
              <a:buChar char="Ø"/>
            </a:pPr>
            <a:r>
              <a:rPr lang="en-US" dirty="0" smtClean="0">
                <a:solidFill>
                  <a:srgbClr val="FF0000"/>
                </a:solidFill>
              </a:rPr>
              <a:t>Societal value </a:t>
            </a:r>
            <a:r>
              <a:rPr lang="en-US" dirty="0" smtClean="0"/>
              <a:t>of (SSH) research and innovation</a:t>
            </a:r>
          </a:p>
          <a:p>
            <a:endParaRPr lang="en-US" dirty="0"/>
          </a:p>
          <a:p>
            <a:pPr marL="0" indent="0">
              <a:buNone/>
            </a:pPr>
            <a:r>
              <a:rPr lang="en-US" dirty="0" smtClean="0"/>
              <a:t>Fundamental missions are to </a:t>
            </a:r>
            <a:r>
              <a:rPr lang="en-US" dirty="0" smtClean="0">
                <a:solidFill>
                  <a:srgbClr val="FF0000"/>
                </a:solidFill>
              </a:rPr>
              <a:t>benefit others </a:t>
            </a:r>
            <a:r>
              <a:rPr lang="en-US" dirty="0" smtClean="0"/>
              <a:t>and promote </a:t>
            </a:r>
            <a:r>
              <a:rPr lang="en-US" dirty="0" smtClean="0">
                <a:solidFill>
                  <a:srgbClr val="FF0000"/>
                </a:solidFill>
              </a:rPr>
              <a:t>societal value</a:t>
            </a:r>
            <a:endParaRPr lang="en-US" dirty="0">
              <a:solidFill>
                <a:srgbClr val="FF0000"/>
              </a:solidFill>
            </a:endParaRPr>
          </a:p>
        </p:txBody>
      </p:sp>
      <p:sp>
        <p:nvSpPr>
          <p:cNvPr id="4" name="Date Placeholder 3"/>
          <p:cNvSpPr>
            <a:spLocks noGrp="1"/>
          </p:cNvSpPr>
          <p:nvPr>
            <p:ph type="dt" sz="half" idx="10"/>
          </p:nvPr>
        </p:nvSpPr>
        <p:spPr/>
        <p:txBody>
          <a:bodyPr/>
          <a:lstStyle/>
          <a:p>
            <a:r>
              <a:rPr lang="nl-BE" smtClean="0"/>
              <a:t>14/11/2014</a:t>
            </a:r>
            <a:endParaRPr lang="en-US"/>
          </a:p>
        </p:txBody>
      </p:sp>
      <p:sp>
        <p:nvSpPr>
          <p:cNvPr id="5" name="Footer Placeholder 4"/>
          <p:cNvSpPr>
            <a:spLocks noGrp="1"/>
          </p:cNvSpPr>
          <p:nvPr>
            <p:ph type="ftr" sz="quarter" idx="11"/>
          </p:nvPr>
        </p:nvSpPr>
        <p:spPr/>
        <p:txBody>
          <a:bodyPr/>
          <a:lstStyle/>
          <a:p>
            <a:r>
              <a:rPr lang="en-US" smtClean="0"/>
              <a:t>www.avramov.org</a:t>
            </a:r>
            <a:endParaRPr lang="en-US"/>
          </a:p>
        </p:txBody>
      </p:sp>
      <p:sp>
        <p:nvSpPr>
          <p:cNvPr id="6" name="Slide Number Placeholder 5"/>
          <p:cNvSpPr>
            <a:spLocks noGrp="1"/>
          </p:cNvSpPr>
          <p:nvPr>
            <p:ph type="sldNum" sz="quarter" idx="12"/>
          </p:nvPr>
        </p:nvSpPr>
        <p:spPr/>
        <p:txBody>
          <a:bodyPr/>
          <a:lstStyle/>
          <a:p>
            <a:fld id="{021EE14F-00C4-EE4D-9715-7DA073BACAC9}" type="slidenum">
              <a:rPr lang="en-US" smtClean="0"/>
              <a:t>2</a:t>
            </a:fld>
            <a:endParaRPr lang="en-US"/>
          </a:p>
        </p:txBody>
      </p:sp>
    </p:spTree>
    <p:extLst>
      <p:ext uri="{BB962C8B-B14F-4D97-AF65-F5344CB8AC3E}">
        <p14:creationId xmlns:p14="http://schemas.microsoft.com/office/powerpoint/2010/main" val="41721577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66762"/>
          </a:xfrm>
        </p:spPr>
        <p:txBody>
          <a:bodyPr>
            <a:normAutofit/>
          </a:bodyPr>
          <a:lstStyle/>
          <a:p>
            <a:r>
              <a:rPr lang="en-US" b="1" dirty="0" smtClean="0">
                <a:solidFill>
                  <a:srgbClr val="3366FF"/>
                </a:solidFill>
                <a:effectLst>
                  <a:outerShdw blurRad="50800" dist="38100" dir="2700000" algn="tl" rotWithShape="0">
                    <a:prstClr val="black">
                      <a:alpha val="40000"/>
                    </a:prstClr>
                  </a:outerShdw>
                </a:effectLst>
              </a:rPr>
              <a:t>Knowledge based policies </a:t>
            </a:r>
            <a:endParaRPr lang="en-US" b="1" dirty="0">
              <a:solidFill>
                <a:srgbClr val="3366FF"/>
              </a:solidFill>
              <a:effectLst>
                <a:outerShdw blurRad="50800" dist="38100" dir="2700000" algn="tl" rotWithShape="0">
                  <a:prstClr val="black">
                    <a:alpha val="40000"/>
                  </a:prstClr>
                </a:outerShdw>
              </a:effectLst>
            </a:endParaRPr>
          </a:p>
        </p:txBody>
      </p:sp>
      <p:sp>
        <p:nvSpPr>
          <p:cNvPr id="3" name="Content Placeholder 2"/>
          <p:cNvSpPr>
            <a:spLocks noGrp="1"/>
          </p:cNvSpPr>
          <p:nvPr>
            <p:ph idx="1"/>
          </p:nvPr>
        </p:nvSpPr>
        <p:spPr>
          <a:xfrm>
            <a:off x="467544" y="1303867"/>
            <a:ext cx="8229600" cy="4986866"/>
          </a:xfrm>
        </p:spPr>
        <p:txBody>
          <a:bodyPr>
            <a:normAutofit fontScale="77500" lnSpcReduction="20000"/>
          </a:bodyPr>
          <a:lstStyle/>
          <a:p>
            <a:pPr>
              <a:buFont typeface="Wingdings" charset="2"/>
              <a:buChar char="Ø"/>
            </a:pPr>
            <a:r>
              <a:rPr lang="en-US" b="1" dirty="0" smtClean="0"/>
              <a:t>As</a:t>
            </a:r>
            <a:r>
              <a:rPr lang="en-US" b="1" i="1" dirty="0" smtClean="0"/>
              <a:t> </a:t>
            </a:r>
            <a:r>
              <a:rPr lang="en-US" b="1" dirty="0">
                <a:solidFill>
                  <a:srgbClr val="FF0000"/>
                </a:solidFill>
              </a:rPr>
              <a:t>science and technology </a:t>
            </a:r>
            <a:r>
              <a:rPr lang="en-US" b="1" dirty="0"/>
              <a:t>are seen as </a:t>
            </a:r>
            <a:r>
              <a:rPr lang="en-US" b="1" dirty="0">
                <a:solidFill>
                  <a:srgbClr val="FF0000"/>
                </a:solidFill>
              </a:rPr>
              <a:t>driving forces</a:t>
            </a:r>
            <a:r>
              <a:rPr lang="en-US" b="1" dirty="0"/>
              <a:t> of modern society and shape many aspects of public and personal lives, they often do so in a </a:t>
            </a:r>
            <a:r>
              <a:rPr lang="en-US" b="1" dirty="0">
                <a:solidFill>
                  <a:srgbClr val="FF0000"/>
                </a:solidFill>
              </a:rPr>
              <a:t>complex and unpredictable </a:t>
            </a:r>
            <a:r>
              <a:rPr lang="en-US" b="1" dirty="0" smtClean="0">
                <a:solidFill>
                  <a:srgbClr val="FF0000"/>
                </a:solidFill>
              </a:rPr>
              <a:t>way </a:t>
            </a:r>
            <a:r>
              <a:rPr lang="en-US" b="1" dirty="0" smtClean="0"/>
              <a:t>(Anthony </a:t>
            </a:r>
            <a:r>
              <a:rPr lang="en-US" b="1" dirty="0"/>
              <a:t>van </a:t>
            </a:r>
            <a:r>
              <a:rPr lang="en-US" b="1" dirty="0" err="1" smtClean="0"/>
              <a:t>Raan</a:t>
            </a:r>
            <a:r>
              <a:rPr lang="en-US" b="1" dirty="0" smtClean="0"/>
              <a:t>, 2000).</a:t>
            </a:r>
          </a:p>
          <a:p>
            <a:pPr>
              <a:buFont typeface="Wingdings" charset="2"/>
              <a:buChar char="Ø"/>
            </a:pPr>
            <a:endParaRPr lang="en-US" b="1" dirty="0" smtClean="0"/>
          </a:p>
          <a:p>
            <a:pPr>
              <a:buFont typeface="Wingdings" charset="2"/>
              <a:buChar char="Ø"/>
            </a:pPr>
            <a:r>
              <a:rPr lang="en-US" b="1" dirty="0"/>
              <a:t>Shift in policy making from </a:t>
            </a:r>
            <a:r>
              <a:rPr lang="en-US" b="1" dirty="0">
                <a:solidFill>
                  <a:srgbClr val="FF0000"/>
                </a:solidFill>
              </a:rPr>
              <a:t>predominantly ideological premises </a:t>
            </a:r>
            <a:r>
              <a:rPr lang="en-US" b="1" dirty="0"/>
              <a:t>of societal value of research questions toward a more </a:t>
            </a:r>
            <a:r>
              <a:rPr lang="en-US" b="1" dirty="0">
                <a:solidFill>
                  <a:srgbClr val="FF0000"/>
                </a:solidFill>
              </a:rPr>
              <a:t>knowledge-based </a:t>
            </a:r>
            <a:r>
              <a:rPr lang="en-US" b="1" dirty="0"/>
              <a:t>approach to research questions which address important societal issues and take on board end user needs (e.g. The Swedish Research Council, 2014)</a:t>
            </a:r>
            <a:r>
              <a:rPr lang="en-US" b="1" dirty="0" smtClean="0"/>
              <a:t>.</a:t>
            </a:r>
          </a:p>
          <a:p>
            <a:pPr marL="0" indent="0">
              <a:buNone/>
            </a:pPr>
            <a:endParaRPr lang="en-US" b="1" dirty="0" smtClean="0"/>
          </a:p>
          <a:p>
            <a:pPr>
              <a:buFont typeface="Wingdings" charset="2"/>
              <a:buChar char="Ø"/>
            </a:pPr>
            <a:r>
              <a:rPr lang="en-US" b="1" dirty="0" smtClean="0"/>
              <a:t>Importance of </a:t>
            </a:r>
            <a:r>
              <a:rPr lang="en-US" b="1" dirty="0" smtClean="0">
                <a:solidFill>
                  <a:srgbClr val="FF0000"/>
                </a:solidFill>
              </a:rPr>
              <a:t>non-academic </a:t>
            </a:r>
            <a:r>
              <a:rPr lang="en-US" b="1" dirty="0" smtClean="0"/>
              <a:t>and </a:t>
            </a:r>
            <a:r>
              <a:rPr lang="en-US" b="1" dirty="0" smtClean="0">
                <a:solidFill>
                  <a:srgbClr val="FF0000"/>
                </a:solidFill>
              </a:rPr>
              <a:t>non-formalized knowledge</a:t>
            </a:r>
            <a:r>
              <a:rPr lang="en-US" b="1" dirty="0" smtClean="0"/>
              <a:t> that comes from relevant societal actors (e.g. HORIZON2020)</a:t>
            </a:r>
            <a:endParaRPr lang="en-US" b="1" dirty="0"/>
          </a:p>
          <a:p>
            <a:pPr>
              <a:buFont typeface="Wingdings" charset="2"/>
              <a:buChar char="Ø"/>
            </a:pPr>
            <a:endParaRPr lang="en-US" b="1" dirty="0"/>
          </a:p>
          <a:p>
            <a:endParaRPr lang="en-US" dirty="0"/>
          </a:p>
        </p:txBody>
      </p:sp>
      <p:sp>
        <p:nvSpPr>
          <p:cNvPr id="4" name="Footer Placeholder 3"/>
          <p:cNvSpPr>
            <a:spLocks noGrp="1"/>
          </p:cNvSpPr>
          <p:nvPr>
            <p:ph type="ftr" sz="quarter" idx="11"/>
          </p:nvPr>
        </p:nvSpPr>
        <p:spPr/>
        <p:txBody>
          <a:bodyPr/>
          <a:lstStyle/>
          <a:p>
            <a:pPr>
              <a:defRPr/>
            </a:pPr>
            <a:r>
              <a:rPr lang="en-GB" smtClean="0"/>
              <a:t>www.avramov.org</a:t>
            </a:r>
            <a:endParaRPr lang="en-GB"/>
          </a:p>
        </p:txBody>
      </p:sp>
      <p:sp>
        <p:nvSpPr>
          <p:cNvPr id="5" name="Slide Number Placeholder 4"/>
          <p:cNvSpPr>
            <a:spLocks noGrp="1"/>
          </p:cNvSpPr>
          <p:nvPr>
            <p:ph type="sldNum" sz="quarter" idx="12"/>
          </p:nvPr>
        </p:nvSpPr>
        <p:spPr/>
        <p:txBody>
          <a:bodyPr/>
          <a:lstStyle/>
          <a:p>
            <a:pPr>
              <a:defRPr/>
            </a:pPr>
            <a:fld id="{DF897BF2-DAD8-4E44-9D4E-25F024831EE8}" type="slidenum">
              <a:rPr lang="en-GB" smtClean="0"/>
              <a:pPr>
                <a:defRPr/>
              </a:pPr>
              <a:t>3</a:t>
            </a:fld>
            <a:endParaRPr lang="en-GB"/>
          </a:p>
        </p:txBody>
      </p:sp>
      <p:sp>
        <p:nvSpPr>
          <p:cNvPr id="6" name="Date Placeholder 5"/>
          <p:cNvSpPr>
            <a:spLocks noGrp="1"/>
          </p:cNvSpPr>
          <p:nvPr>
            <p:ph type="dt" sz="half" idx="10"/>
          </p:nvPr>
        </p:nvSpPr>
        <p:spPr/>
        <p:txBody>
          <a:bodyPr/>
          <a:lstStyle/>
          <a:p>
            <a:r>
              <a:rPr lang="nl-BE" smtClean="0"/>
              <a:t>14/11/2014</a:t>
            </a:r>
            <a:endParaRPr lang="en-US"/>
          </a:p>
        </p:txBody>
      </p:sp>
    </p:spTree>
    <p:extLst>
      <p:ext uri="{BB962C8B-B14F-4D97-AF65-F5344CB8AC3E}">
        <p14:creationId xmlns:p14="http://schemas.microsoft.com/office/powerpoint/2010/main" val="6454441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64609"/>
            <a:ext cx="8229600" cy="1143000"/>
          </a:xfrm>
        </p:spPr>
        <p:txBody>
          <a:bodyPr>
            <a:noAutofit/>
          </a:bodyPr>
          <a:lstStyle/>
          <a:p>
            <a:r>
              <a:rPr lang="en-GB" sz="2800" b="1" dirty="0" smtClean="0">
                <a:solidFill>
                  <a:srgbClr val="0000FF"/>
                </a:solidFill>
                <a:effectLst>
                  <a:outerShdw blurRad="50800" dist="38100" dir="2700000" algn="tl" rotWithShape="0">
                    <a:prstClr val="black">
                      <a:alpha val="40000"/>
                    </a:prstClr>
                  </a:outerShdw>
                </a:effectLst>
              </a:rPr>
              <a:t>Technology driven concept of societal value</a:t>
            </a:r>
            <a:br>
              <a:rPr lang="en-GB" sz="2800" b="1" dirty="0" smtClean="0">
                <a:solidFill>
                  <a:srgbClr val="0000FF"/>
                </a:solidFill>
                <a:effectLst>
                  <a:outerShdw blurRad="50800" dist="38100" dir="2700000" algn="tl" rotWithShape="0">
                    <a:prstClr val="black">
                      <a:alpha val="40000"/>
                    </a:prstClr>
                  </a:outerShdw>
                </a:effectLst>
              </a:rPr>
            </a:br>
            <a:r>
              <a:rPr lang="en-GB" sz="2800" b="1" dirty="0" smtClean="0">
                <a:solidFill>
                  <a:srgbClr val="0000FF"/>
                </a:solidFill>
                <a:effectLst>
                  <a:outerShdw blurRad="50800" dist="38100" dir="2700000" algn="tl" rotWithShape="0">
                    <a:prstClr val="black">
                      <a:alpha val="40000"/>
                    </a:prstClr>
                  </a:outerShdw>
                </a:effectLst>
              </a:rPr>
              <a:t>Chain link model RDI Impact </a:t>
            </a:r>
            <a:br>
              <a:rPr lang="en-GB" sz="2800" b="1" dirty="0" smtClean="0">
                <a:solidFill>
                  <a:srgbClr val="0000FF"/>
                </a:solidFill>
                <a:effectLst>
                  <a:outerShdw blurRad="50800" dist="38100" dir="2700000" algn="tl" rotWithShape="0">
                    <a:prstClr val="black">
                      <a:alpha val="40000"/>
                    </a:prstClr>
                  </a:outerShdw>
                </a:effectLst>
              </a:rPr>
            </a:br>
            <a:r>
              <a:rPr lang="en-GB" sz="2400" b="1" dirty="0" smtClean="0">
                <a:solidFill>
                  <a:srgbClr val="0000FF"/>
                </a:solidFill>
                <a:effectLst>
                  <a:outerShdw blurRad="50800" dist="38100" dir="2700000" algn="tl" rotWithShape="0">
                    <a:prstClr val="black">
                      <a:alpha val="40000"/>
                    </a:prstClr>
                  </a:outerShdw>
                </a:effectLst>
              </a:rPr>
              <a:t>(Martin 2007; Klein and Rosenberg, 1986)</a:t>
            </a:r>
            <a:r>
              <a:rPr lang="en-US" sz="2400" b="1" dirty="0" smtClean="0">
                <a:solidFill>
                  <a:srgbClr val="0000FF"/>
                </a:solidFill>
                <a:effectLst>
                  <a:outerShdw blurRad="50800" dist="38100" dir="2700000" algn="tl" rotWithShape="0">
                    <a:prstClr val="black">
                      <a:alpha val="40000"/>
                    </a:prstClr>
                  </a:outerShdw>
                </a:effectLst>
              </a:rPr>
              <a:t/>
            </a:r>
            <a:br>
              <a:rPr lang="en-US" sz="2400" b="1" dirty="0" smtClean="0">
                <a:solidFill>
                  <a:srgbClr val="0000FF"/>
                </a:solidFill>
                <a:effectLst>
                  <a:outerShdw blurRad="50800" dist="38100" dir="2700000" algn="tl" rotWithShape="0">
                    <a:prstClr val="black">
                      <a:alpha val="40000"/>
                    </a:prstClr>
                  </a:outerShdw>
                </a:effectLst>
              </a:rPr>
            </a:br>
            <a:endParaRPr lang="en-US" sz="2400" b="1" dirty="0">
              <a:solidFill>
                <a:srgbClr val="0000FF"/>
              </a:solidFill>
              <a:effectLst>
                <a:outerShdw blurRad="50800" dist="38100" dir="2700000" algn="tl" rotWithShape="0">
                  <a:prstClr val="black">
                    <a:alpha val="40000"/>
                  </a:prstClr>
                </a:outerShdw>
              </a:effectLst>
            </a:endParaRPr>
          </a:p>
        </p:txBody>
      </p:sp>
      <p:pic>
        <p:nvPicPr>
          <p:cNvPr id="6" name="Content Placeholder 5"/>
          <p:cNvPicPr>
            <a:picLocks noGrp="1"/>
          </p:cNvPicPr>
          <p:nvPr>
            <p:ph idx="1"/>
          </p:nvPr>
        </p:nvPicPr>
        <p:blipFill rotWithShape="1">
          <a:blip r:embed="rId3">
            <a:extLst>
              <a:ext uri="{28A0092B-C50C-407E-A947-70E740481C1C}">
                <a14:useLocalDpi xmlns:a14="http://schemas.microsoft.com/office/drawing/2010/main" val="0"/>
              </a:ext>
            </a:extLst>
          </a:blip>
          <a:srcRect/>
          <a:stretch/>
        </p:blipFill>
        <p:spPr>
          <a:xfrm>
            <a:off x="457200" y="1862666"/>
            <a:ext cx="8243888" cy="4233333"/>
          </a:xfrm>
          <a:prstGeom prst="rect">
            <a:avLst/>
          </a:prstGeom>
        </p:spPr>
      </p:pic>
      <p:sp>
        <p:nvSpPr>
          <p:cNvPr id="7" name="Date Placeholder 6"/>
          <p:cNvSpPr>
            <a:spLocks noGrp="1"/>
          </p:cNvSpPr>
          <p:nvPr>
            <p:ph type="dt" sz="half" idx="10"/>
          </p:nvPr>
        </p:nvSpPr>
        <p:spPr/>
        <p:txBody>
          <a:bodyPr/>
          <a:lstStyle/>
          <a:p>
            <a:r>
              <a:rPr lang="nl-BE" smtClean="0"/>
              <a:t>11/11/2014</a:t>
            </a:r>
            <a:endParaRPr lang="en-US"/>
          </a:p>
        </p:txBody>
      </p:sp>
      <p:sp>
        <p:nvSpPr>
          <p:cNvPr id="8" name="Footer Placeholder 7"/>
          <p:cNvSpPr>
            <a:spLocks noGrp="1"/>
          </p:cNvSpPr>
          <p:nvPr>
            <p:ph type="ftr" sz="quarter" idx="11"/>
          </p:nvPr>
        </p:nvSpPr>
        <p:spPr/>
        <p:txBody>
          <a:bodyPr/>
          <a:lstStyle/>
          <a:p>
            <a:r>
              <a:rPr lang="en-US" smtClean="0"/>
              <a:t>www.avramov.org</a:t>
            </a:r>
            <a:endParaRPr lang="en-US"/>
          </a:p>
        </p:txBody>
      </p:sp>
      <p:sp>
        <p:nvSpPr>
          <p:cNvPr id="9" name="Slide Number Placeholder 8"/>
          <p:cNvSpPr>
            <a:spLocks noGrp="1"/>
          </p:cNvSpPr>
          <p:nvPr>
            <p:ph type="sldNum" sz="quarter" idx="12"/>
          </p:nvPr>
        </p:nvSpPr>
        <p:spPr/>
        <p:txBody>
          <a:bodyPr/>
          <a:lstStyle/>
          <a:p>
            <a:fld id="{021EE14F-00C4-EE4D-9715-7DA073BACAC9}" type="slidenum">
              <a:rPr lang="en-US" smtClean="0"/>
              <a:t>4</a:t>
            </a:fld>
            <a:endParaRPr lang="en-US"/>
          </a:p>
        </p:txBody>
      </p:sp>
    </p:spTree>
    <p:extLst>
      <p:ext uri="{BB962C8B-B14F-4D97-AF65-F5344CB8AC3E}">
        <p14:creationId xmlns:p14="http://schemas.microsoft.com/office/powerpoint/2010/main" val="8502771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rgbClr val="0000FF"/>
                </a:solidFill>
                <a:effectLst>
                  <a:outerShdw blurRad="50800" dist="38100" dir="2700000" algn="tl" rotWithShape="0">
                    <a:prstClr val="black">
                      <a:alpha val="40000"/>
                    </a:prstClr>
                  </a:outerShdw>
                </a:effectLst>
              </a:rPr>
              <a:t>Responsible Research and Innovation</a:t>
            </a:r>
            <a:endParaRPr lang="en-US" b="1" dirty="0">
              <a:solidFill>
                <a:srgbClr val="0000FF"/>
              </a:solidFill>
              <a:effectLst>
                <a:outerShdw blurRad="50800" dist="38100" dir="2700000" algn="tl" rotWithShape="0">
                  <a:prstClr val="black">
                    <a:alpha val="40000"/>
                  </a:prstClr>
                </a:outerShdw>
              </a:effectLst>
            </a:endParaRPr>
          </a:p>
        </p:txBody>
      </p:sp>
      <p:sp>
        <p:nvSpPr>
          <p:cNvPr id="3" name="Content Placeholder 2"/>
          <p:cNvSpPr>
            <a:spLocks noGrp="1"/>
          </p:cNvSpPr>
          <p:nvPr>
            <p:ph idx="1"/>
          </p:nvPr>
        </p:nvSpPr>
        <p:spPr>
          <a:xfrm>
            <a:off x="457200" y="1989667"/>
            <a:ext cx="8229600" cy="3903134"/>
          </a:xfrm>
        </p:spPr>
        <p:txBody>
          <a:bodyPr/>
          <a:lstStyle/>
          <a:p>
            <a:pPr>
              <a:buFont typeface="Wingdings" charset="2"/>
              <a:buChar char="Ø"/>
            </a:pPr>
            <a:r>
              <a:rPr lang="en-US" dirty="0"/>
              <a:t>Researchers, citizens, policy makers, business, third sector organizations…. Work together during the whole research and innovation process in order to better </a:t>
            </a:r>
            <a:r>
              <a:rPr lang="en-US" dirty="0">
                <a:solidFill>
                  <a:srgbClr val="FF0000"/>
                </a:solidFill>
              </a:rPr>
              <a:t>align</a:t>
            </a:r>
            <a:r>
              <a:rPr lang="en-US" dirty="0"/>
              <a:t> both the </a:t>
            </a:r>
            <a:r>
              <a:rPr lang="en-US" dirty="0">
                <a:solidFill>
                  <a:srgbClr val="FF0000"/>
                </a:solidFill>
              </a:rPr>
              <a:t>process</a:t>
            </a:r>
            <a:r>
              <a:rPr lang="en-US" dirty="0"/>
              <a:t> and its </a:t>
            </a:r>
            <a:r>
              <a:rPr lang="en-US" dirty="0">
                <a:solidFill>
                  <a:srgbClr val="FF0000"/>
                </a:solidFill>
              </a:rPr>
              <a:t>outcomes </a:t>
            </a:r>
            <a:r>
              <a:rPr lang="en-US" dirty="0"/>
              <a:t>with the </a:t>
            </a:r>
            <a:r>
              <a:rPr lang="en-US" dirty="0">
                <a:solidFill>
                  <a:srgbClr val="FF0000"/>
                </a:solidFill>
              </a:rPr>
              <a:t>values</a:t>
            </a:r>
            <a:r>
              <a:rPr lang="en-US" dirty="0"/>
              <a:t>, </a:t>
            </a:r>
            <a:r>
              <a:rPr lang="en-US" dirty="0">
                <a:solidFill>
                  <a:srgbClr val="FF0000"/>
                </a:solidFill>
              </a:rPr>
              <a:t>needs</a:t>
            </a:r>
            <a:r>
              <a:rPr lang="en-US" dirty="0"/>
              <a:t> and </a:t>
            </a:r>
            <a:r>
              <a:rPr lang="en-US" dirty="0">
                <a:solidFill>
                  <a:srgbClr val="FF0000"/>
                </a:solidFill>
              </a:rPr>
              <a:t>expectations</a:t>
            </a:r>
            <a:r>
              <a:rPr lang="en-US" dirty="0"/>
              <a:t> of society </a:t>
            </a:r>
            <a:r>
              <a:rPr lang="en-US" dirty="0" smtClean="0"/>
              <a:t>(HORIZON </a:t>
            </a:r>
            <a:r>
              <a:rPr lang="en-US" dirty="0"/>
              <a:t>2020)</a:t>
            </a:r>
          </a:p>
          <a:p>
            <a:endParaRPr lang="en-US" dirty="0"/>
          </a:p>
        </p:txBody>
      </p:sp>
      <p:sp>
        <p:nvSpPr>
          <p:cNvPr id="4" name="Date Placeholder 3"/>
          <p:cNvSpPr>
            <a:spLocks noGrp="1"/>
          </p:cNvSpPr>
          <p:nvPr>
            <p:ph type="dt" sz="half" idx="10"/>
          </p:nvPr>
        </p:nvSpPr>
        <p:spPr/>
        <p:txBody>
          <a:bodyPr/>
          <a:lstStyle/>
          <a:p>
            <a:r>
              <a:rPr lang="nl-BE" smtClean="0"/>
              <a:t>14/11/2014</a:t>
            </a:r>
            <a:endParaRPr lang="en-US"/>
          </a:p>
        </p:txBody>
      </p:sp>
      <p:sp>
        <p:nvSpPr>
          <p:cNvPr id="5" name="Footer Placeholder 4"/>
          <p:cNvSpPr>
            <a:spLocks noGrp="1"/>
          </p:cNvSpPr>
          <p:nvPr>
            <p:ph type="ftr" sz="quarter" idx="11"/>
          </p:nvPr>
        </p:nvSpPr>
        <p:spPr/>
        <p:txBody>
          <a:bodyPr/>
          <a:lstStyle/>
          <a:p>
            <a:r>
              <a:rPr lang="en-US" smtClean="0"/>
              <a:t>www.avramov.org</a:t>
            </a:r>
            <a:endParaRPr lang="en-US"/>
          </a:p>
        </p:txBody>
      </p:sp>
      <p:sp>
        <p:nvSpPr>
          <p:cNvPr id="6" name="Slide Number Placeholder 5"/>
          <p:cNvSpPr>
            <a:spLocks noGrp="1"/>
          </p:cNvSpPr>
          <p:nvPr>
            <p:ph type="sldNum" sz="quarter" idx="12"/>
          </p:nvPr>
        </p:nvSpPr>
        <p:spPr/>
        <p:txBody>
          <a:bodyPr/>
          <a:lstStyle/>
          <a:p>
            <a:fld id="{021EE14F-00C4-EE4D-9715-7DA073BACAC9}" type="slidenum">
              <a:rPr lang="en-US" smtClean="0"/>
              <a:t>5</a:t>
            </a:fld>
            <a:endParaRPr lang="en-US"/>
          </a:p>
        </p:txBody>
      </p:sp>
    </p:spTree>
    <p:extLst>
      <p:ext uri="{BB962C8B-B14F-4D97-AF65-F5344CB8AC3E}">
        <p14:creationId xmlns:p14="http://schemas.microsoft.com/office/powerpoint/2010/main" val="28066000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a:bodyPr>
          <a:lstStyle/>
          <a:p>
            <a:r>
              <a:rPr lang="en-US" sz="3600" b="1" dirty="0" smtClean="0">
                <a:solidFill>
                  <a:srgbClr val="0000FF"/>
                </a:solidFill>
                <a:effectLst>
                  <a:outerShdw blurRad="50800" dist="38100" dir="2700000" algn="tl" rotWithShape="0">
                    <a:prstClr val="black">
                      <a:alpha val="40000"/>
                    </a:prstClr>
                  </a:outerShdw>
                </a:effectLst>
              </a:rPr>
              <a:t>The value chain</a:t>
            </a:r>
            <a:endParaRPr lang="en-US" sz="3600" b="1" dirty="0">
              <a:solidFill>
                <a:srgbClr val="0000FF"/>
              </a:solidFill>
              <a:effectLst>
                <a:outerShdw blurRad="50800" dist="38100" dir="2700000" algn="tl" rotWithShape="0">
                  <a:prstClr val="black">
                    <a:alpha val="40000"/>
                  </a:prstClr>
                </a:outerShdw>
              </a:effectLst>
            </a:endParaRPr>
          </a:p>
        </p:txBody>
      </p:sp>
      <p:sp>
        <p:nvSpPr>
          <p:cNvPr id="3" name="Content Placeholder 2"/>
          <p:cNvSpPr>
            <a:spLocks noGrp="1"/>
          </p:cNvSpPr>
          <p:nvPr>
            <p:ph idx="1"/>
          </p:nvPr>
        </p:nvSpPr>
        <p:spPr>
          <a:xfrm>
            <a:off x="457200" y="1261534"/>
            <a:ext cx="8229600" cy="5094816"/>
          </a:xfrm>
        </p:spPr>
        <p:txBody>
          <a:bodyPr>
            <a:normAutofit fontScale="92500" lnSpcReduction="10000"/>
          </a:bodyPr>
          <a:lstStyle/>
          <a:p>
            <a:pPr marL="457200" lvl="1" indent="0">
              <a:buNone/>
            </a:pPr>
            <a:r>
              <a:rPr lang="en-US" dirty="0" smtClean="0">
                <a:solidFill>
                  <a:srgbClr val="FF0000"/>
                </a:solidFill>
              </a:rPr>
              <a:t>ASPECTS</a:t>
            </a:r>
          </a:p>
          <a:p>
            <a:pPr lvl="2">
              <a:buFont typeface="Wingdings" charset="2"/>
              <a:buChar char="Ø"/>
            </a:pPr>
            <a:r>
              <a:rPr lang="en-US" dirty="0" smtClean="0"/>
              <a:t>Economic</a:t>
            </a:r>
          </a:p>
          <a:p>
            <a:pPr lvl="2">
              <a:buFont typeface="Wingdings" charset="2"/>
              <a:buChar char="Ø"/>
            </a:pPr>
            <a:r>
              <a:rPr lang="en-US" dirty="0" smtClean="0"/>
              <a:t>Environmental</a:t>
            </a:r>
          </a:p>
          <a:p>
            <a:pPr lvl="2">
              <a:buFont typeface="Wingdings" charset="2"/>
              <a:buChar char="Ø"/>
            </a:pPr>
            <a:r>
              <a:rPr lang="en-US" dirty="0" smtClean="0"/>
              <a:t>Societal</a:t>
            </a:r>
          </a:p>
          <a:p>
            <a:pPr lvl="2">
              <a:buFont typeface="Wingdings" charset="2"/>
              <a:buChar char="Ø"/>
            </a:pPr>
            <a:r>
              <a:rPr lang="en-US" dirty="0" smtClean="0"/>
              <a:t>Cultural </a:t>
            </a:r>
          </a:p>
          <a:p>
            <a:pPr marL="514350" lvl="1" indent="0">
              <a:buNone/>
            </a:pPr>
            <a:r>
              <a:rPr lang="en-US" dirty="0" smtClean="0">
                <a:solidFill>
                  <a:srgbClr val="FF0000"/>
                </a:solidFill>
              </a:rPr>
              <a:t>SOCIAL BENEFITS</a:t>
            </a:r>
          </a:p>
          <a:p>
            <a:pPr lvl="2">
              <a:buFont typeface="Wingdings" charset="2"/>
              <a:buChar char="Ø"/>
            </a:pPr>
            <a:r>
              <a:rPr lang="en-US" dirty="0" smtClean="0"/>
              <a:t>For individuals</a:t>
            </a:r>
          </a:p>
          <a:p>
            <a:pPr lvl="2">
              <a:buFont typeface="Wingdings" charset="2"/>
              <a:buChar char="Ø"/>
            </a:pPr>
            <a:r>
              <a:rPr lang="en-US" dirty="0" smtClean="0"/>
              <a:t>Population sub-groups</a:t>
            </a:r>
          </a:p>
          <a:p>
            <a:pPr lvl="2">
              <a:buFont typeface="Wingdings" charset="2"/>
              <a:buChar char="Ø"/>
            </a:pPr>
            <a:r>
              <a:rPr lang="en-US" dirty="0" smtClean="0"/>
              <a:t>Communities</a:t>
            </a:r>
          </a:p>
          <a:p>
            <a:pPr marL="514350" lvl="1" indent="0">
              <a:buNone/>
            </a:pPr>
            <a:r>
              <a:rPr lang="en-US" dirty="0" smtClean="0">
                <a:solidFill>
                  <a:srgbClr val="FF0000"/>
                </a:solidFill>
              </a:rPr>
              <a:t>DIMENSIONS</a:t>
            </a:r>
          </a:p>
          <a:p>
            <a:pPr marL="971550" lvl="1" indent="-457200">
              <a:buFont typeface="Wingdings" charset="2"/>
              <a:buChar char="Ø"/>
            </a:pPr>
            <a:r>
              <a:rPr lang="en-US" dirty="0" smtClean="0"/>
              <a:t>Material/living conditions, health, education, working conditions, social relations, security, socio-political voice, environment, subjective satisfaction</a:t>
            </a:r>
            <a:endParaRPr lang="en-US" dirty="0"/>
          </a:p>
        </p:txBody>
      </p:sp>
      <p:sp>
        <p:nvSpPr>
          <p:cNvPr id="7" name="Date Placeholder 6"/>
          <p:cNvSpPr>
            <a:spLocks noGrp="1"/>
          </p:cNvSpPr>
          <p:nvPr>
            <p:ph type="dt" sz="half" idx="10"/>
          </p:nvPr>
        </p:nvSpPr>
        <p:spPr/>
        <p:txBody>
          <a:bodyPr/>
          <a:lstStyle/>
          <a:p>
            <a:r>
              <a:rPr lang="nl-BE" smtClean="0"/>
              <a:t>14/11/2014</a:t>
            </a:r>
            <a:endParaRPr lang="en-US"/>
          </a:p>
        </p:txBody>
      </p:sp>
      <p:sp>
        <p:nvSpPr>
          <p:cNvPr id="8" name="Footer Placeholder 7"/>
          <p:cNvSpPr>
            <a:spLocks noGrp="1"/>
          </p:cNvSpPr>
          <p:nvPr>
            <p:ph type="ftr" sz="quarter" idx="11"/>
          </p:nvPr>
        </p:nvSpPr>
        <p:spPr/>
        <p:txBody>
          <a:bodyPr/>
          <a:lstStyle/>
          <a:p>
            <a:r>
              <a:rPr lang="en-US" smtClean="0"/>
              <a:t>www.avramov.org</a:t>
            </a:r>
            <a:endParaRPr lang="en-US"/>
          </a:p>
        </p:txBody>
      </p:sp>
      <p:sp>
        <p:nvSpPr>
          <p:cNvPr id="9" name="Slide Number Placeholder 8"/>
          <p:cNvSpPr>
            <a:spLocks noGrp="1"/>
          </p:cNvSpPr>
          <p:nvPr>
            <p:ph type="sldNum" sz="quarter" idx="12"/>
          </p:nvPr>
        </p:nvSpPr>
        <p:spPr/>
        <p:txBody>
          <a:bodyPr/>
          <a:lstStyle/>
          <a:p>
            <a:fld id="{021EE14F-00C4-EE4D-9715-7DA073BACAC9}" type="slidenum">
              <a:rPr lang="en-US" smtClean="0"/>
              <a:t>6</a:t>
            </a:fld>
            <a:endParaRPr lang="en-US"/>
          </a:p>
        </p:txBody>
      </p:sp>
    </p:spTree>
    <p:extLst>
      <p:ext uri="{BB962C8B-B14F-4D97-AF65-F5344CB8AC3E}">
        <p14:creationId xmlns:p14="http://schemas.microsoft.com/office/powerpoint/2010/main" val="42824619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22114"/>
          </a:xfrm>
        </p:spPr>
        <p:txBody>
          <a:bodyPr>
            <a:normAutofit fontScale="90000"/>
          </a:bodyPr>
          <a:lstStyle/>
          <a:p>
            <a:r>
              <a:rPr lang="en-US" sz="3200" b="1" dirty="0" smtClean="0">
                <a:solidFill>
                  <a:srgbClr val="3366FF"/>
                </a:solidFill>
                <a:effectLst>
                  <a:outerShdw blurRad="50800" dist="38100" dir="2700000" algn="tl" rotWithShape="0">
                    <a:prstClr val="black">
                      <a:alpha val="40000"/>
                    </a:prstClr>
                  </a:outerShdw>
                </a:effectLst>
              </a:rPr>
              <a:t>Evaluating the impact and outcomes of European SSH (IMPACT-EV project) </a:t>
            </a:r>
            <a:endParaRPr lang="en-US" sz="3200" b="1" dirty="0">
              <a:solidFill>
                <a:srgbClr val="3366FF"/>
              </a:solidFill>
              <a:effectLst>
                <a:outerShdw blurRad="50800" dist="38100" dir="2700000" algn="tl" rotWithShape="0">
                  <a:prstClr val="black">
                    <a:alpha val="40000"/>
                  </a:prstClr>
                </a:outerShdw>
              </a:effectLst>
            </a:endParaRPr>
          </a:p>
        </p:txBody>
      </p:sp>
      <p:sp>
        <p:nvSpPr>
          <p:cNvPr id="3" name="Content Placeholder 2"/>
          <p:cNvSpPr>
            <a:spLocks noGrp="1"/>
          </p:cNvSpPr>
          <p:nvPr>
            <p:ph idx="1"/>
          </p:nvPr>
        </p:nvSpPr>
        <p:spPr/>
        <p:txBody>
          <a:bodyPr>
            <a:normAutofit fontScale="92500"/>
          </a:bodyPr>
          <a:lstStyle/>
          <a:p>
            <a:pPr eaLnBrk="1" fontAlgn="auto" hangingPunct="1">
              <a:spcAft>
                <a:spcPts val="0"/>
              </a:spcAft>
              <a:buFont typeface="Wingdings" pitchFamily="2" charset="2"/>
              <a:buChar char="Ø"/>
              <a:defRPr/>
            </a:pPr>
            <a:r>
              <a:rPr lang="en-GB" sz="2400" b="1" dirty="0">
                <a:solidFill>
                  <a:srgbClr val="FF0000"/>
                </a:solidFill>
              </a:rPr>
              <a:t>Scientific/technical impact </a:t>
            </a:r>
            <a:r>
              <a:rPr lang="en-GB" sz="2400" b="1" dirty="0" smtClean="0"/>
              <a:t>(publications</a:t>
            </a:r>
            <a:r>
              <a:rPr lang="en-GB" sz="2400" b="1" dirty="0"/>
              <a:t>, </a:t>
            </a:r>
            <a:r>
              <a:rPr lang="en-GB" sz="2400" b="1" dirty="0" smtClean="0"/>
              <a:t>training, social innovation);</a:t>
            </a:r>
          </a:p>
          <a:p>
            <a:pPr eaLnBrk="1" fontAlgn="auto" hangingPunct="1">
              <a:spcAft>
                <a:spcPts val="0"/>
              </a:spcAft>
              <a:buFont typeface="Wingdings" pitchFamily="2" charset="2"/>
              <a:buChar char="Ø"/>
              <a:defRPr/>
            </a:pPr>
            <a:r>
              <a:rPr lang="en-GB" sz="2400" b="1" dirty="0" smtClean="0">
                <a:solidFill>
                  <a:srgbClr val="FF0000"/>
                </a:solidFill>
              </a:rPr>
              <a:t>Policy </a:t>
            </a:r>
            <a:r>
              <a:rPr lang="en-GB" sz="2400" b="1" dirty="0">
                <a:solidFill>
                  <a:srgbClr val="FF0000"/>
                </a:solidFill>
              </a:rPr>
              <a:t>impact </a:t>
            </a:r>
            <a:r>
              <a:rPr lang="en-GB" sz="2400" b="1" dirty="0" smtClean="0"/>
              <a:t>(contributing </a:t>
            </a:r>
            <a:r>
              <a:rPr lang="en-GB" sz="2400" b="1" dirty="0"/>
              <a:t>to the implementation of  EU directives or recommendations, national, regional and local policies)</a:t>
            </a:r>
            <a:r>
              <a:rPr lang="en-GB" sz="2400" b="1" dirty="0" smtClean="0"/>
              <a:t>;</a:t>
            </a:r>
          </a:p>
          <a:p>
            <a:pPr eaLnBrk="1" fontAlgn="auto" hangingPunct="1">
              <a:spcAft>
                <a:spcPts val="0"/>
              </a:spcAft>
              <a:buFont typeface="Wingdings" pitchFamily="2" charset="2"/>
              <a:buChar char="Ø"/>
              <a:defRPr/>
            </a:pPr>
            <a:r>
              <a:rPr lang="en-GB" sz="2400" b="1" dirty="0" smtClean="0">
                <a:solidFill>
                  <a:srgbClr val="FF0000"/>
                </a:solidFill>
              </a:rPr>
              <a:t>Social </a:t>
            </a:r>
            <a:r>
              <a:rPr lang="en-GB" sz="2400" b="1" dirty="0">
                <a:solidFill>
                  <a:srgbClr val="FF0000"/>
                </a:solidFill>
              </a:rPr>
              <a:t>impact </a:t>
            </a:r>
            <a:r>
              <a:rPr lang="en-GB" sz="2400" b="1" dirty="0" smtClean="0"/>
              <a:t>(research </a:t>
            </a:r>
            <a:r>
              <a:rPr lang="en-GB" sz="2400" b="1" dirty="0"/>
              <a:t>evidence in relation to the </a:t>
            </a:r>
            <a:r>
              <a:rPr lang="en-GB" sz="2400" b="1" dirty="0" smtClean="0"/>
              <a:t>EU targets </a:t>
            </a:r>
            <a:r>
              <a:rPr lang="en-GB" sz="2400" b="1" dirty="0"/>
              <a:t>such as </a:t>
            </a:r>
            <a:r>
              <a:rPr lang="en-GB" sz="2400" b="1" dirty="0" smtClean="0"/>
              <a:t>health, employment</a:t>
            </a:r>
            <a:r>
              <a:rPr lang="en-GB" sz="2400" b="1" dirty="0"/>
              <a:t>, education and social </a:t>
            </a:r>
            <a:r>
              <a:rPr lang="en-GB" sz="2400" b="1" dirty="0" smtClean="0"/>
              <a:t>integration).</a:t>
            </a:r>
          </a:p>
          <a:p>
            <a:pPr marL="0" indent="0">
              <a:buNone/>
              <a:defRPr/>
            </a:pPr>
            <a:endParaRPr lang="en-GB" sz="2400" dirty="0" smtClean="0"/>
          </a:p>
          <a:p>
            <a:pPr marL="0" indent="0">
              <a:buNone/>
              <a:defRPr/>
            </a:pPr>
            <a:r>
              <a:rPr lang="en-GB" sz="2400" b="1" dirty="0" smtClean="0">
                <a:solidFill>
                  <a:srgbClr val="0000FF"/>
                </a:solidFill>
              </a:rPr>
              <a:t>IMPACT IN HORIZON 2020</a:t>
            </a:r>
          </a:p>
          <a:p>
            <a:pPr>
              <a:buFont typeface="Wingdings" pitchFamily="2" charset="2"/>
              <a:buChar char="Ø"/>
              <a:defRPr/>
            </a:pPr>
            <a:r>
              <a:rPr lang="en-GB" sz="2400" dirty="0" smtClean="0"/>
              <a:t>Pathways </a:t>
            </a:r>
            <a:r>
              <a:rPr lang="en-GB" sz="2400" dirty="0"/>
              <a:t>for achieving </a:t>
            </a:r>
            <a:r>
              <a:rPr lang="en-GB" sz="2400" b="1" dirty="0">
                <a:solidFill>
                  <a:srgbClr val="FF0000"/>
                </a:solidFill>
              </a:rPr>
              <a:t>societal impact of research and innovation</a:t>
            </a:r>
            <a:r>
              <a:rPr lang="en-GB" sz="2400" dirty="0">
                <a:solidFill>
                  <a:srgbClr val="FF0000"/>
                </a:solidFill>
              </a:rPr>
              <a:t> </a:t>
            </a:r>
            <a:r>
              <a:rPr lang="en-GB" sz="2400" dirty="0" smtClean="0"/>
              <a:t>(SSH – relevant topics; cross-cutting issues in H2020, in particular trans-</a:t>
            </a:r>
            <a:r>
              <a:rPr lang="en-GB" sz="2400" dirty="0" err="1" smtClean="0"/>
              <a:t>disciplinarity</a:t>
            </a:r>
            <a:r>
              <a:rPr lang="en-GB" sz="2400" dirty="0" smtClean="0"/>
              <a:t>)</a:t>
            </a:r>
            <a:endParaRPr lang="en-GB" sz="2400" b="1" dirty="0"/>
          </a:p>
          <a:p>
            <a:endParaRPr lang="en-US" sz="2400" dirty="0"/>
          </a:p>
        </p:txBody>
      </p:sp>
      <p:sp>
        <p:nvSpPr>
          <p:cNvPr id="4" name="Footer Placeholder 3"/>
          <p:cNvSpPr>
            <a:spLocks noGrp="1"/>
          </p:cNvSpPr>
          <p:nvPr>
            <p:ph type="ftr" sz="quarter" idx="11"/>
          </p:nvPr>
        </p:nvSpPr>
        <p:spPr/>
        <p:txBody>
          <a:bodyPr/>
          <a:lstStyle/>
          <a:p>
            <a:pPr>
              <a:defRPr/>
            </a:pPr>
            <a:r>
              <a:rPr lang="en-GB" smtClean="0"/>
              <a:t>www.avramov.org</a:t>
            </a:r>
            <a:endParaRPr lang="en-GB"/>
          </a:p>
        </p:txBody>
      </p:sp>
      <p:sp>
        <p:nvSpPr>
          <p:cNvPr id="5" name="Slide Number Placeholder 4"/>
          <p:cNvSpPr>
            <a:spLocks noGrp="1"/>
          </p:cNvSpPr>
          <p:nvPr>
            <p:ph type="sldNum" sz="quarter" idx="12"/>
          </p:nvPr>
        </p:nvSpPr>
        <p:spPr/>
        <p:txBody>
          <a:bodyPr/>
          <a:lstStyle/>
          <a:p>
            <a:pPr>
              <a:defRPr/>
            </a:pPr>
            <a:fld id="{DF897BF2-DAD8-4E44-9D4E-25F024831EE8}" type="slidenum">
              <a:rPr lang="en-GB" smtClean="0"/>
              <a:pPr>
                <a:defRPr/>
              </a:pPr>
              <a:t>7</a:t>
            </a:fld>
            <a:endParaRPr lang="en-GB"/>
          </a:p>
        </p:txBody>
      </p:sp>
      <p:sp>
        <p:nvSpPr>
          <p:cNvPr id="6" name="Date Placeholder 5"/>
          <p:cNvSpPr>
            <a:spLocks noGrp="1"/>
          </p:cNvSpPr>
          <p:nvPr>
            <p:ph type="dt" sz="half" idx="10"/>
          </p:nvPr>
        </p:nvSpPr>
        <p:spPr/>
        <p:txBody>
          <a:bodyPr/>
          <a:lstStyle/>
          <a:p>
            <a:r>
              <a:rPr lang="nl-BE" smtClean="0"/>
              <a:t>14/11/2014</a:t>
            </a:r>
            <a:endParaRPr lang="en-US"/>
          </a:p>
        </p:txBody>
      </p:sp>
    </p:spTree>
    <p:extLst>
      <p:ext uri="{BB962C8B-B14F-4D97-AF65-F5344CB8AC3E}">
        <p14:creationId xmlns:p14="http://schemas.microsoft.com/office/powerpoint/2010/main" val="24265758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solidFill>
                  <a:srgbClr val="0000FF"/>
                </a:solidFill>
                <a:effectLst>
                  <a:outerShdw blurRad="50800" dist="38100" dir="2700000" algn="tl" rotWithShape="0">
                    <a:prstClr val="black">
                      <a:alpha val="40000"/>
                    </a:prstClr>
                  </a:outerShdw>
                </a:effectLst>
              </a:rPr>
              <a:t>HORIZON 2020 </a:t>
            </a:r>
            <a:r>
              <a:rPr lang="en-US" b="1" dirty="0" smtClean="0">
                <a:solidFill>
                  <a:srgbClr val="0000FF"/>
                </a:solidFill>
                <a:effectLst>
                  <a:outerShdw blurRad="50800" dist="38100" dir="2700000" algn="tl" rotWithShape="0">
                    <a:prstClr val="black">
                      <a:alpha val="40000"/>
                    </a:prstClr>
                  </a:outerShdw>
                </a:effectLst>
              </a:rPr>
              <a:t>trans-disciplinary research in grand societal challenges</a:t>
            </a:r>
            <a:endParaRPr lang="en-US" dirty="0"/>
          </a:p>
        </p:txBody>
      </p:sp>
      <p:sp>
        <p:nvSpPr>
          <p:cNvPr id="3" name="Content Placeholder 2"/>
          <p:cNvSpPr>
            <a:spLocks noGrp="1"/>
          </p:cNvSpPr>
          <p:nvPr>
            <p:ph idx="1"/>
          </p:nvPr>
        </p:nvSpPr>
        <p:spPr/>
        <p:txBody>
          <a:bodyPr>
            <a:normAutofit fontScale="70000" lnSpcReduction="20000"/>
          </a:bodyPr>
          <a:lstStyle/>
          <a:p>
            <a:pPr marL="0" indent="0">
              <a:buNone/>
            </a:pPr>
            <a:r>
              <a:rPr lang="en-US" dirty="0" smtClean="0"/>
              <a:t>The evaluation criterion </a:t>
            </a:r>
            <a:r>
              <a:rPr lang="en-US" dirty="0" smtClean="0">
                <a:solidFill>
                  <a:srgbClr val="FF0000"/>
                </a:solidFill>
              </a:rPr>
              <a:t>‘Excellence’ </a:t>
            </a:r>
            <a:r>
              <a:rPr lang="en-US" dirty="0" smtClean="0"/>
              <a:t>refers to “trans-disciplinary considerations, where relevant”</a:t>
            </a:r>
          </a:p>
          <a:p>
            <a:pPr>
              <a:buFont typeface="Wingdings" charset="2"/>
              <a:buChar char="Ø"/>
            </a:pPr>
            <a:endParaRPr lang="en-US" dirty="0" smtClean="0"/>
          </a:p>
          <a:p>
            <a:pPr lvl="1">
              <a:buFont typeface="Wingdings" charset="2"/>
              <a:buChar char="Ø"/>
            </a:pPr>
            <a:r>
              <a:rPr lang="en-US" sz="3600" dirty="0" smtClean="0">
                <a:solidFill>
                  <a:srgbClr val="FF0000"/>
                </a:solidFill>
              </a:rPr>
              <a:t>Trans</a:t>
            </a:r>
            <a:r>
              <a:rPr lang="en-US" sz="3600" dirty="0">
                <a:solidFill>
                  <a:srgbClr val="FF0000"/>
                </a:solidFill>
              </a:rPr>
              <a:t>-</a:t>
            </a:r>
            <a:r>
              <a:rPr lang="en-US" sz="3600" dirty="0" err="1">
                <a:solidFill>
                  <a:srgbClr val="FF0000"/>
                </a:solidFill>
              </a:rPr>
              <a:t>disciplinarity</a:t>
            </a:r>
            <a:r>
              <a:rPr lang="en-US" sz="3600" dirty="0">
                <a:solidFill>
                  <a:srgbClr val="FF0000"/>
                </a:solidFill>
              </a:rPr>
              <a:t> </a:t>
            </a:r>
            <a:r>
              <a:rPr lang="en-US" sz="3600" dirty="0"/>
              <a:t>refers to approaches and methodologies that integrate as necessary (a) theories, concepts, knowledge, data, and techniques from </a:t>
            </a:r>
            <a:r>
              <a:rPr lang="en-US" sz="3600" dirty="0">
                <a:solidFill>
                  <a:srgbClr val="FF0000"/>
                </a:solidFill>
              </a:rPr>
              <a:t>two or more disciplines</a:t>
            </a:r>
            <a:r>
              <a:rPr lang="en-US" sz="3600" dirty="0"/>
              <a:t>, and (b) </a:t>
            </a:r>
            <a:r>
              <a:rPr lang="en-US" sz="3600" dirty="0">
                <a:solidFill>
                  <a:srgbClr val="FF0000"/>
                </a:solidFill>
              </a:rPr>
              <a:t>non-academic </a:t>
            </a:r>
            <a:r>
              <a:rPr lang="en-US" sz="3600" dirty="0"/>
              <a:t>and </a:t>
            </a:r>
            <a:r>
              <a:rPr lang="en-US" sz="3600" dirty="0">
                <a:solidFill>
                  <a:srgbClr val="FF0000"/>
                </a:solidFill>
              </a:rPr>
              <a:t>non-formalized </a:t>
            </a:r>
            <a:r>
              <a:rPr lang="en-US" sz="3600" dirty="0" smtClean="0"/>
              <a:t>knowledge.</a:t>
            </a:r>
          </a:p>
          <a:p>
            <a:pPr lvl="1">
              <a:buFont typeface="Wingdings" charset="2"/>
              <a:buChar char="Ø"/>
            </a:pPr>
            <a:endParaRPr lang="en-US" sz="2800" dirty="0"/>
          </a:p>
          <a:p>
            <a:pPr marL="57150" indent="0">
              <a:buNone/>
            </a:pPr>
            <a:r>
              <a:rPr lang="en-US" sz="3200" dirty="0" smtClean="0"/>
              <a:t>In that way, trans-</a:t>
            </a:r>
            <a:r>
              <a:rPr lang="en-US" sz="3200" dirty="0" err="1" smtClean="0"/>
              <a:t>disciplinarity</a:t>
            </a:r>
            <a:r>
              <a:rPr lang="en-US" sz="3200" dirty="0" smtClean="0"/>
              <a:t> contributes to advancing fundamental understanding or solving complex problems while fostering multi-actor engagement in the research and innovation process. </a:t>
            </a:r>
          </a:p>
          <a:p>
            <a:pPr marL="0" indent="0">
              <a:buNone/>
            </a:pPr>
            <a:endParaRPr lang="en-US" sz="2400" dirty="0"/>
          </a:p>
          <a:p>
            <a:pPr marL="0" indent="0">
              <a:buNone/>
            </a:pPr>
            <a:r>
              <a:rPr lang="en-US" sz="2100" dirty="0" smtClean="0"/>
              <a:t>Guidance </a:t>
            </a:r>
            <a:r>
              <a:rPr lang="en-US" sz="2100" dirty="0"/>
              <a:t>for evaluators of Horizon 2020 proposals (Version </a:t>
            </a:r>
            <a:r>
              <a:rPr lang="en-US" sz="2100" dirty="0" smtClean="0"/>
              <a:t>1.1 </a:t>
            </a:r>
            <a:r>
              <a:rPr lang="en-US" sz="2100" dirty="0"/>
              <a:t>of </a:t>
            </a:r>
            <a:r>
              <a:rPr lang="en-US" sz="2100" dirty="0" smtClean="0"/>
              <a:t>16 September </a:t>
            </a:r>
            <a:r>
              <a:rPr lang="en-US" sz="2100" dirty="0"/>
              <a:t>2014) </a:t>
            </a:r>
          </a:p>
          <a:p>
            <a:endParaRPr lang="en-US" dirty="0"/>
          </a:p>
        </p:txBody>
      </p:sp>
      <p:sp>
        <p:nvSpPr>
          <p:cNvPr id="4" name="Date Placeholder 3"/>
          <p:cNvSpPr>
            <a:spLocks noGrp="1"/>
          </p:cNvSpPr>
          <p:nvPr>
            <p:ph type="dt" sz="half" idx="10"/>
          </p:nvPr>
        </p:nvSpPr>
        <p:spPr/>
        <p:txBody>
          <a:bodyPr/>
          <a:lstStyle/>
          <a:p>
            <a:r>
              <a:rPr lang="nl-BE" smtClean="0"/>
              <a:t>14/11/2014</a:t>
            </a:r>
            <a:endParaRPr lang="en-US"/>
          </a:p>
        </p:txBody>
      </p:sp>
      <p:sp>
        <p:nvSpPr>
          <p:cNvPr id="7" name="Footer Placeholder 6"/>
          <p:cNvSpPr>
            <a:spLocks noGrp="1"/>
          </p:cNvSpPr>
          <p:nvPr>
            <p:ph type="ftr" sz="quarter" idx="11"/>
          </p:nvPr>
        </p:nvSpPr>
        <p:spPr/>
        <p:txBody>
          <a:bodyPr/>
          <a:lstStyle/>
          <a:p>
            <a:r>
              <a:rPr lang="en-US" smtClean="0"/>
              <a:t>www.avramov.org</a:t>
            </a:r>
            <a:endParaRPr lang="en-US"/>
          </a:p>
        </p:txBody>
      </p:sp>
      <p:sp>
        <p:nvSpPr>
          <p:cNvPr id="8" name="Slide Number Placeholder 7"/>
          <p:cNvSpPr>
            <a:spLocks noGrp="1"/>
          </p:cNvSpPr>
          <p:nvPr>
            <p:ph type="sldNum" sz="quarter" idx="12"/>
          </p:nvPr>
        </p:nvSpPr>
        <p:spPr/>
        <p:txBody>
          <a:bodyPr/>
          <a:lstStyle/>
          <a:p>
            <a:fld id="{021EE14F-00C4-EE4D-9715-7DA073BACAC9}" type="slidenum">
              <a:rPr lang="en-US" smtClean="0"/>
              <a:t>8</a:t>
            </a:fld>
            <a:endParaRPr lang="en-US"/>
          </a:p>
        </p:txBody>
      </p:sp>
    </p:spTree>
    <p:extLst>
      <p:ext uri="{BB962C8B-B14F-4D97-AF65-F5344CB8AC3E}">
        <p14:creationId xmlns:p14="http://schemas.microsoft.com/office/powerpoint/2010/main" val="23517785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00FF"/>
                </a:solidFill>
                <a:effectLst>
                  <a:outerShdw blurRad="50800" dist="38100" dir="2700000" algn="tl" rotWithShape="0">
                    <a:prstClr val="black">
                      <a:alpha val="40000"/>
                    </a:prstClr>
                  </a:outerShdw>
                </a:effectLst>
              </a:rPr>
              <a:t>Public engagement in research</a:t>
            </a:r>
            <a:endParaRPr lang="en-US" b="1" dirty="0">
              <a:solidFill>
                <a:srgbClr val="0000FF"/>
              </a:solidFill>
              <a:effectLst>
                <a:outerShdw blurRad="50800" dist="38100" dir="2700000" algn="tl" rotWithShape="0">
                  <a:prstClr val="black">
                    <a:alpha val="40000"/>
                  </a:prstClr>
                </a:outerShdw>
              </a:effectLst>
            </a:endParaRPr>
          </a:p>
        </p:txBody>
      </p:sp>
      <p:sp>
        <p:nvSpPr>
          <p:cNvPr id="3" name="Content Placeholder 2"/>
          <p:cNvSpPr>
            <a:spLocks noGrp="1"/>
          </p:cNvSpPr>
          <p:nvPr>
            <p:ph idx="1"/>
          </p:nvPr>
        </p:nvSpPr>
        <p:spPr>
          <a:xfrm>
            <a:off x="457200" y="2370667"/>
            <a:ext cx="8229600" cy="3755496"/>
          </a:xfrm>
        </p:spPr>
        <p:txBody>
          <a:bodyPr/>
          <a:lstStyle/>
          <a:p>
            <a:pPr>
              <a:buFont typeface="Wingdings" charset="2"/>
              <a:buChar char="Ø"/>
            </a:pPr>
            <a:r>
              <a:rPr lang="en-US" dirty="0" smtClean="0"/>
              <a:t>Iterative and participatory </a:t>
            </a:r>
            <a:r>
              <a:rPr lang="en-US" dirty="0" smtClean="0">
                <a:solidFill>
                  <a:srgbClr val="FF0000"/>
                </a:solidFill>
              </a:rPr>
              <a:t>multi-actor dialogues</a:t>
            </a:r>
          </a:p>
          <a:p>
            <a:pPr>
              <a:buFont typeface="Wingdings" charset="2"/>
              <a:buChar char="Ø"/>
            </a:pPr>
            <a:r>
              <a:rPr lang="en-US" dirty="0" smtClean="0">
                <a:solidFill>
                  <a:srgbClr val="FF0000"/>
                </a:solidFill>
              </a:rPr>
              <a:t>Co-creation </a:t>
            </a:r>
            <a:r>
              <a:rPr lang="en-US" dirty="0" smtClean="0"/>
              <a:t>of innovative outcomes and </a:t>
            </a:r>
            <a:r>
              <a:rPr lang="en-US" dirty="0" smtClean="0">
                <a:solidFill>
                  <a:srgbClr val="FF0000"/>
                </a:solidFill>
              </a:rPr>
              <a:t>policy agendas</a:t>
            </a:r>
          </a:p>
          <a:p>
            <a:pPr>
              <a:buFont typeface="Wingdings" charset="2"/>
              <a:buChar char="Ø"/>
            </a:pPr>
            <a:r>
              <a:rPr lang="en-US" dirty="0" smtClean="0"/>
              <a:t>Space for </a:t>
            </a:r>
            <a:r>
              <a:rPr lang="en-US" dirty="0" smtClean="0">
                <a:solidFill>
                  <a:srgbClr val="FF0000"/>
                </a:solidFill>
              </a:rPr>
              <a:t>ethical value-laden </a:t>
            </a:r>
            <a:r>
              <a:rPr lang="en-US" dirty="0" smtClean="0"/>
              <a:t>issues to be explored</a:t>
            </a:r>
            <a:endParaRPr lang="en-US" dirty="0"/>
          </a:p>
        </p:txBody>
      </p:sp>
      <p:sp>
        <p:nvSpPr>
          <p:cNvPr id="4" name="Date Placeholder 3"/>
          <p:cNvSpPr>
            <a:spLocks noGrp="1"/>
          </p:cNvSpPr>
          <p:nvPr>
            <p:ph type="dt" sz="half" idx="10"/>
          </p:nvPr>
        </p:nvSpPr>
        <p:spPr/>
        <p:txBody>
          <a:bodyPr/>
          <a:lstStyle/>
          <a:p>
            <a:r>
              <a:rPr lang="nl-BE" smtClean="0"/>
              <a:t>14/11/2014</a:t>
            </a:r>
            <a:endParaRPr lang="en-US"/>
          </a:p>
        </p:txBody>
      </p:sp>
      <p:sp>
        <p:nvSpPr>
          <p:cNvPr id="5" name="Footer Placeholder 4"/>
          <p:cNvSpPr>
            <a:spLocks noGrp="1"/>
          </p:cNvSpPr>
          <p:nvPr>
            <p:ph type="ftr" sz="quarter" idx="11"/>
          </p:nvPr>
        </p:nvSpPr>
        <p:spPr/>
        <p:txBody>
          <a:bodyPr/>
          <a:lstStyle/>
          <a:p>
            <a:r>
              <a:rPr lang="en-US" smtClean="0"/>
              <a:t>www.avramov.org</a:t>
            </a:r>
            <a:endParaRPr lang="en-US"/>
          </a:p>
        </p:txBody>
      </p:sp>
      <p:sp>
        <p:nvSpPr>
          <p:cNvPr id="6" name="Slide Number Placeholder 5"/>
          <p:cNvSpPr>
            <a:spLocks noGrp="1"/>
          </p:cNvSpPr>
          <p:nvPr>
            <p:ph type="sldNum" sz="quarter" idx="12"/>
          </p:nvPr>
        </p:nvSpPr>
        <p:spPr/>
        <p:txBody>
          <a:bodyPr/>
          <a:lstStyle/>
          <a:p>
            <a:fld id="{021EE14F-00C4-EE4D-9715-7DA073BACAC9}" type="slidenum">
              <a:rPr lang="en-US" smtClean="0"/>
              <a:t>9</a:t>
            </a:fld>
            <a:endParaRPr lang="en-US"/>
          </a:p>
        </p:txBody>
      </p:sp>
    </p:spTree>
    <p:extLst>
      <p:ext uri="{BB962C8B-B14F-4D97-AF65-F5344CB8AC3E}">
        <p14:creationId xmlns:p14="http://schemas.microsoft.com/office/powerpoint/2010/main" val="404628382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783</TotalTime>
  <Words>717</Words>
  <Application>Microsoft Macintosh PowerPoint</Application>
  <PresentationFormat>On-screen Show (4:3)</PresentationFormat>
  <Paragraphs>113</Paragraphs>
  <Slides>12</Slides>
  <Notes>6</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UIA Associations Round Table – Europe 2014  Dublin, 13-14 November 2014</vt:lpstr>
      <vt:lpstr>Altruism: non-profit organizations (NPOs) and the role of science</vt:lpstr>
      <vt:lpstr>Knowledge based policies </vt:lpstr>
      <vt:lpstr>Technology driven concept of societal value Chain link model RDI Impact  (Martin 2007; Klein and Rosenberg, 1986) </vt:lpstr>
      <vt:lpstr>Responsible Research and Innovation</vt:lpstr>
      <vt:lpstr>The value chain</vt:lpstr>
      <vt:lpstr>Evaluating the impact and outcomes of European SSH (IMPACT-EV project) </vt:lpstr>
      <vt:lpstr>HORIZON 2020 trans-disciplinary research in grand societal challenges</vt:lpstr>
      <vt:lpstr>Public engagement in research</vt:lpstr>
      <vt:lpstr>Participatory methodologies</vt:lpstr>
      <vt:lpstr>Where are opportunities for funding?</vt:lpstr>
      <vt:lpstr>Know your strengths and reach out to research community</vt:lpstr>
    </vt:vector>
  </TitlesOfParts>
  <Company>Population and Social Policy Consultants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European Commission workshop on “Health, demographic change and well-being: perspectives from SSH on research and innovation” Brussels, 11 November 2014</dc:title>
  <dc:creator>Dragana Avramov</dc:creator>
  <cp:lastModifiedBy>Dragana Avramov</cp:lastModifiedBy>
  <cp:revision>40</cp:revision>
  <cp:lastPrinted>2014-10-26T10:48:40Z</cp:lastPrinted>
  <dcterms:created xsi:type="dcterms:W3CDTF">2014-10-25T16:08:25Z</dcterms:created>
  <dcterms:modified xsi:type="dcterms:W3CDTF">2014-10-27T18:50:35Z</dcterms:modified>
</cp:coreProperties>
</file>