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video/unknown"/>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lvl1pPr defTabSz="457200">
      <a:defRPr>
        <a:latin typeface="Calibri"/>
        <a:ea typeface="Calibri"/>
        <a:cs typeface="Calibri"/>
        <a:sym typeface="Calibri"/>
      </a:defRPr>
    </a:lvl1pPr>
    <a:lvl2pPr indent="457200" defTabSz="457200">
      <a:defRPr>
        <a:latin typeface="Calibri"/>
        <a:ea typeface="Calibri"/>
        <a:cs typeface="Calibri"/>
        <a:sym typeface="Calibri"/>
      </a:defRPr>
    </a:lvl2pPr>
    <a:lvl3pPr indent="914400" defTabSz="457200">
      <a:defRPr>
        <a:latin typeface="Calibri"/>
        <a:ea typeface="Calibri"/>
        <a:cs typeface="Calibri"/>
        <a:sym typeface="Calibri"/>
      </a:defRPr>
    </a:lvl3pPr>
    <a:lvl4pPr indent="1371600" defTabSz="457200">
      <a:defRPr>
        <a:latin typeface="Calibri"/>
        <a:ea typeface="Calibri"/>
        <a:cs typeface="Calibri"/>
        <a:sym typeface="Calibri"/>
      </a:defRPr>
    </a:lvl4pPr>
    <a:lvl5pPr indent="1828800" defTabSz="457200">
      <a:defRPr>
        <a:latin typeface="Calibri"/>
        <a:ea typeface="Calibri"/>
        <a:cs typeface="Calibri"/>
        <a:sym typeface="Calibri"/>
      </a:defRPr>
    </a:lvl5pPr>
    <a:lvl6pPr indent="2286000" defTabSz="457200">
      <a:defRPr>
        <a:latin typeface="Calibri"/>
        <a:ea typeface="Calibri"/>
        <a:cs typeface="Calibri"/>
        <a:sym typeface="Calibri"/>
      </a:defRPr>
    </a:lvl6pPr>
    <a:lvl7pPr indent="2743200" defTabSz="457200">
      <a:defRPr>
        <a:latin typeface="Calibri"/>
        <a:ea typeface="Calibri"/>
        <a:cs typeface="Calibri"/>
        <a:sym typeface="Calibri"/>
      </a:defRPr>
    </a:lvl7pPr>
    <a:lvl8pPr indent="3200400" defTabSz="457200">
      <a:defRPr>
        <a:latin typeface="Calibri"/>
        <a:ea typeface="Calibri"/>
        <a:cs typeface="Calibri"/>
        <a:sym typeface="Calibri"/>
      </a:defRPr>
    </a:lvl8pPr>
    <a:lvl9pPr indent="3657600" defTabSz="457200">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09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 name="Shape 4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6" name="Shape 46"/>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noRot="1" noChangeAspect="1"/>
          </p:cNvSpPr>
          <p:nvPr>
            <p:ph type="sldImg"/>
          </p:nvPr>
        </p:nvSpPr>
        <p:spPr>
          <a:prstGeom prst="rect">
            <a:avLst/>
          </a:prstGeom>
        </p:spPr>
        <p:txBody>
          <a:bodyPr/>
          <a:lstStyle/>
          <a:p>
            <a:pPr lvl="0"/>
            <a:endParaRPr/>
          </a:p>
        </p:txBody>
      </p:sp>
      <p:sp>
        <p:nvSpPr>
          <p:cNvPr id="58" name="Shape 58"/>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From: </a:t>
            </a:r>
            <a:r>
              <a:rPr sz="1200" i="1">
                <a:latin typeface="Calibri"/>
                <a:ea typeface="Calibri"/>
                <a:cs typeface="Calibri"/>
                <a:sym typeface="Calibri"/>
              </a:rPr>
              <a:t>199 Ideas: Member Service and Engagement</a:t>
            </a:r>
            <a:r>
              <a:rPr sz="1200">
                <a:latin typeface="Calibri"/>
                <a:ea typeface="Calibri"/>
                <a:cs typeface="Calibri"/>
                <a:sym typeface="Calibri"/>
              </a:rPr>
              <a:t>, published by ASAE (2011)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prstGeom prst="rect">
            <a:avLst/>
          </a:prstGeom>
        </p:spPr>
        <p:txBody>
          <a:bodyPr/>
          <a:lstStyle/>
          <a:p>
            <a:pPr lvl="0"/>
            <a:endParaRPr/>
          </a:p>
        </p:txBody>
      </p:sp>
      <p:sp>
        <p:nvSpPr>
          <p:cNvPr id="250" name="Shape 250"/>
          <p:cNvSpPr>
            <a:spLocks noGrp="1"/>
          </p:cNvSpPr>
          <p:nvPr>
            <p:ph type="body" sz="quarter" idx="1"/>
          </p:nvPr>
        </p:nvSpPr>
        <p:spPr>
          <a:prstGeom prst="rect">
            <a:avLst/>
          </a:prstGeom>
        </p:spPr>
        <p:txBody>
          <a:bodyPr/>
          <a:lstStyle/>
          <a:p>
            <a:pPr lvl="0">
              <a:defRPr sz="1800"/>
            </a:pPr>
            <a:r>
              <a:rPr sz="2200"/>
              <a:t>Talk about the member who called and realized that e taxonomy allowed them to control their own content experience.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prstGeom prst="rect">
            <a:avLst/>
          </a:prstGeom>
        </p:spPr>
        <p:txBody>
          <a:bodyPr/>
          <a:lstStyle/>
          <a:p>
            <a:pPr lvl="0"/>
            <a:endParaRPr/>
          </a:p>
        </p:txBody>
      </p:sp>
      <p:sp>
        <p:nvSpPr>
          <p:cNvPr id="343" name="Shape 343"/>
          <p:cNvSpPr>
            <a:spLocks noGrp="1"/>
          </p:cNvSpPr>
          <p:nvPr>
            <p:ph type="body" sz="quarter" idx="1"/>
          </p:nvPr>
        </p:nvSpPr>
        <p:spPr>
          <a:prstGeom prst="rect">
            <a:avLst/>
          </a:prstGeom>
        </p:spPr>
        <p:txBody>
          <a:bodyPr/>
          <a:lstStyle/>
          <a:p>
            <a:pPr lvl="0">
              <a:defRPr sz="1800"/>
            </a:pPr>
            <a:r>
              <a:rPr sz="2200"/>
              <a:t>This is a level deeper than most of use think about our content and/or our members needs. Curation of this content makes it easier for your members to "solve their problems"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noRot="1" noChangeAspect="1"/>
          </p:cNvSpPr>
          <p:nvPr>
            <p:ph type="sldImg"/>
          </p:nvPr>
        </p:nvSpPr>
        <p:spPr>
          <a:prstGeom prst="rect">
            <a:avLst/>
          </a:prstGeom>
        </p:spPr>
        <p:txBody>
          <a:bodyPr/>
          <a:lstStyle/>
          <a:p>
            <a:pPr lvl="0"/>
            <a:endParaRPr/>
          </a:p>
        </p:txBody>
      </p:sp>
      <p:sp>
        <p:nvSpPr>
          <p:cNvPr id="350" name="Shape 350"/>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ASAE example of our Resource Center where we used to send out several pages of resources</a:t>
            </a:r>
          </a:p>
          <a:p>
            <a:pPr lvl="0" defTabSz="914400">
              <a:lnSpc>
                <a:spcPct val="100000"/>
              </a:lnSpc>
              <a:defRPr sz="1800"/>
            </a:pPr>
            <a:r>
              <a:rPr sz="1200">
                <a:latin typeface="Calibri"/>
                <a:ea typeface="Calibri"/>
                <a:cs typeface="Calibri"/>
                <a:sym typeface="Calibri"/>
              </a:rPr>
              <a:t>What they want it the best solution; the vetted solution</a:t>
            </a:r>
          </a:p>
          <a:p>
            <a:pPr lvl="0" defTabSz="914400">
              <a:lnSpc>
                <a:spcPct val="100000"/>
              </a:lnSpc>
              <a:defRPr sz="1800"/>
            </a:pPr>
            <a:r>
              <a:rPr sz="1200">
                <a:latin typeface="Calibri"/>
                <a:ea typeface="Calibri"/>
                <a:cs typeface="Calibri"/>
                <a:sym typeface="Calibri"/>
              </a:rPr>
              <a:t>They want us to go through the clutter and provide the best information or tool for their problem</a:t>
            </a:r>
          </a:p>
          <a:p>
            <a:pPr lvl="0" defTabSz="914400">
              <a:lnSpc>
                <a:spcPct val="100000"/>
              </a:lnSpc>
              <a:defRPr sz="1800"/>
            </a:pPr>
            <a:r>
              <a:rPr sz="1200">
                <a:latin typeface="Calibri"/>
                <a:ea typeface="Calibri"/>
                <a:cs typeface="Calibri"/>
                <a:sym typeface="Calibri"/>
              </a:rPr>
              <a:t>That can sometimes be a real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noRot="1" noChangeAspect="1"/>
          </p:cNvSpPr>
          <p:nvPr>
            <p:ph type="sldImg"/>
          </p:nvPr>
        </p:nvSpPr>
        <p:spPr>
          <a:prstGeom prst="rect">
            <a:avLst/>
          </a:prstGeom>
        </p:spPr>
        <p:txBody>
          <a:bodyPr/>
          <a:lstStyle/>
          <a:p>
            <a:pPr lvl="0"/>
            <a:endParaRPr/>
          </a:p>
        </p:txBody>
      </p:sp>
      <p:sp>
        <p:nvSpPr>
          <p:cNvPr id="359" name="Shape 359"/>
          <p:cNvSpPr>
            <a:spLocks noGrp="1"/>
          </p:cNvSpPr>
          <p:nvPr>
            <p:ph type="body" sz="quarter" idx="1"/>
          </p:nvPr>
        </p:nvSpPr>
        <p:spPr>
          <a:prstGeom prst="rect">
            <a:avLst/>
          </a:prstGeom>
        </p:spPr>
        <p:txBody>
          <a:bodyPr/>
          <a:lstStyle/>
          <a:p>
            <a:pPr lvl="0">
              <a:defRPr sz="1800"/>
            </a:pPr>
            <a:r>
              <a:rPr sz="2200"/>
              <a:t>Talk about CEO engagement</a:t>
            </a:r>
          </a:p>
          <a:p>
            <a:pPr lvl="0">
              <a:defRPr sz="1800"/>
            </a:pPr>
            <a:r>
              <a:rPr sz="2200"/>
              <a:t>Talk about the town hall concept</a:t>
            </a:r>
          </a:p>
          <a:p>
            <a:pPr lvl="0">
              <a:defRPr sz="1800"/>
            </a:pPr>
            <a:r>
              <a:rPr sz="2200"/>
              <a:t>Talk about work place for formal groups</a:t>
            </a:r>
          </a:p>
          <a:p>
            <a:pPr lvl="0">
              <a:defRPr sz="1800"/>
            </a:pPr>
            <a:r>
              <a:rPr sz="2200"/>
              <a:t>Talk about self starting and ending groups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prstGeom prst="rect">
            <a:avLst/>
          </a:prstGeom>
        </p:spPr>
        <p:txBody>
          <a:bodyPr/>
          <a:lstStyle/>
          <a:p>
            <a:pPr lvl="0"/>
            <a:endParaRPr/>
          </a:p>
        </p:txBody>
      </p:sp>
      <p:sp>
        <p:nvSpPr>
          <p:cNvPr id="88" name="Shape 88"/>
          <p:cNvSpPr>
            <a:spLocks noGrp="1"/>
          </p:cNvSpPr>
          <p:nvPr>
            <p:ph type="body" sz="quarter" idx="1"/>
          </p:nvPr>
        </p:nvSpPr>
        <p:spPr>
          <a:prstGeom prst="rect">
            <a:avLst/>
          </a:prstGeom>
        </p:spPr>
        <p:txBody>
          <a:bodyPr/>
          <a:lstStyle>
            <a:lvl1pPr>
              <a:lnSpc>
                <a:spcPct val="125000"/>
              </a:lnSpc>
              <a:defRPr sz="2400">
                <a:latin typeface="Avenir"/>
                <a:ea typeface="Avenir"/>
                <a:cs typeface="Avenir"/>
                <a:sym typeface="Avenir"/>
              </a:defRPr>
            </a:lvl1pPr>
          </a:lstStyle>
          <a:p>
            <a:pPr lvl="0">
              <a:defRPr sz="1800"/>
            </a:pPr>
            <a:r>
              <a:rPr sz="2400"/>
              <a:t>So what does technology magic look like?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prstGeom prst="rect">
            <a:avLst/>
          </a:prstGeom>
        </p:spPr>
        <p:txBody>
          <a:bodyPr/>
          <a:lstStyle/>
          <a:p>
            <a:pPr lvl="0"/>
            <a:endParaRPr/>
          </a:p>
        </p:txBody>
      </p:sp>
      <p:sp>
        <p:nvSpPr>
          <p:cNvPr id="118" name="Shape 118"/>
          <p:cNvSpPr>
            <a:spLocks noGrp="1"/>
          </p:cNvSpPr>
          <p:nvPr>
            <p:ph type="body" sz="quarter" idx="1"/>
          </p:nvPr>
        </p:nvSpPr>
        <p:spPr>
          <a:prstGeom prst="rect">
            <a:avLst/>
          </a:prstGeom>
        </p:spPr>
        <p:txBody>
          <a:bodyPr/>
          <a:lstStyle>
            <a:lvl1pPr>
              <a:lnSpc>
                <a:spcPct val="125000"/>
              </a:lnSpc>
              <a:defRPr sz="2400">
                <a:latin typeface="Avenir"/>
                <a:ea typeface="Avenir"/>
                <a:cs typeface="Avenir"/>
                <a:sym typeface="Avenir"/>
              </a:defRPr>
            </a:lvl1pPr>
          </a:lstStyle>
          <a:p>
            <a:pPr lvl="0">
              <a:defRPr sz="1800"/>
            </a:pPr>
            <a:r>
              <a:rPr sz="2400"/>
              <a:t>The amount of fundamental change to our basic understanding of what “computing” means, how “computing” happens, and who and what drives innovation in that space, is staggering.  In fact, I've seen more significant technology change in the last 5 years, than in the previous 20 years.  It demands a shift, a significant shift, in how we think about technology today.  Examples – mobile, social networking, location awareness, cloud computing, etc.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pPr lvl="0"/>
            <a:endParaRPr/>
          </a:p>
        </p:txBody>
      </p:sp>
      <p:sp>
        <p:nvSpPr>
          <p:cNvPr id="146" name="Shape 146"/>
          <p:cNvSpPr>
            <a:spLocks noGrp="1"/>
          </p:cNvSpPr>
          <p:nvPr>
            <p:ph type="body" sz="quarter" idx="1"/>
          </p:nvPr>
        </p:nvSpPr>
        <p:spPr>
          <a:prstGeom prst="rect">
            <a:avLst/>
          </a:prstGeom>
        </p:spPr>
        <p:txBody>
          <a:bodyPr/>
          <a:lstStyle/>
          <a:p>
            <a:pPr lvl="0" defTabSz="914400">
              <a:lnSpc>
                <a:spcPct val="100000"/>
              </a:lnSpc>
              <a:defRPr sz="1800"/>
            </a:pPr>
            <a:r>
              <a:rPr sz="2400" i="1">
                <a:latin typeface="Calibri"/>
                <a:ea typeface="Calibri"/>
                <a:cs typeface="Calibri"/>
                <a:sym typeface="Calibri"/>
              </a:rPr>
              <a:t>This is a very "right now" kind of proposition. It doesn't necessarily speak to waiting for the Annual Meeting, or reading a book, or wait for the next Journal to come out.</a:t>
            </a:r>
          </a:p>
          <a:p>
            <a:pPr lvl="0" defTabSz="914400">
              <a:lnSpc>
                <a:spcPct val="100000"/>
              </a:lnSpc>
              <a:defRPr sz="1800"/>
            </a:pPr>
            <a:endParaRPr sz="2400" i="1">
              <a:latin typeface="Calibri"/>
              <a:ea typeface="Calibri"/>
              <a:cs typeface="Calibri"/>
              <a:sym typeface="Calibri"/>
            </a:endParaRPr>
          </a:p>
          <a:p>
            <a:pPr lvl="0" defTabSz="914400">
              <a:lnSpc>
                <a:spcPct val="100000"/>
              </a:lnSpc>
              <a:defRPr sz="1800"/>
            </a:pPr>
            <a:r>
              <a:rPr sz="2400" i="1">
                <a:latin typeface="Calibri"/>
                <a:ea typeface="Calibri"/>
                <a:cs typeface="Calibri"/>
                <a:sym typeface="Calibri"/>
              </a:rPr>
              <a:t>What is does speak to is having resources quantified and organized in a way that members can find them. Easily. Quickly. Based on their needs.</a:t>
            </a:r>
            <a:endParaRPr sz="12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prstGeom prst="rect">
            <a:avLst/>
          </a:prstGeom>
        </p:spPr>
        <p:txBody>
          <a:bodyPr/>
          <a:lstStyle/>
          <a:p>
            <a:pPr lvl="0"/>
            <a:endParaRPr/>
          </a:p>
        </p:txBody>
      </p:sp>
      <p:sp>
        <p:nvSpPr>
          <p:cNvPr id="152" name="Shape 152"/>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From: </a:t>
            </a:r>
            <a:r>
              <a:rPr sz="1200" i="1">
                <a:latin typeface="Calibri"/>
                <a:ea typeface="Calibri"/>
                <a:cs typeface="Calibri"/>
                <a:sym typeface="Calibri"/>
              </a:rPr>
              <a:t>Road to Relevance: 5 Strategies for Competitive Associations</a:t>
            </a:r>
            <a:r>
              <a:rPr sz="1200">
                <a:latin typeface="Calibri"/>
                <a:ea typeface="Calibri"/>
                <a:cs typeface="Calibri"/>
                <a:sym typeface="Calibri"/>
              </a:rPr>
              <a:t>, by Harrison Coerver and Mary Byers, CAE Published by ASAE (2013)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prstGeom prst="rect">
            <a:avLst/>
          </a:prstGeom>
        </p:spPr>
        <p:txBody>
          <a:bodyPr/>
          <a:lstStyle/>
          <a:p>
            <a:pPr lvl="0"/>
            <a:endParaRPr/>
          </a:p>
        </p:txBody>
      </p:sp>
      <p:sp>
        <p:nvSpPr>
          <p:cNvPr id="183" name="Shape 183"/>
          <p:cNvSpPr>
            <a:spLocks noGrp="1"/>
          </p:cNvSpPr>
          <p:nvPr>
            <p:ph type="body" sz="quarter" idx="1"/>
          </p:nvPr>
        </p:nvSpPr>
        <p:spPr>
          <a:prstGeom prst="rect">
            <a:avLst/>
          </a:prstGeom>
        </p:spPr>
        <p:txBody>
          <a:bodyPr/>
          <a:lstStyle/>
          <a:p>
            <a:pPr lvl="0">
              <a:defRPr sz="1800"/>
            </a:pPr>
            <a:r>
              <a:rPr sz="2200"/>
              <a:t>Traditionally, associations have created value through their resources.  We now have to consider non-traditional resources as value! Use the Jeff Cufade story as an example.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pPr lvl="0"/>
            <a:endParaRPr/>
          </a:p>
        </p:txBody>
      </p:sp>
      <p:sp>
        <p:nvSpPr>
          <p:cNvPr id="196" name="Shape 196"/>
          <p:cNvSpPr>
            <a:spLocks noGrp="1"/>
          </p:cNvSpPr>
          <p:nvPr>
            <p:ph type="body" sz="quarter" idx="1"/>
          </p:nvPr>
        </p:nvSpPr>
        <p:spPr>
          <a:prstGeom prst="rect">
            <a:avLst/>
          </a:prstGeom>
        </p:spPr>
        <p:txBody>
          <a:bodyPr/>
          <a:lstStyle/>
          <a:p>
            <a:pPr lvl="0">
              <a:defRPr sz="1800"/>
            </a:pPr>
            <a:r>
              <a:rPr sz="2200"/>
              <a:t>This isn't just a website problem! Your organization has many resources that can't be rendered via the website.</a:t>
            </a:r>
          </a:p>
          <a:p>
            <a:pPr lvl="0">
              <a:defRPr sz="1800"/>
            </a:pPr>
            <a:endParaRPr sz="2200"/>
          </a:p>
          <a:p>
            <a:pPr lvl="0">
              <a:defRPr sz="1800"/>
            </a:pPr>
            <a:r>
              <a:rPr sz="2200"/>
              <a:t>This is a much bigger problem than that.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prstGeom prst="rect">
            <a:avLst/>
          </a:prstGeom>
        </p:spPr>
        <p:txBody>
          <a:bodyPr/>
          <a:lstStyle/>
          <a:p>
            <a:pPr lvl="0"/>
            <a:endParaRPr/>
          </a:p>
        </p:txBody>
      </p:sp>
      <p:sp>
        <p:nvSpPr>
          <p:cNvPr id="214" name="Shape 214"/>
          <p:cNvSpPr>
            <a:spLocks noGrp="1"/>
          </p:cNvSpPr>
          <p:nvPr>
            <p:ph type="body" sz="quarter" idx="1"/>
          </p:nvPr>
        </p:nvSpPr>
        <p:spPr>
          <a:prstGeom prst="rect">
            <a:avLst/>
          </a:prstGeom>
        </p:spPr>
        <p:txBody>
          <a:bodyPr/>
          <a:lstStyle/>
          <a:p>
            <a:pPr lvl="0">
              <a:defRPr sz="1800"/>
            </a:pPr>
            <a:r>
              <a:rPr sz="2200"/>
              <a:t>This taxonomy has to be ubiquitous in your organization. In every system you use, content or otherwise, it has to be there.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prstGeom prst="rect">
            <a:avLst/>
          </a:prstGeom>
        </p:spPr>
        <p:txBody>
          <a:bodyPr/>
          <a:lstStyle/>
          <a:p>
            <a:pPr lvl="0"/>
            <a:endParaRPr/>
          </a:p>
        </p:txBody>
      </p:sp>
      <p:sp>
        <p:nvSpPr>
          <p:cNvPr id="224" name="Shape 224"/>
          <p:cNvSpPr>
            <a:spLocks noGrp="1"/>
          </p:cNvSpPr>
          <p:nvPr>
            <p:ph type="body" sz="quarter" idx="1"/>
          </p:nvPr>
        </p:nvSpPr>
        <p:spPr>
          <a:prstGeom prst="rect">
            <a:avLst/>
          </a:prstGeom>
        </p:spPr>
        <p:txBody>
          <a:bodyPr/>
          <a:lstStyle/>
          <a:p>
            <a:pPr lvl="0">
              <a:defRPr sz="1800"/>
            </a:pPr>
            <a:r>
              <a:rPr sz="2200"/>
              <a:t>What if we also had a way for member to tell us what they are working on right now! Not interests, but need!!!! Using the same taxonomy!!!!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cstate="email"/>
          <a:srcRect/>
          <a:stretch>
            <a:fillRect/>
          </a:stretch>
        </a:blipFill>
        <a:effectLst/>
      </p:bgPr>
    </p:bg>
    <p:spTree>
      <p:nvGrpSpPr>
        <p:cNvPr id="1" name=""/>
        <p:cNvGrpSpPr/>
        <p:nvPr/>
      </p:nvGrpSpPr>
      <p:grpSpPr>
        <a:xfrm>
          <a:off x="0" y="0"/>
          <a:ext cx="0" cy="0"/>
          <a:chOff x="0" y="0"/>
          <a:chExt cx="0" cy="0"/>
        </a:xfrm>
      </p:grpSpPr>
      <p:pic>
        <p:nvPicPr>
          <p:cNvPr id="7" name="image2.jpeg" descr="ASAE_Center_Creative_PPT_BG_Art_Cover.jpg"/>
          <p:cNvPicPr/>
          <p:nvPr/>
        </p:nvPicPr>
        <p:blipFill>
          <a:blip r:embed="rId2" cstate="email">
            <a:extLst/>
          </a:blip>
          <a:stretch>
            <a:fillRect/>
          </a:stretch>
        </p:blipFill>
        <p:spPr>
          <a:xfrm>
            <a:off x="0" y="0"/>
            <a:ext cx="9144000" cy="6858000"/>
          </a:xfrm>
          <a:prstGeom prst="rect">
            <a:avLst/>
          </a:prstGeom>
          <a:ln w="12700">
            <a:miter lim="400000"/>
          </a:ln>
        </p:spPr>
      </p:pic>
      <p:sp>
        <p:nvSpPr>
          <p:cNvPr id="8" name="Shape 8"/>
          <p:cNvSpPr>
            <a:spLocks noGrp="1"/>
          </p:cNvSpPr>
          <p:nvPr>
            <p:ph type="title"/>
          </p:nvPr>
        </p:nvSpPr>
        <p:spPr>
          <a:xfrm>
            <a:off x="560016" y="2365544"/>
            <a:ext cx="8050221" cy="1470026"/>
          </a:xfrm>
          <a:prstGeom prst="rect">
            <a:avLst/>
          </a:prstGeom>
        </p:spPr>
        <p:txBody>
          <a:bodyPr/>
          <a:lstStyle/>
          <a:p>
            <a:pPr lvl="0">
              <a:defRPr sz="1800">
                <a:solidFill>
                  <a:srgbClr val="000000"/>
                </a:solidFill>
              </a:defRPr>
            </a:pPr>
            <a:r>
              <a:rPr sz="4400">
                <a:solidFill>
                  <a:srgbClr val="FFFFFF"/>
                </a:solidFill>
              </a:rPr>
              <a:t>Title Text</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37" name="ASAE_PPT3.jpg"/>
          <p:cNvPicPr/>
          <p:nvPr/>
        </p:nvPicPr>
        <p:blipFill>
          <a:blip r:embed="rId2" cstate="email">
            <a:extLst/>
          </a:blip>
          <a:stretch>
            <a:fillRect/>
          </a:stretch>
        </p:blipFill>
        <p:spPr>
          <a:xfrm>
            <a:off x="0" y="0"/>
            <a:ext cx="9144000" cy="6858000"/>
          </a:xfrm>
          <a:prstGeom prst="rect">
            <a:avLst/>
          </a:prstGeom>
          <a:ln w="12700">
            <a:miter lim="400000"/>
          </a:ln>
        </p:spPr>
      </p:pic>
      <p:pic>
        <p:nvPicPr>
          <p:cNvPr id="38" name="ASAE_PPT33.jpg"/>
          <p:cNvPicPr/>
          <p:nvPr/>
        </p:nvPicPr>
        <p:blipFill>
          <a:blip r:embed="rId3" cstate="email">
            <a:extLst/>
          </a:blip>
          <a:stretch>
            <a:fillRect/>
          </a:stretch>
        </p:blipFill>
        <p:spPr>
          <a:xfrm>
            <a:off x="0" y="0"/>
            <a:ext cx="9144000" cy="6858000"/>
          </a:xfrm>
          <a:prstGeom prst="rect">
            <a:avLst/>
          </a:prstGeom>
          <a:ln w="12700">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40" name="image1.jpg"/>
          <p:cNvPicPr/>
          <p:nvPr/>
        </p:nvPicPr>
        <p:blipFill>
          <a:blip r:embed="rId2" cstate="email">
            <a:extLst/>
          </a:blip>
          <a:stretch>
            <a:fillRect/>
          </a:stretch>
        </p:blipFill>
        <p:spPr>
          <a:xfrm>
            <a:off x="0" y="0"/>
            <a:ext cx="9144000" cy="6858000"/>
          </a:xfrm>
          <a:prstGeom prst="rect">
            <a:avLst/>
          </a:prstGeom>
          <a:ln w="12700">
            <a:miter lim="400000"/>
          </a:ln>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43" name="image1.jpg"/>
          <p:cNvPicPr/>
          <p:nvPr/>
        </p:nvPicPr>
        <p:blipFill>
          <a:blip r:embed="rId2" cstate="email">
            <a:extLst/>
          </a:blip>
          <a:stretch>
            <a:fillRect/>
          </a:stretch>
        </p:blipFill>
        <p:spPr>
          <a:xfrm>
            <a:off x="0" y="0"/>
            <a:ext cx="9144000" cy="6858000"/>
          </a:xfrm>
          <a:prstGeom prst="rect">
            <a:avLst/>
          </a:prstGeom>
          <a:ln w="12700">
            <a:miter lim="400000"/>
          </a:ln>
        </p:spPr>
      </p:pic>
      <p:pic>
        <p:nvPicPr>
          <p:cNvPr id="44" name="image2.jpg"/>
          <p:cNvPicPr/>
          <p:nvPr/>
        </p:nvPicPr>
        <p:blipFill>
          <a:blip r:embed="rId3" cstate="email">
            <a:extLst/>
          </a:blip>
          <a:stretch>
            <a:fillRect/>
          </a:stretch>
        </p:blipFill>
        <p:spPr>
          <a:xfrm>
            <a:off x="0" y="0"/>
            <a:ext cx="9144000" cy="6858000"/>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Title Text</a:t>
            </a:r>
          </a:p>
        </p:txBody>
      </p:sp>
      <p:sp>
        <p:nvSpPr>
          <p:cNvPr id="11" name="Shape 11"/>
          <p:cNvSpPr>
            <a:spLocks noGrp="1"/>
          </p:cNvSpPr>
          <p:nvPr>
            <p:ph type="body" idx="1"/>
          </p:nvPr>
        </p:nvSpPr>
        <p:spPr>
          <a:xfrm>
            <a:off x="457200" y="1600200"/>
            <a:ext cx="8229600" cy="5257800"/>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3" name="Shape 13"/>
          <p:cNvSpPr>
            <a:spLocks noGrp="1"/>
          </p:cNvSpPr>
          <p:nvPr>
            <p:ph type="title"/>
          </p:nvPr>
        </p:nvSpPr>
        <p:spPr>
          <a:xfrm>
            <a:off x="457200" y="43886"/>
            <a:ext cx="8229600" cy="1166544"/>
          </a:xfrm>
          <a:prstGeom prst="rect">
            <a:avLst/>
          </a:prstGeom>
        </p:spPr>
        <p:txBody>
          <a:bodyPr/>
          <a:lstStyle/>
          <a:p>
            <a:pPr lvl="0">
              <a:defRPr sz="1800">
                <a:solidFill>
                  <a:srgbClr val="000000"/>
                </a:solidFill>
              </a:defRPr>
            </a:pPr>
            <a:r>
              <a:rPr sz="4400">
                <a:solidFill>
                  <a:srgbClr val="FFFFFF"/>
                </a:solidFill>
              </a:rPr>
              <a:t>Title Text</a:t>
            </a:r>
          </a:p>
        </p:txBody>
      </p:sp>
      <p:sp>
        <p:nvSpPr>
          <p:cNvPr id="14" name="Shape 14"/>
          <p:cNvSpPr>
            <a:spLocks noGrp="1"/>
          </p:cNvSpPr>
          <p:nvPr>
            <p:ph type="body" idx="1"/>
          </p:nvPr>
        </p:nvSpPr>
        <p:spPr>
          <a:xfrm>
            <a:off x="457200" y="1210429"/>
            <a:ext cx="4040188" cy="964446"/>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pic>
        <p:nvPicPr>
          <p:cNvPr id="16" name="image3.jpeg" descr="ASAE_Center_Creative_PPT_BG_Art_Break.jpg"/>
          <p:cNvPicPr/>
          <p:nvPr/>
        </p:nvPicPr>
        <p:blipFill>
          <a:blip r:embed="rId2" cstate="email">
            <a:extLst/>
          </a:blip>
          <a:stretch>
            <a:fillRect/>
          </a:stretch>
        </p:blipFill>
        <p:spPr>
          <a:xfrm>
            <a:off x="0" y="0"/>
            <a:ext cx="9144000" cy="6858000"/>
          </a:xfrm>
          <a:prstGeom prst="rect">
            <a:avLst/>
          </a:prstGeom>
          <a:ln w="12700">
            <a:miter lim="400000"/>
          </a:ln>
        </p:spPr>
      </p:pic>
      <p:sp>
        <p:nvSpPr>
          <p:cNvPr id="17" name="Shape 17"/>
          <p:cNvSpPr>
            <a:spLocks noGrp="1"/>
          </p:cNvSpPr>
          <p:nvPr>
            <p:ph type="title"/>
          </p:nvPr>
        </p:nvSpPr>
        <p:spPr>
          <a:xfrm>
            <a:off x="457200" y="2814733"/>
            <a:ext cx="8229600" cy="1143001"/>
          </a:xfrm>
          <a:prstGeom prst="rect">
            <a:avLst/>
          </a:prstGeom>
        </p:spPr>
        <p:txBody>
          <a:bodyPr/>
          <a:lstStyle/>
          <a:p>
            <a:pPr lvl="0">
              <a:defRPr sz="1800">
                <a:solidFill>
                  <a:srgbClr val="000000"/>
                </a:solidFill>
              </a:defRPr>
            </a:pPr>
            <a:r>
              <a:rPr sz="4400">
                <a:solidFill>
                  <a:srgbClr val="FFFFFF"/>
                </a:solidFill>
              </a:rP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9" name="Shape 19"/>
          <p:cNvSpPr>
            <a:spLocks noGrp="1"/>
          </p:cNvSpPr>
          <p:nvPr>
            <p:ph type="title"/>
          </p:nvPr>
        </p:nvSpPr>
        <p:spPr>
          <a:xfrm>
            <a:off x="685800" y="1844675"/>
            <a:ext cx="7772400" cy="2041525"/>
          </a:xfrm>
          <a:prstGeom prst="rect">
            <a:avLst/>
          </a:prstGeom>
        </p:spPr>
        <p:txBody>
          <a:bodyPr/>
          <a:lstStyle/>
          <a:p>
            <a:pPr lvl="0">
              <a:defRPr sz="1800">
                <a:solidFill>
                  <a:srgbClr val="000000"/>
                </a:solidFill>
              </a:defRPr>
            </a:pPr>
            <a:r>
              <a:rPr sz="4400">
                <a:solidFill>
                  <a:srgbClr val="FFFFFF"/>
                </a:solidFill>
              </a:rPr>
              <a:t>Title Text</a:t>
            </a:r>
          </a:p>
        </p:txBody>
      </p:sp>
      <p:sp>
        <p:nvSpPr>
          <p:cNvPr id="20" name="Shape 20"/>
          <p:cNvSpPr>
            <a:spLocks noGrp="1"/>
          </p:cNvSpPr>
          <p:nvPr>
            <p:ph type="body" idx="1"/>
          </p:nvPr>
        </p:nvSpPr>
        <p:spPr>
          <a:xfrm>
            <a:off x="1371600" y="3886200"/>
            <a:ext cx="6400800" cy="2971800"/>
          </a:xfrm>
          <a:prstGeom prst="rect">
            <a:avLst/>
          </a:prstGeom>
        </p:spPr>
        <p:txBody>
          <a:bodyPr/>
          <a:lstStyle>
            <a:lvl1pPr marL="0" indent="0" algn="ctr">
              <a:spcBef>
                <a:spcPts val="700"/>
              </a:spcBef>
              <a:buSzTx/>
              <a:buFontTx/>
              <a:buNone/>
              <a:defRPr sz="3200">
                <a:solidFill>
                  <a:srgbClr val="888888"/>
                </a:solidFill>
              </a:defRPr>
            </a:lvl1pPr>
            <a:lvl2pPr marL="0" indent="457200" algn="ctr">
              <a:spcBef>
                <a:spcPts val="700"/>
              </a:spcBef>
              <a:buSzTx/>
              <a:buFontTx/>
              <a:buNone/>
              <a:defRPr sz="3200">
                <a:solidFill>
                  <a:srgbClr val="888888"/>
                </a:solidFill>
              </a:defRPr>
            </a:lvl2pPr>
            <a:lvl3pPr marL="0" indent="914400" algn="ctr">
              <a:spcBef>
                <a:spcPts val="700"/>
              </a:spcBef>
              <a:buSzTx/>
              <a:buFontTx/>
              <a:buNone/>
              <a:defRPr sz="3200">
                <a:solidFill>
                  <a:srgbClr val="888888"/>
                </a:solidFill>
              </a:defRPr>
            </a:lvl3pPr>
            <a:lvl4pPr marL="0" indent="1371600" algn="ctr">
              <a:spcBef>
                <a:spcPts val="700"/>
              </a:spcBef>
              <a:buSzTx/>
              <a:buFontTx/>
              <a:buNone/>
              <a:defRPr sz="3200">
                <a:solidFill>
                  <a:srgbClr val="888888"/>
                </a:solidFill>
              </a:defRPr>
            </a:lvl4pPr>
            <a:lvl5pPr marL="0" indent="1828800" algn="ctr">
              <a:spcBef>
                <a:spcPts val="700"/>
              </a:spcBef>
              <a:buSzTx/>
              <a:buFontTx/>
              <a:buNone/>
              <a:defRPr sz="3200">
                <a:solidFill>
                  <a:srgbClr val="888888"/>
                </a:solidFill>
              </a:defRPr>
            </a:lvl5pPr>
          </a:lstStyle>
          <a:p>
            <a:pPr lvl="0">
              <a:defRPr sz="1800">
                <a:solidFill>
                  <a:srgbClr val="000000"/>
                </a:solidFill>
              </a:defRPr>
            </a:pPr>
            <a:r>
              <a:rPr sz="3200">
                <a:solidFill>
                  <a:srgbClr val="888888"/>
                </a:solidFill>
              </a:rPr>
              <a:t>Body Level One</a:t>
            </a:r>
          </a:p>
          <a:p>
            <a:pPr lvl="1">
              <a:defRPr sz="1800">
                <a:solidFill>
                  <a:srgbClr val="000000"/>
                </a:solidFill>
              </a:defRPr>
            </a:pPr>
            <a:r>
              <a:rPr sz="3200">
                <a:solidFill>
                  <a:srgbClr val="888888"/>
                </a:solidFill>
              </a:rPr>
              <a:t>Body Level Two</a:t>
            </a:r>
          </a:p>
          <a:p>
            <a:pPr lvl="2">
              <a:defRPr sz="1800">
                <a:solidFill>
                  <a:srgbClr val="000000"/>
                </a:solidFill>
              </a:defRPr>
            </a:pPr>
            <a:r>
              <a:rPr sz="3200">
                <a:solidFill>
                  <a:srgbClr val="888888"/>
                </a:solidFill>
              </a:rPr>
              <a:t>Body Level Three</a:t>
            </a:r>
          </a:p>
          <a:p>
            <a:pPr lvl="3">
              <a:defRPr sz="1800">
                <a:solidFill>
                  <a:srgbClr val="000000"/>
                </a:solidFill>
              </a:defRPr>
            </a:pPr>
            <a:r>
              <a:rPr sz="3200">
                <a:solidFill>
                  <a:srgbClr val="888888"/>
                </a:solidFill>
              </a:rPr>
              <a:t>Body Level Four</a:t>
            </a:r>
          </a:p>
          <a:p>
            <a:pPr lvl="4">
              <a:defRPr sz="1800">
                <a:solidFill>
                  <a:srgbClr val="000000"/>
                </a:solidFill>
              </a:defRPr>
            </a:pPr>
            <a:r>
              <a:rPr sz="3200">
                <a:solidFill>
                  <a:srgbClr val="888888"/>
                </a:solidFill>
              </a:rPr>
              <a:t>Body Level Five</a:t>
            </a:r>
          </a:p>
        </p:txBody>
      </p:sp>
      <p:sp>
        <p:nvSpPr>
          <p:cNvPr id="21" name="Shape 2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Title Text</a:t>
            </a:r>
          </a:p>
        </p:txBody>
      </p:sp>
      <p:sp>
        <p:nvSpPr>
          <p:cNvPr id="24" name="Shape 24"/>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5" name="Shape 2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 Vertical Title and Text">
    <p:spTree>
      <p:nvGrpSpPr>
        <p:cNvPr id="1" name=""/>
        <p:cNvGrpSpPr/>
        <p:nvPr/>
      </p:nvGrpSpPr>
      <p:grpSpPr>
        <a:xfrm>
          <a:off x="0" y="0"/>
          <a:ext cx="0" cy="0"/>
          <a:chOff x="0" y="0"/>
          <a:chExt cx="0" cy="0"/>
        </a:xfrm>
      </p:grpSpPr>
      <p:sp>
        <p:nvSpPr>
          <p:cNvPr id="27" name="Shape 27"/>
          <p:cNvSpPr>
            <a:spLocks noGrp="1"/>
          </p:cNvSpPr>
          <p:nvPr>
            <p:ph type="title"/>
          </p:nvPr>
        </p:nvSpPr>
        <p:spPr>
          <a:xfrm>
            <a:off x="6629400" y="0"/>
            <a:ext cx="2057400" cy="6400802"/>
          </a:xfrm>
          <a:prstGeom prst="rect">
            <a:avLst/>
          </a:prstGeom>
        </p:spPr>
        <p:txBody>
          <a:bodyPr lIns="50800" tIns="50800" rIns="50800" bIns="50800"/>
          <a:lstStyle>
            <a:lvl1pPr defTabSz="914400">
              <a:defRPr>
                <a:solidFill>
                  <a:srgbClr val="000000"/>
                </a:solidFill>
                <a:uFill>
                  <a:solidFill/>
                </a:uFill>
              </a:defRPr>
            </a:lvl1pPr>
          </a:lstStyle>
          <a:p>
            <a:pPr lvl="0">
              <a:defRPr sz="1800">
                <a:uFillTx/>
              </a:defRPr>
            </a:pPr>
            <a:r>
              <a:rPr sz="4400">
                <a:uFill>
                  <a:solidFill/>
                </a:uFill>
              </a:rPr>
              <a:t>Title Text</a:t>
            </a:r>
          </a:p>
        </p:txBody>
      </p:sp>
      <p:sp>
        <p:nvSpPr>
          <p:cNvPr id="28" name="Shape 28"/>
          <p:cNvSpPr>
            <a:spLocks noGrp="1"/>
          </p:cNvSpPr>
          <p:nvPr>
            <p:ph type="body" idx="1"/>
          </p:nvPr>
        </p:nvSpPr>
        <p:spPr>
          <a:xfrm>
            <a:off x="457200" y="274638"/>
            <a:ext cx="6019800" cy="6583362"/>
          </a:xfrm>
          <a:prstGeom prst="rect">
            <a:avLst/>
          </a:prstGeom>
        </p:spPr>
        <p:txBody>
          <a:bodyPr lIns="50800" tIns="50800" rIns="50800" bIns="50800"/>
          <a:lstStyle>
            <a:lvl1pPr defTabSz="914400">
              <a:spcBef>
                <a:spcPts val="700"/>
              </a:spcBef>
              <a:defRPr sz="3200">
                <a:uFill>
                  <a:solidFill/>
                </a:uFill>
              </a:defRPr>
            </a:lvl1pPr>
            <a:lvl2pPr marL="783771" indent="-326571" defTabSz="914400">
              <a:spcBef>
                <a:spcPts val="700"/>
              </a:spcBef>
              <a:defRPr sz="3200">
                <a:uFill>
                  <a:solidFill/>
                </a:uFill>
              </a:defRPr>
            </a:lvl2pPr>
            <a:lvl3pPr marL="1219200" indent="-304800" defTabSz="914400">
              <a:spcBef>
                <a:spcPts val="700"/>
              </a:spcBef>
              <a:defRPr sz="3200">
                <a:uFill>
                  <a:solidFill/>
                </a:uFill>
              </a:defRPr>
            </a:lvl3pPr>
            <a:lvl4pPr marL="1737360" indent="-365760" defTabSz="914400">
              <a:spcBef>
                <a:spcPts val="700"/>
              </a:spcBef>
              <a:defRPr sz="3200">
                <a:uFill>
                  <a:solidFill/>
                </a:uFill>
              </a:defRPr>
            </a:lvl4pPr>
            <a:lvl5pPr marL="2194560" indent="-365760" defTabSz="914400">
              <a:spcBef>
                <a:spcPts val="700"/>
              </a:spcBef>
              <a:defRPr sz="3200">
                <a:uFill>
                  <a:solidFill/>
                </a:uFill>
              </a:defRPr>
            </a:lvl5pPr>
          </a:lstStyle>
          <a:p>
            <a:pPr lvl="0">
              <a:defRPr sz="1800">
                <a:uFillTx/>
              </a:defRPr>
            </a:pPr>
            <a:r>
              <a:rPr sz="3200">
                <a:uFill>
                  <a:solidFill/>
                </a:uFill>
              </a:rPr>
              <a:t>Body Level One</a:t>
            </a:r>
          </a:p>
          <a:p>
            <a:pPr lvl="1">
              <a:defRPr sz="1800">
                <a:uFillTx/>
              </a:defRPr>
            </a:pPr>
            <a:r>
              <a:rPr sz="3200">
                <a:uFill>
                  <a:solidFill/>
                </a:uFill>
              </a:rPr>
              <a:t>Body Level Two</a:t>
            </a:r>
          </a:p>
          <a:p>
            <a:pPr lvl="2">
              <a:defRPr sz="1800">
                <a:uFillTx/>
              </a:defRPr>
            </a:pPr>
            <a:r>
              <a:rPr sz="3200">
                <a:uFill>
                  <a:solidFill/>
                </a:uFill>
              </a:rPr>
              <a:t>Body Level Three</a:t>
            </a:r>
          </a:p>
          <a:p>
            <a:pPr lvl="3">
              <a:defRPr sz="1800">
                <a:uFillTx/>
              </a:defRPr>
            </a:pPr>
            <a:r>
              <a:rPr sz="3200">
                <a:uFill>
                  <a:solidFill/>
                </a:uFill>
              </a:rPr>
              <a:t>Body Level Four</a:t>
            </a:r>
          </a:p>
          <a:p>
            <a:pPr lvl="4">
              <a:defRPr sz="1800">
                <a:uFillTx/>
              </a:defRPr>
            </a:pPr>
            <a:r>
              <a:rPr sz="3200">
                <a:uFill>
                  <a:solidFill/>
                </a:u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 Blank">
    <p:spTree>
      <p:nvGrpSpPr>
        <p:cNvPr id="1" name=""/>
        <p:cNvGrpSpPr/>
        <p:nvPr/>
      </p:nvGrpSpPr>
      <p:grpSpPr>
        <a:xfrm>
          <a:off x="0" y="0"/>
          <a:ext cx="0" cy="0"/>
          <a:chOff x="0" y="0"/>
          <a:chExt cx="0" cy="0"/>
        </a:xfrm>
      </p:grpSpPr>
      <p:sp>
        <p:nvSpPr>
          <p:cNvPr id="30" name="Shape 30"/>
          <p:cNvSpPr/>
          <p:nvPr/>
        </p:nvSpPr>
        <p:spPr>
          <a:xfrm>
            <a:off x="457200" y="0"/>
            <a:ext cx="8229600" cy="838200"/>
          </a:xfrm>
          <a:prstGeom prst="rect">
            <a:avLst/>
          </a:prstGeom>
          <a:solidFill>
            <a:srgbClr val="9BBB59"/>
          </a:solidFill>
          <a:ln w="12700">
            <a:miter lim="400000"/>
          </a:ln>
        </p:spPr>
        <p:txBody>
          <a:bodyPr lIns="50800" tIns="50800" rIns="50800" bIns="50800" anchor="ctr"/>
          <a:lstStyle/>
          <a:p>
            <a:pPr lvl="0" algn="ctr" defTabSz="914400">
              <a:defRPr>
                <a:solidFill>
                  <a:srgbClr val="FFFFFF"/>
                </a:solidFill>
                <a:uFill>
                  <a:solidFill>
                    <a:srgbClr val="FFFFFF"/>
                  </a:solidFill>
                </a:uFill>
                <a:latin typeface="+mj-lt"/>
                <a:ea typeface="+mj-ea"/>
                <a:cs typeface="+mj-cs"/>
                <a:sym typeface="Helvetica"/>
              </a:defRPr>
            </a:pPr>
            <a:endParaRPr/>
          </a:p>
        </p:txBody>
      </p:sp>
      <p:pic>
        <p:nvPicPr>
          <p:cNvPr id="31" name="image1.png"/>
          <p:cNvPicPr/>
          <p:nvPr/>
        </p:nvPicPr>
        <p:blipFill>
          <a:blip r:embed="rId2" cstate="email">
            <a:extLst/>
          </a:blip>
          <a:stretch>
            <a:fillRect/>
          </a:stretch>
        </p:blipFill>
        <p:spPr>
          <a:xfrm>
            <a:off x="7162800" y="5943600"/>
            <a:ext cx="1809750" cy="819150"/>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 Title Slide">
    <p:spTree>
      <p:nvGrpSpPr>
        <p:cNvPr id="1" name=""/>
        <p:cNvGrpSpPr/>
        <p:nvPr/>
      </p:nvGrpSpPr>
      <p:grpSpPr>
        <a:xfrm>
          <a:off x="0" y="0"/>
          <a:ext cx="0" cy="0"/>
          <a:chOff x="0" y="0"/>
          <a:chExt cx="0" cy="0"/>
        </a:xfrm>
      </p:grpSpPr>
      <p:pic>
        <p:nvPicPr>
          <p:cNvPr id="33" name="image1.jpg"/>
          <p:cNvPicPr/>
          <p:nvPr/>
        </p:nvPicPr>
        <p:blipFill>
          <a:blip r:embed="rId2" cstate="email">
            <a:extLst/>
          </a:blip>
          <a:stretch>
            <a:fillRect/>
          </a:stretch>
        </p:blipFill>
        <p:spPr>
          <a:xfrm>
            <a:off x="0" y="0"/>
            <a:ext cx="9144000" cy="6858000"/>
          </a:xfrm>
          <a:prstGeom prst="rect">
            <a:avLst/>
          </a:prstGeom>
          <a:ln w="12700">
            <a:miter lim="400000"/>
          </a:ln>
        </p:spPr>
      </p:pic>
      <p:pic>
        <p:nvPicPr>
          <p:cNvPr id="34" name="image2.jpg"/>
          <p:cNvPicPr/>
          <p:nvPr/>
        </p:nvPicPr>
        <p:blipFill>
          <a:blip r:embed="rId3" cstate="email">
            <a:extLst/>
          </a:blip>
          <a:stretch>
            <a:fillRect/>
          </a:stretch>
        </p:blipFill>
        <p:spPr>
          <a:xfrm>
            <a:off x="0" y="0"/>
            <a:ext cx="9144000" cy="6858000"/>
          </a:xfrm>
          <a:prstGeom prst="rect">
            <a:avLst/>
          </a:prstGeom>
          <a:ln w="12700">
            <a:miter lim="400000"/>
          </a:ln>
        </p:spPr>
      </p:pic>
      <p:sp>
        <p:nvSpPr>
          <p:cNvPr id="35" name="Shape 35"/>
          <p:cNvSpPr>
            <a:spLocks noGrp="1"/>
          </p:cNvSpPr>
          <p:nvPr>
            <p:ph type="title"/>
          </p:nvPr>
        </p:nvSpPr>
        <p:spPr>
          <a:xfrm>
            <a:off x="3853562" y="3015593"/>
            <a:ext cx="4915483" cy="1470026"/>
          </a:xfrm>
          <a:prstGeom prst="rect">
            <a:avLst/>
          </a:prstGeom>
        </p:spPr>
        <p:txBody>
          <a:bodyPr lIns="50800" tIns="50800" rIns="50800" bIns="50800"/>
          <a:lstStyle>
            <a:lvl1pPr>
              <a:defRPr>
                <a:solidFill>
                  <a:srgbClr val="000000"/>
                </a:solidFill>
                <a:uFill>
                  <a:solidFill/>
                </a:uFill>
                <a:latin typeface="+mj-lt"/>
                <a:ea typeface="+mj-ea"/>
                <a:cs typeface="+mj-cs"/>
                <a:sym typeface="Helvetica"/>
              </a:defRPr>
            </a:lvl1pPr>
          </a:lstStyle>
          <a:p>
            <a:pPr lvl="0">
              <a:defRPr sz="1800">
                <a:uFillTx/>
              </a:defRPr>
            </a:pPr>
            <a:r>
              <a:rPr sz="4400">
                <a:uFill>
                  <a:solidFill/>
                </a:uFill>
              </a:rPr>
              <a:t>Title Text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descr="ASAE_Center_Creative_PPT_BG_Art_Slide.jpg"/>
          <p:cNvPicPr/>
          <p:nvPr/>
        </p:nvPicPr>
        <p:blipFill>
          <a:blip r:embed="rId15" cstate="email">
            <a:extLst/>
          </a:blip>
          <a:stretch>
            <a:fillRect/>
          </a:stretch>
        </p:blipFill>
        <p:spPr>
          <a:xfrm>
            <a:off x="0" y="0"/>
            <a:ext cx="9144000" cy="6858000"/>
          </a:xfrm>
          <a:prstGeom prst="rect">
            <a:avLst/>
          </a:prstGeom>
          <a:ln w="12700">
            <a:miter lim="400000"/>
          </a:ln>
        </p:spPr>
      </p:pic>
      <p:sp>
        <p:nvSpPr>
          <p:cNvPr id="3" name="Shape 3"/>
          <p:cNvSpPr>
            <a:spLocks noGrp="1"/>
          </p:cNvSpPr>
          <p:nvPr>
            <p:ph type="title"/>
          </p:nvPr>
        </p:nvSpPr>
        <p:spPr>
          <a:xfrm>
            <a:off x="457200" y="0"/>
            <a:ext cx="8229600" cy="125431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solidFill>
                  <a:srgbClr val="000000"/>
                </a:solidFill>
              </a:defRPr>
            </a:pPr>
            <a:r>
              <a:rPr sz="4400">
                <a:solidFill>
                  <a:srgbClr val="FFFFFF"/>
                </a:solidFill>
              </a:rPr>
              <a:t>Title Text</a:t>
            </a:r>
          </a:p>
        </p:txBody>
      </p:sp>
      <p:sp>
        <p:nvSpPr>
          <p:cNvPr id="4" name="Shape 4"/>
          <p:cNvSpPr>
            <a:spLocks noGrp="1"/>
          </p:cNvSpPr>
          <p:nvPr>
            <p:ph type="body" idx="1"/>
          </p:nvPr>
        </p:nvSpPr>
        <p:spPr>
          <a:xfrm>
            <a:off x="457200" y="1600200"/>
            <a:ext cx="4038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5" name="Shape 5"/>
          <p:cNvSpPr>
            <a:spLocks noGrp="1"/>
          </p:cNvSpPr>
          <p:nvPr>
            <p:ph type="sldNum" sz="quarter" idx="2"/>
          </p:nvPr>
        </p:nvSpPr>
        <p:spPr>
          <a:xfrm>
            <a:off x="6553200" y="6356350"/>
            <a:ext cx="2133600" cy="358140"/>
          </a:xfrm>
          <a:prstGeom prst="rect">
            <a:avLst/>
          </a:prstGeom>
          <a:ln w="12700">
            <a:miter lim="400000"/>
          </a:ln>
        </p:spPr>
        <p:txBody>
          <a:bodyPr lIns="45719" rIns="45719">
            <a:spAutoFit/>
          </a:body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algn="ctr" defTabSz="457200">
        <a:defRPr sz="4400">
          <a:solidFill>
            <a:srgbClr val="FFFFFF"/>
          </a:solidFill>
          <a:latin typeface="HelveticaNeueLT Std"/>
          <a:ea typeface="HelveticaNeueLT Std"/>
          <a:cs typeface="HelveticaNeueLT Std"/>
          <a:sym typeface="HelveticaNeueLT Std"/>
        </a:defRPr>
      </a:lvl1pPr>
      <a:lvl2pPr algn="ctr" defTabSz="457200">
        <a:defRPr sz="4400">
          <a:solidFill>
            <a:srgbClr val="FFFFFF"/>
          </a:solidFill>
          <a:latin typeface="HelveticaNeueLT Std"/>
          <a:ea typeface="HelveticaNeueLT Std"/>
          <a:cs typeface="HelveticaNeueLT Std"/>
          <a:sym typeface="HelveticaNeueLT Std"/>
        </a:defRPr>
      </a:lvl2pPr>
      <a:lvl3pPr algn="ctr" defTabSz="457200">
        <a:defRPr sz="4400">
          <a:solidFill>
            <a:srgbClr val="FFFFFF"/>
          </a:solidFill>
          <a:latin typeface="HelveticaNeueLT Std"/>
          <a:ea typeface="HelveticaNeueLT Std"/>
          <a:cs typeface="HelveticaNeueLT Std"/>
          <a:sym typeface="HelveticaNeueLT Std"/>
        </a:defRPr>
      </a:lvl3pPr>
      <a:lvl4pPr algn="ctr" defTabSz="457200">
        <a:defRPr sz="4400">
          <a:solidFill>
            <a:srgbClr val="FFFFFF"/>
          </a:solidFill>
          <a:latin typeface="HelveticaNeueLT Std"/>
          <a:ea typeface="HelveticaNeueLT Std"/>
          <a:cs typeface="HelveticaNeueLT Std"/>
          <a:sym typeface="HelveticaNeueLT Std"/>
        </a:defRPr>
      </a:lvl4pPr>
      <a:lvl5pPr algn="ctr" defTabSz="457200">
        <a:defRPr sz="4400">
          <a:solidFill>
            <a:srgbClr val="FFFFFF"/>
          </a:solidFill>
          <a:latin typeface="HelveticaNeueLT Std"/>
          <a:ea typeface="HelveticaNeueLT Std"/>
          <a:cs typeface="HelveticaNeueLT Std"/>
          <a:sym typeface="HelveticaNeueLT Std"/>
        </a:defRPr>
      </a:lvl5pPr>
      <a:lvl6pPr algn="ctr" defTabSz="457200">
        <a:defRPr sz="4400">
          <a:solidFill>
            <a:srgbClr val="FFFFFF"/>
          </a:solidFill>
          <a:latin typeface="HelveticaNeueLT Std"/>
          <a:ea typeface="HelveticaNeueLT Std"/>
          <a:cs typeface="HelveticaNeueLT Std"/>
          <a:sym typeface="HelveticaNeueLT Std"/>
        </a:defRPr>
      </a:lvl6pPr>
      <a:lvl7pPr algn="ctr" defTabSz="457200">
        <a:defRPr sz="4400">
          <a:solidFill>
            <a:srgbClr val="FFFFFF"/>
          </a:solidFill>
          <a:latin typeface="HelveticaNeueLT Std"/>
          <a:ea typeface="HelveticaNeueLT Std"/>
          <a:cs typeface="HelveticaNeueLT Std"/>
          <a:sym typeface="HelveticaNeueLT Std"/>
        </a:defRPr>
      </a:lvl7pPr>
      <a:lvl8pPr algn="ctr" defTabSz="457200">
        <a:defRPr sz="4400">
          <a:solidFill>
            <a:srgbClr val="FFFFFF"/>
          </a:solidFill>
          <a:latin typeface="HelveticaNeueLT Std"/>
          <a:ea typeface="HelveticaNeueLT Std"/>
          <a:cs typeface="HelveticaNeueLT Std"/>
          <a:sym typeface="HelveticaNeueLT Std"/>
        </a:defRPr>
      </a:lvl8pPr>
      <a:lvl9pPr algn="ctr" defTabSz="457200">
        <a:defRPr sz="4400">
          <a:solidFill>
            <a:srgbClr val="FFFFFF"/>
          </a:solidFill>
          <a:latin typeface="HelveticaNeueLT Std"/>
          <a:ea typeface="HelveticaNeueLT Std"/>
          <a:cs typeface="HelveticaNeueLT Std"/>
          <a:sym typeface="HelveticaNeueLT Std"/>
        </a:defRPr>
      </a:lvl9pPr>
    </p:titleStyle>
    <p:bodyStyle>
      <a:lvl1pPr marL="342900" indent="-342900" defTabSz="457200">
        <a:spcBef>
          <a:spcPts val="600"/>
        </a:spcBef>
        <a:buSzPct val="100000"/>
        <a:buFont typeface="Arial"/>
        <a:buChar char="•"/>
        <a:defRPr sz="2800">
          <a:latin typeface="HelveticaNeueLT Std"/>
          <a:ea typeface="HelveticaNeueLT Std"/>
          <a:cs typeface="HelveticaNeueLT Std"/>
          <a:sym typeface="HelveticaNeueLT Std"/>
        </a:defRPr>
      </a:lvl1pPr>
      <a:lvl2pPr marL="790575" indent="-333375" defTabSz="457200">
        <a:spcBef>
          <a:spcPts val="600"/>
        </a:spcBef>
        <a:buSzPct val="100000"/>
        <a:buFont typeface="Arial"/>
        <a:buChar char="–"/>
        <a:defRPr sz="2800">
          <a:latin typeface="HelveticaNeueLT Std"/>
          <a:ea typeface="HelveticaNeueLT Std"/>
          <a:cs typeface="HelveticaNeueLT Std"/>
          <a:sym typeface="HelveticaNeueLT Std"/>
        </a:defRPr>
      </a:lvl2pPr>
      <a:lvl3pPr marL="1234439" indent="-320039" defTabSz="457200">
        <a:spcBef>
          <a:spcPts val="600"/>
        </a:spcBef>
        <a:buSzPct val="100000"/>
        <a:buFont typeface="Arial"/>
        <a:buChar char="•"/>
        <a:defRPr sz="2800">
          <a:latin typeface="HelveticaNeueLT Std"/>
          <a:ea typeface="HelveticaNeueLT Std"/>
          <a:cs typeface="HelveticaNeueLT Std"/>
          <a:sym typeface="HelveticaNeueLT Std"/>
        </a:defRPr>
      </a:lvl3pPr>
      <a:lvl4pPr marL="1727200" indent="-355600" defTabSz="457200">
        <a:spcBef>
          <a:spcPts val="600"/>
        </a:spcBef>
        <a:buSzPct val="100000"/>
        <a:buFont typeface="Arial"/>
        <a:buChar char="–"/>
        <a:defRPr sz="2800">
          <a:latin typeface="HelveticaNeueLT Std"/>
          <a:ea typeface="HelveticaNeueLT Std"/>
          <a:cs typeface="HelveticaNeueLT Std"/>
          <a:sym typeface="HelveticaNeueLT Std"/>
        </a:defRPr>
      </a:lvl4pPr>
      <a:lvl5pPr marL="2184400" indent="-355600" defTabSz="457200">
        <a:spcBef>
          <a:spcPts val="600"/>
        </a:spcBef>
        <a:buSzPct val="100000"/>
        <a:buFont typeface="Arial"/>
        <a:buChar char="»"/>
        <a:defRPr sz="2800">
          <a:latin typeface="HelveticaNeueLT Std"/>
          <a:ea typeface="HelveticaNeueLT Std"/>
          <a:cs typeface="HelveticaNeueLT Std"/>
          <a:sym typeface="HelveticaNeueLT Std"/>
        </a:defRPr>
      </a:lvl5pPr>
      <a:lvl6pPr marL="2641600" indent="-355600" defTabSz="457200">
        <a:spcBef>
          <a:spcPts val="600"/>
        </a:spcBef>
        <a:buSzPct val="100000"/>
        <a:buFont typeface="Arial"/>
        <a:buChar char="•"/>
        <a:defRPr sz="2800">
          <a:latin typeface="HelveticaNeueLT Std"/>
          <a:ea typeface="HelveticaNeueLT Std"/>
          <a:cs typeface="HelveticaNeueLT Std"/>
          <a:sym typeface="HelveticaNeueLT Std"/>
        </a:defRPr>
      </a:lvl6pPr>
      <a:lvl7pPr marL="3098800" indent="-355600" defTabSz="457200">
        <a:spcBef>
          <a:spcPts val="600"/>
        </a:spcBef>
        <a:buSzPct val="100000"/>
        <a:buFont typeface="Arial"/>
        <a:buChar char="•"/>
        <a:defRPr sz="2800">
          <a:latin typeface="HelveticaNeueLT Std"/>
          <a:ea typeface="HelveticaNeueLT Std"/>
          <a:cs typeface="HelveticaNeueLT Std"/>
          <a:sym typeface="HelveticaNeueLT Std"/>
        </a:defRPr>
      </a:lvl7pPr>
      <a:lvl8pPr marL="3556000" indent="-355600" defTabSz="457200">
        <a:spcBef>
          <a:spcPts val="600"/>
        </a:spcBef>
        <a:buSzPct val="100000"/>
        <a:buFont typeface="Arial"/>
        <a:buChar char="•"/>
        <a:defRPr sz="2800">
          <a:latin typeface="HelveticaNeueLT Std"/>
          <a:ea typeface="HelveticaNeueLT Std"/>
          <a:cs typeface="HelveticaNeueLT Std"/>
          <a:sym typeface="HelveticaNeueLT Std"/>
        </a:defRPr>
      </a:lvl8pPr>
      <a:lvl9pPr marL="4013200" indent="-355600" defTabSz="457200">
        <a:spcBef>
          <a:spcPts val="600"/>
        </a:spcBef>
        <a:buSzPct val="100000"/>
        <a:buFont typeface="Arial"/>
        <a:buChar char="•"/>
        <a:defRPr sz="2800">
          <a:latin typeface="HelveticaNeueLT Std"/>
          <a:ea typeface="HelveticaNeueLT Std"/>
          <a:cs typeface="HelveticaNeueLT Std"/>
          <a:sym typeface="HelveticaNeueLT Std"/>
        </a:defRPr>
      </a:lvl9pPr>
    </p:bodyStyle>
    <p:otherStyle>
      <a:lvl1pPr defTabSz="457200">
        <a:defRPr>
          <a:solidFill>
            <a:schemeClr val="tx1"/>
          </a:solidFill>
          <a:latin typeface="+mn-lt"/>
          <a:ea typeface="+mn-ea"/>
          <a:cs typeface="+mn-cs"/>
          <a:sym typeface="Calibri"/>
        </a:defRPr>
      </a:lvl1pPr>
      <a:lvl2pPr indent="457200" defTabSz="457200">
        <a:defRPr>
          <a:solidFill>
            <a:schemeClr val="tx1"/>
          </a:solidFill>
          <a:latin typeface="+mn-lt"/>
          <a:ea typeface="+mn-ea"/>
          <a:cs typeface="+mn-cs"/>
          <a:sym typeface="Calibri"/>
        </a:defRPr>
      </a:lvl2pPr>
      <a:lvl3pPr indent="914400" defTabSz="457200">
        <a:defRPr>
          <a:solidFill>
            <a:schemeClr val="tx1"/>
          </a:solidFill>
          <a:latin typeface="+mn-lt"/>
          <a:ea typeface="+mn-ea"/>
          <a:cs typeface="+mn-cs"/>
          <a:sym typeface="Calibri"/>
        </a:defRPr>
      </a:lvl3pPr>
      <a:lvl4pPr indent="1371600" defTabSz="457200">
        <a:defRPr>
          <a:solidFill>
            <a:schemeClr val="tx1"/>
          </a:solidFill>
          <a:latin typeface="+mn-lt"/>
          <a:ea typeface="+mn-ea"/>
          <a:cs typeface="+mn-cs"/>
          <a:sym typeface="Calibri"/>
        </a:defRPr>
      </a:lvl4pPr>
      <a:lvl5pPr indent="1828800" defTabSz="457200">
        <a:defRPr>
          <a:solidFill>
            <a:schemeClr val="tx1"/>
          </a:solidFill>
          <a:latin typeface="+mn-lt"/>
          <a:ea typeface="+mn-ea"/>
          <a:cs typeface="+mn-cs"/>
          <a:sym typeface="Calibri"/>
        </a:defRPr>
      </a:lvl5pPr>
      <a:lvl6pPr indent="2286000" defTabSz="457200">
        <a:defRPr>
          <a:solidFill>
            <a:schemeClr val="tx1"/>
          </a:solidFill>
          <a:latin typeface="+mn-lt"/>
          <a:ea typeface="+mn-ea"/>
          <a:cs typeface="+mn-cs"/>
          <a:sym typeface="Calibri"/>
        </a:defRPr>
      </a:lvl6pPr>
      <a:lvl7pPr indent="2743200" defTabSz="457200">
        <a:defRPr>
          <a:solidFill>
            <a:schemeClr val="tx1"/>
          </a:solidFill>
          <a:latin typeface="+mn-lt"/>
          <a:ea typeface="+mn-ea"/>
          <a:cs typeface="+mn-cs"/>
          <a:sym typeface="Calibri"/>
        </a:defRPr>
      </a:lvl7pPr>
      <a:lvl8pPr indent="3200400" defTabSz="457200">
        <a:defRPr>
          <a:solidFill>
            <a:schemeClr val="tx1"/>
          </a:solidFill>
          <a:latin typeface="+mn-lt"/>
          <a:ea typeface="+mn-ea"/>
          <a:cs typeface="+mn-cs"/>
          <a:sym typeface="Calibri"/>
        </a:defRPr>
      </a:lvl8pPr>
      <a:lvl9pPr indent="3657600" defTabSz="457200">
        <a:defRPr>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microsoft.com/office/2007/relationships/media" Target="../media/media1.gif"/><Relationship Id="rId2" Type="http://schemas.openxmlformats.org/officeDocument/2006/relationships/slideLayout" Target="../slideLayouts/slideLayout2.xml"/><Relationship Id="rId1" Type="http://schemas.openxmlformats.org/officeDocument/2006/relationships/video" Target="../media/media1.gif"/><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2.jpe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mystuff.asaecenter.org/ebusiness/individualprofile/myprofil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collaborate.asaecenter.org/hom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youtu.be/KpmtrQusSDM" TargetMode="External"/><Relationship Id="rId2" Type="http://schemas.openxmlformats.org/officeDocument/2006/relationships/image" Target="../media/image65.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title"/>
          </p:nvPr>
        </p:nvSpPr>
        <p:spPr>
          <a:xfrm>
            <a:off x="560015" y="2365544"/>
            <a:ext cx="8050222" cy="1470026"/>
          </a:xfrm>
          <a:prstGeom prst="rect">
            <a:avLst/>
          </a:prstGeom>
        </p:spPr>
        <p:txBody>
          <a:bodyPr/>
          <a:lstStyle>
            <a:lvl1pPr>
              <a:defRPr sz="3900"/>
            </a:lvl1pPr>
          </a:lstStyle>
          <a:p>
            <a:pPr lvl="0">
              <a:defRPr sz="1800">
                <a:solidFill>
                  <a:srgbClr val="000000"/>
                </a:solidFill>
              </a:defRPr>
            </a:pPr>
            <a:r>
              <a:rPr sz="3900">
                <a:solidFill>
                  <a:srgbClr val="FFFFFF"/>
                </a:solidFill>
              </a:rPr>
              <a:t>Building Membership Value through Connections and Engagement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887222" y="258897"/>
            <a:ext cx="8229601" cy="1166544"/>
          </a:xfrm>
          <a:prstGeom prst="rect">
            <a:avLst/>
          </a:prstGeom>
        </p:spPr>
        <p:txBody>
          <a:bodyPr lIns="0" tIns="0" rIns="0" bIns="0"/>
          <a:lstStyle/>
          <a:p>
            <a:pPr lvl="1" indent="228600" algn="l">
              <a:lnSpc>
                <a:spcPct val="90000"/>
              </a:lnSpc>
              <a:spcBef>
                <a:spcPts val="600"/>
              </a:spcBef>
              <a:defRPr sz="1800">
                <a:solidFill>
                  <a:srgbClr val="000000"/>
                </a:solidFill>
              </a:defRPr>
            </a:pPr>
            <a:r>
              <a:rPr sz="2800" b="1">
                <a:solidFill>
                  <a:srgbClr val="FFFFFF"/>
                </a:solidFill>
              </a:rPr>
              <a:t>Value is Different for Different Members</a:t>
            </a:r>
          </a:p>
        </p:txBody>
      </p:sp>
      <p:pic>
        <p:nvPicPr>
          <p:cNvPr id="130" name="2632D0B5-FB75-42F4-88FE-023D861A0EBF-L0-001.png"/>
          <p:cNvPicPr/>
          <p:nvPr/>
        </p:nvPicPr>
        <p:blipFill>
          <a:blip r:embed="rId2" cstate="email">
            <a:extLst/>
          </a:blip>
          <a:stretch>
            <a:fillRect/>
          </a:stretch>
        </p:blipFill>
        <p:spPr>
          <a:xfrm>
            <a:off x="1639787" y="1882946"/>
            <a:ext cx="6121401" cy="3670301"/>
          </a:xfrm>
          <a:prstGeom prst="rect">
            <a:avLst/>
          </a:prstGeom>
          <a:ln w="12700">
            <a:miter lim="400000"/>
          </a:ln>
        </p:spPr>
      </p:pic>
    </p:spTree>
  </p:cSld>
  <p:clrMapOvr>
    <a:masterClrMapping/>
  </p:clrMapOvr>
  <p:transition spd="med" advClick="0" advTm="2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type="lt">
                                    <p:tmAbs val="0"/>
                                  </p:iterate>
                                  <p:childTnLst>
                                    <p:set>
                                      <p:cBhvr>
                                        <p:cTn id="6" fill="hold"/>
                                        <p:tgtEl>
                                          <p:spTgt spid="130"/>
                                        </p:tgtEl>
                                        <p:attrNameLst>
                                          <p:attrName>style.visibility</p:attrName>
                                        </p:attrNameLst>
                                      </p:cBhvr>
                                      <p:to>
                                        <p:strVal val="visible"/>
                                      </p:to>
                                    </p:set>
                                    <p:anim calcmode="lin" valueType="num">
                                      <p:cBhvr>
                                        <p:cTn id="7" dur="1000" fill="hold"/>
                                        <p:tgtEl>
                                          <p:spTgt spid="130"/>
                                        </p:tgtEl>
                                        <p:attrNameLst>
                                          <p:attrName>ppt_w</p:attrName>
                                        </p:attrNameLst>
                                      </p:cBhvr>
                                      <p:tavLst>
                                        <p:tav tm="0">
                                          <p:val>
                                            <p:strVal val="4*#ppt_w"/>
                                          </p:val>
                                        </p:tav>
                                        <p:tav tm="100000">
                                          <p:val>
                                            <p:strVal val="#ppt_w"/>
                                          </p:val>
                                        </p:tav>
                                      </p:tavLst>
                                    </p:anim>
                                    <p:anim calcmode="lin" valueType="num">
                                      <p:cBhvr>
                                        <p:cTn id="8" dur="1000" fill="hold"/>
                                        <p:tgtEl>
                                          <p:spTgt spid="13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xfrm>
            <a:off x="887222" y="258897"/>
            <a:ext cx="8229601" cy="1166544"/>
          </a:xfrm>
          <a:prstGeom prst="rect">
            <a:avLst/>
          </a:prstGeom>
        </p:spPr>
        <p:txBody>
          <a:bodyPr lIns="0" tIns="0" rIns="0" bIns="0"/>
          <a:lstStyle/>
          <a:p>
            <a:pPr lvl="1" indent="228600" algn="l">
              <a:lnSpc>
                <a:spcPct val="90000"/>
              </a:lnSpc>
              <a:spcBef>
                <a:spcPts val="600"/>
              </a:spcBef>
              <a:defRPr sz="1800">
                <a:solidFill>
                  <a:srgbClr val="000000"/>
                </a:solidFill>
              </a:defRPr>
            </a:pPr>
            <a:r>
              <a:rPr sz="2800" b="1">
                <a:solidFill>
                  <a:srgbClr val="FFFFFF"/>
                </a:solidFill>
              </a:rPr>
              <a:t>Value is Different for Different Members</a:t>
            </a:r>
          </a:p>
        </p:txBody>
      </p:sp>
      <p:pic>
        <p:nvPicPr>
          <p:cNvPr id="133" name="2632D0B5-FB75-42F4-88FE-023D861A0EBF-L0-001.png"/>
          <p:cNvPicPr/>
          <p:nvPr/>
        </p:nvPicPr>
        <p:blipFill>
          <a:blip r:embed="rId2" cstate="email">
            <a:extLst/>
          </a:blip>
          <a:stretch>
            <a:fillRect/>
          </a:stretch>
        </p:blipFill>
        <p:spPr>
          <a:xfrm>
            <a:off x="280004" y="1416370"/>
            <a:ext cx="1753073" cy="1051117"/>
          </a:xfrm>
          <a:prstGeom prst="rect">
            <a:avLst/>
          </a:prstGeom>
          <a:ln w="12700">
            <a:miter lim="400000"/>
          </a:ln>
        </p:spPr>
      </p:pic>
      <p:grpSp>
        <p:nvGrpSpPr>
          <p:cNvPr id="136" name="Group 136"/>
          <p:cNvGrpSpPr/>
          <p:nvPr/>
        </p:nvGrpSpPr>
        <p:grpSpPr>
          <a:xfrm>
            <a:off x="163417" y="2829499"/>
            <a:ext cx="2236040" cy="3386462"/>
            <a:chOff x="0" y="0"/>
            <a:chExt cx="2236038" cy="3386460"/>
          </a:xfrm>
        </p:grpSpPr>
        <p:pic>
          <p:nvPicPr>
            <p:cNvPr id="134" name="66E4973F-C2E5-494A-9CD5-5235BFACC7B9-L0-001.jpeg"/>
            <p:cNvPicPr/>
            <p:nvPr/>
          </p:nvPicPr>
          <p:blipFill>
            <a:blip r:embed="rId3" cstate="email">
              <a:extLst/>
            </a:blip>
            <a:stretch>
              <a:fillRect/>
            </a:stretch>
          </p:blipFill>
          <p:spPr>
            <a:xfrm>
              <a:off x="0" y="0"/>
              <a:ext cx="2236039" cy="2009605"/>
            </a:xfrm>
            <a:prstGeom prst="rect">
              <a:avLst/>
            </a:prstGeom>
            <a:ln w="12700" cap="flat">
              <a:noFill/>
              <a:miter lim="400000"/>
            </a:ln>
            <a:effectLst/>
          </p:spPr>
        </p:pic>
        <p:pic>
          <p:nvPicPr>
            <p:cNvPr id="135" name="EC6BCDB1-E847-4CFC-916E-E953FF088EC6-L0-001.jpeg"/>
            <p:cNvPicPr/>
            <p:nvPr/>
          </p:nvPicPr>
          <p:blipFill>
            <a:blip r:embed="rId4" cstate="email">
              <a:extLst/>
            </a:blip>
            <a:stretch>
              <a:fillRect/>
            </a:stretch>
          </p:blipFill>
          <p:spPr>
            <a:xfrm>
              <a:off x="147158" y="2520873"/>
              <a:ext cx="1941723" cy="865588"/>
            </a:xfrm>
            <a:prstGeom prst="rect">
              <a:avLst/>
            </a:prstGeom>
            <a:ln w="12700" cap="flat">
              <a:noFill/>
              <a:miter lim="400000"/>
            </a:ln>
            <a:effectLst/>
          </p:spPr>
        </p:pic>
      </p:grpSp>
      <p:sp>
        <p:nvSpPr>
          <p:cNvPr id="137" name="Shape 137"/>
          <p:cNvSpPr/>
          <p:nvPr/>
        </p:nvSpPr>
        <p:spPr>
          <a:xfrm>
            <a:off x="3216439" y="1388208"/>
            <a:ext cx="4504513" cy="11074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400"/>
            </a:lvl1pPr>
          </a:lstStyle>
          <a:p>
            <a:pPr lvl="0">
              <a:defRPr sz="1800"/>
            </a:pPr>
            <a:r>
              <a:rPr sz="3400"/>
              <a:t>They don't all want the same apple....</a:t>
            </a:r>
          </a:p>
        </p:txBody>
      </p:sp>
      <p:sp>
        <p:nvSpPr>
          <p:cNvPr id="138" name="Shape 138"/>
          <p:cNvSpPr/>
          <p:nvPr/>
        </p:nvSpPr>
        <p:spPr>
          <a:xfrm>
            <a:off x="3727075" y="3383007"/>
            <a:ext cx="4504514" cy="11074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400"/>
            </a:lvl1pPr>
          </a:lstStyle>
          <a:p>
            <a:pPr lvl="0">
              <a:defRPr sz="1800"/>
            </a:pPr>
            <a:r>
              <a:rPr sz="3400"/>
              <a:t>...in fact, they might not even want apples!</a:t>
            </a:r>
          </a:p>
        </p:txBody>
      </p:sp>
      <p:pic>
        <p:nvPicPr>
          <p:cNvPr id="139" name="27279A3E-CE4A-42E6-9B35-BAE7DA38392E-L0-001.jpeg"/>
          <p:cNvPicPr/>
          <p:nvPr/>
        </p:nvPicPr>
        <p:blipFill>
          <a:blip r:embed="rId5" cstate="email">
            <a:extLst/>
          </a:blip>
          <a:stretch>
            <a:fillRect/>
          </a:stretch>
        </p:blipFill>
        <p:spPr>
          <a:xfrm>
            <a:off x="4966284" y="4479330"/>
            <a:ext cx="2680496" cy="1786998"/>
          </a:xfrm>
          <a:prstGeom prst="rect">
            <a:avLst/>
          </a:prstGeom>
          <a:ln w="12700">
            <a:miter lim="400000"/>
          </a:ln>
        </p:spPr>
      </p:pic>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500"/>
                                  </p:stCondLst>
                                  <p:iterate>
                                    <p:tmAbs val="0"/>
                                  </p:iterate>
                                  <p:childTnLst>
                                    <p:set>
                                      <p:cBhvr>
                                        <p:cTn id="6" fill="hold"/>
                                        <p:tgtEl>
                                          <p:spTgt spid="136"/>
                                        </p:tgtEl>
                                        <p:attrNameLst>
                                          <p:attrName>style.visibility</p:attrName>
                                        </p:attrNameLst>
                                      </p:cBhvr>
                                      <p:to>
                                        <p:strVal val="visible"/>
                                      </p:to>
                                    </p:set>
                                    <p:anim calcmode="lin" valueType="num">
                                      <p:cBhvr>
                                        <p:cTn id="7" dur="1000" fill="hold"/>
                                        <p:tgtEl>
                                          <p:spTgt spid="136"/>
                                        </p:tgtEl>
                                        <p:attrNameLst>
                                          <p:attrName>ppt_x</p:attrName>
                                        </p:attrNameLst>
                                      </p:cBhvr>
                                      <p:tavLst>
                                        <p:tav tm="0">
                                          <p:val>
                                            <p:strVal val="0-#ppt_w/2"/>
                                          </p:val>
                                        </p:tav>
                                        <p:tav tm="100000">
                                          <p:val>
                                            <p:strVal val="#ppt_x"/>
                                          </p:val>
                                        </p:tav>
                                      </p:tavLst>
                                    </p:anim>
                                    <p:anim calcmode="lin" valueType="num">
                                      <p:cBhvr>
                                        <p:cTn id="8" dur="1000" fill="hold"/>
                                        <p:tgtEl>
                                          <p:spTgt spid="13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3" presetClass="entr" presetSubtype="32" fill="hold" grpId="2" nodeType="afterEffect">
                                  <p:stCondLst>
                                    <p:cond delay="3250"/>
                                  </p:stCondLst>
                                  <p:iterate>
                                    <p:tmAbs val="0"/>
                                  </p:iterate>
                                  <p:childTnLst>
                                    <p:set>
                                      <p:cBhvr>
                                        <p:cTn id="11" fill="hold"/>
                                        <p:tgtEl>
                                          <p:spTgt spid="138"/>
                                        </p:tgtEl>
                                        <p:attrNameLst>
                                          <p:attrName>style.visibility</p:attrName>
                                        </p:attrNameLst>
                                      </p:cBhvr>
                                      <p:to>
                                        <p:strVal val="visible"/>
                                      </p:to>
                                    </p:set>
                                    <p:anim calcmode="lin" valueType="num">
                                      <p:cBhvr>
                                        <p:cTn id="12" dur="2500" fill="hold"/>
                                        <p:tgtEl>
                                          <p:spTgt spid="138"/>
                                        </p:tgtEl>
                                        <p:attrNameLst>
                                          <p:attrName>ppt_w</p:attrName>
                                        </p:attrNameLst>
                                      </p:cBhvr>
                                      <p:tavLst>
                                        <p:tav tm="0">
                                          <p:val>
                                            <p:fltVal val="0"/>
                                          </p:val>
                                        </p:tav>
                                        <p:tav tm="100000">
                                          <p:val>
                                            <p:strVal val="#ppt_w"/>
                                          </p:val>
                                        </p:tav>
                                      </p:tavLst>
                                    </p:anim>
                                    <p:anim calcmode="lin" valueType="num">
                                      <p:cBhvr>
                                        <p:cTn id="13" dur="2500" fill="hold"/>
                                        <p:tgtEl>
                                          <p:spTgt spid="138"/>
                                        </p:tgtEl>
                                        <p:attrNameLst>
                                          <p:attrName>ppt_h</p:attrName>
                                        </p:attrNameLst>
                                      </p:cBhvr>
                                      <p:tavLst>
                                        <p:tav tm="0">
                                          <p:val>
                                            <p:fltVal val="0"/>
                                          </p:val>
                                        </p:tav>
                                        <p:tav tm="100000">
                                          <p:val>
                                            <p:strVal val="#ppt_h"/>
                                          </p:val>
                                        </p:tav>
                                      </p:tavLst>
                                    </p:anim>
                                  </p:childTnLst>
                                </p:cTn>
                              </p:par>
                            </p:childTnLst>
                          </p:cTn>
                        </p:par>
                        <p:par>
                          <p:cTn id="14" fill="hold">
                            <p:stCondLst>
                              <p:cond delay="7250"/>
                            </p:stCondLst>
                            <p:childTnLst>
                              <p:par>
                                <p:cTn id="15" presetID="2" presetClass="entr" presetSubtype="1" fill="hold" grpId="3" nodeType="afterEffect">
                                  <p:stCondLst>
                                    <p:cond delay="0"/>
                                  </p:stCondLst>
                                  <p:iterate>
                                    <p:tmAbs val="0"/>
                                  </p:iterate>
                                  <p:childTnLst>
                                    <p:set>
                                      <p:cBhvr>
                                        <p:cTn id="16" fill="hold"/>
                                        <p:tgtEl>
                                          <p:spTgt spid="139"/>
                                        </p:tgtEl>
                                        <p:attrNameLst>
                                          <p:attrName>style.visibility</p:attrName>
                                        </p:attrNameLst>
                                      </p:cBhvr>
                                      <p:to>
                                        <p:strVal val="visible"/>
                                      </p:to>
                                    </p:set>
                                    <p:anim calcmode="lin" valueType="num">
                                      <p:cBhvr>
                                        <p:cTn id="17" dur="2500" fill="hold"/>
                                        <p:tgtEl>
                                          <p:spTgt spid="139"/>
                                        </p:tgtEl>
                                        <p:attrNameLst>
                                          <p:attrName>ppt_x</p:attrName>
                                        </p:attrNameLst>
                                      </p:cBhvr>
                                      <p:tavLst>
                                        <p:tav tm="0">
                                          <p:val>
                                            <p:strVal val="#ppt_x"/>
                                          </p:val>
                                        </p:tav>
                                        <p:tav tm="100000">
                                          <p:val>
                                            <p:strVal val="#ppt_x"/>
                                          </p:val>
                                        </p:tav>
                                      </p:tavLst>
                                    </p:anim>
                                    <p:anim calcmode="lin" valueType="num">
                                      <p:cBhvr>
                                        <p:cTn id="18" dur="2500" fill="hold"/>
                                        <p:tgtEl>
                                          <p:spTgt spid="1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1" animBg="1" advAuto="0"/>
      <p:bldP spid="138" grpId="2" animBg="1" advAuto="0"/>
      <p:bldP spid="139" grpId="3"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457200" y="55658"/>
            <a:ext cx="8229600" cy="1143001"/>
          </a:xfrm>
          <a:prstGeom prst="rect">
            <a:avLst/>
          </a:prstGeom>
        </p:spPr>
        <p:txBody>
          <a:bodyPr/>
          <a:lstStyle/>
          <a:p>
            <a:pPr lvl="0">
              <a:defRPr sz="1800">
                <a:solidFill>
                  <a:srgbClr val="000000"/>
                </a:solidFill>
              </a:defRPr>
            </a:pPr>
            <a:r>
              <a:rPr sz="4400">
                <a:solidFill>
                  <a:srgbClr val="FFFFFF"/>
                </a:solidFill>
              </a:rPr>
              <a:t>Membership Value</a:t>
            </a:r>
          </a:p>
        </p:txBody>
      </p:sp>
      <p:sp>
        <p:nvSpPr>
          <p:cNvPr id="142" name="Shape 142"/>
          <p:cNvSpPr>
            <a:spLocks noGrp="1"/>
          </p:cNvSpPr>
          <p:nvPr>
            <p:ph type="body" idx="1"/>
          </p:nvPr>
        </p:nvSpPr>
        <p:spPr>
          <a:xfrm>
            <a:off x="769638" y="5443522"/>
            <a:ext cx="7604725" cy="554979"/>
          </a:xfrm>
          <a:prstGeom prst="rect">
            <a:avLst/>
          </a:prstGeom>
        </p:spPr>
        <p:txBody>
          <a:bodyPr/>
          <a:lstStyle/>
          <a:p>
            <a:pPr lvl="0">
              <a:lnSpc>
                <a:spcPct val="90000"/>
              </a:lnSpc>
              <a:spcBef>
                <a:spcPts val="300"/>
              </a:spcBef>
              <a:buSzTx/>
              <a:buNone/>
              <a:defRPr sz="1800"/>
            </a:pPr>
            <a:r>
              <a:rPr sz="1600" i="1"/>
              <a:t>The End of Membership as We Know It: Building the Fortune-Flipping, Must-Have Association of the Next Century</a:t>
            </a:r>
            <a:r>
              <a:rPr sz="1600"/>
              <a:t> by Sarah L. Sladek, Published by ASAE (2011)</a:t>
            </a:r>
          </a:p>
        </p:txBody>
      </p:sp>
      <p:pic>
        <p:nvPicPr>
          <p:cNvPr id="143" name="3EC11B86-51BA-4D78-BCEC-2188BFC5B6A2-L0-001.jpeg"/>
          <p:cNvPicPr/>
          <p:nvPr/>
        </p:nvPicPr>
        <p:blipFill>
          <a:blip r:embed="rId3" cstate="email">
            <a:extLst/>
          </a:blip>
          <a:stretch>
            <a:fillRect/>
          </a:stretch>
        </p:blipFill>
        <p:spPr>
          <a:xfrm>
            <a:off x="486608" y="1917021"/>
            <a:ext cx="2708160" cy="2708160"/>
          </a:xfrm>
          <a:prstGeom prst="rect">
            <a:avLst/>
          </a:prstGeom>
          <a:ln w="12700">
            <a:miter lim="400000"/>
          </a:ln>
        </p:spPr>
      </p:pic>
      <p:sp>
        <p:nvSpPr>
          <p:cNvPr id="144" name="Shape 144"/>
          <p:cNvSpPr/>
          <p:nvPr/>
        </p:nvSpPr>
        <p:spPr>
          <a:xfrm>
            <a:off x="2585988" y="2115401"/>
            <a:ext cx="6089228" cy="23114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42900" indent="-342900" algn="ctr">
              <a:lnSpc>
                <a:spcPct val="90000"/>
              </a:lnSpc>
              <a:spcBef>
                <a:spcPts val="900"/>
              </a:spcBef>
              <a:defRPr sz="3200" i="1">
                <a:latin typeface="HelveticaNeueLT Std"/>
                <a:ea typeface="HelveticaNeueLT Std"/>
                <a:cs typeface="HelveticaNeueLT Std"/>
                <a:sym typeface="HelveticaNeueLT Std"/>
              </a:defRPr>
            </a:lvl1pPr>
          </a:lstStyle>
          <a:p>
            <a:pPr lvl="0">
              <a:defRPr sz="1800" i="0"/>
            </a:pPr>
            <a:r>
              <a:rPr sz="3200" i="1"/>
              <a:t>The number one reason individuals or companies join an association is because they believe the association will help them solve a problem</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body" idx="1"/>
          </p:nvPr>
        </p:nvSpPr>
        <p:spPr>
          <a:xfrm>
            <a:off x="457200" y="1524000"/>
            <a:ext cx="4724400" cy="5029200"/>
          </a:xfrm>
          <a:prstGeom prst="rect">
            <a:avLst/>
          </a:prstGeom>
        </p:spPr>
        <p:txBody>
          <a:bodyPr/>
          <a:lstStyle/>
          <a:p>
            <a:pPr marL="297037" lvl="0" indent="-297037" defTabSz="452627">
              <a:lnSpc>
                <a:spcPct val="90000"/>
              </a:lnSpc>
              <a:spcBef>
                <a:spcPts val="600"/>
              </a:spcBef>
              <a:defRPr sz="1800"/>
            </a:pPr>
            <a:r>
              <a:rPr sz="2772" b="1"/>
              <a:t>Define value:</a:t>
            </a:r>
          </a:p>
          <a:p>
            <a:pPr marL="735520" lvl="1" indent="-282892" defTabSz="452627">
              <a:lnSpc>
                <a:spcPct val="90000"/>
              </a:lnSpc>
              <a:spcBef>
                <a:spcPts val="600"/>
              </a:spcBef>
              <a:defRPr sz="1800"/>
            </a:pPr>
            <a:r>
              <a:rPr sz="2772"/>
              <a:t>Members decide what has value</a:t>
            </a:r>
          </a:p>
          <a:p>
            <a:pPr marL="735520" lvl="1" indent="-282892" defTabSz="452627">
              <a:lnSpc>
                <a:spcPct val="90000"/>
              </a:lnSpc>
              <a:spcBef>
                <a:spcPts val="600"/>
              </a:spcBef>
              <a:defRPr sz="1800"/>
            </a:pPr>
            <a:r>
              <a:rPr sz="2772"/>
              <a:t>Value is validated by a member’s willingness to exchange money or time for something</a:t>
            </a:r>
          </a:p>
          <a:p>
            <a:pPr marL="735520" lvl="1" indent="-282892" defTabSz="452627">
              <a:lnSpc>
                <a:spcPct val="90000"/>
              </a:lnSpc>
              <a:spcBef>
                <a:spcPts val="600"/>
              </a:spcBef>
              <a:defRPr sz="1800"/>
            </a:pPr>
            <a:r>
              <a:rPr sz="2772" b="1"/>
              <a:t>Value is different for different members</a:t>
            </a:r>
          </a:p>
          <a:p>
            <a:pPr marL="282892" lvl="1" indent="169735" defTabSz="452627">
              <a:lnSpc>
                <a:spcPct val="90000"/>
              </a:lnSpc>
              <a:spcBef>
                <a:spcPts val="600"/>
              </a:spcBef>
              <a:buSzTx/>
              <a:buNone/>
              <a:defRPr sz="1800"/>
            </a:pPr>
            <a:endParaRPr sz="1979"/>
          </a:p>
          <a:p>
            <a:pPr marL="282892" lvl="1" indent="169735" defTabSz="452627">
              <a:lnSpc>
                <a:spcPct val="90000"/>
              </a:lnSpc>
              <a:spcBef>
                <a:spcPts val="300"/>
              </a:spcBef>
              <a:buSzTx/>
              <a:buNone/>
              <a:defRPr sz="1800"/>
            </a:pPr>
            <a:r>
              <a:rPr sz="1386" i="1"/>
              <a:t>From Road to Relevance: 5 Strategies for Competitive Associations</a:t>
            </a:r>
            <a:r>
              <a:rPr sz="1386"/>
              <a:t>,</a:t>
            </a:r>
            <a:endParaRPr sz="2772"/>
          </a:p>
          <a:p>
            <a:pPr marL="282892" lvl="1" indent="169735" defTabSz="452627">
              <a:lnSpc>
                <a:spcPct val="90000"/>
              </a:lnSpc>
              <a:spcBef>
                <a:spcPts val="300"/>
              </a:spcBef>
              <a:buSzTx/>
              <a:buNone/>
              <a:defRPr sz="1800"/>
            </a:pPr>
            <a:r>
              <a:rPr sz="1386"/>
              <a:t>by Harrison Coerver and Mary Byers, CAE, Published by ASAE (2013)</a:t>
            </a:r>
          </a:p>
        </p:txBody>
      </p:sp>
      <p:pic>
        <p:nvPicPr>
          <p:cNvPr id="149" name="image7.jpeg" descr="3404575074_c666b3f8c6_o.jpg"/>
          <p:cNvPicPr/>
          <p:nvPr/>
        </p:nvPicPr>
        <p:blipFill>
          <a:blip r:embed="rId3" cstate="email">
            <a:extLst/>
          </a:blip>
          <a:stretch>
            <a:fillRect/>
          </a:stretch>
        </p:blipFill>
        <p:spPr>
          <a:xfrm>
            <a:off x="5181600" y="2362200"/>
            <a:ext cx="3759200" cy="2819400"/>
          </a:xfrm>
          <a:prstGeom prst="rect">
            <a:avLst/>
          </a:prstGeom>
          <a:ln w="12700">
            <a:miter lim="400000"/>
          </a:ln>
        </p:spPr>
      </p:pic>
      <p:sp>
        <p:nvSpPr>
          <p:cNvPr id="150" name="Shape 150"/>
          <p:cNvSpPr>
            <a:spLocks noGrp="1"/>
          </p:cNvSpPr>
          <p:nvPr>
            <p:ph type="title"/>
          </p:nvPr>
        </p:nvSpPr>
        <p:spPr>
          <a:xfrm>
            <a:off x="457200" y="55658"/>
            <a:ext cx="8229600" cy="1143001"/>
          </a:xfrm>
          <a:prstGeom prst="rect">
            <a:avLst/>
          </a:prstGeom>
        </p:spPr>
        <p:txBody>
          <a:bodyPr/>
          <a:lstStyle/>
          <a:p>
            <a:pPr lvl="0">
              <a:defRPr sz="1800">
                <a:solidFill>
                  <a:srgbClr val="000000"/>
                </a:solidFill>
              </a:defRPr>
            </a:pPr>
            <a:r>
              <a:rPr sz="4400">
                <a:solidFill>
                  <a:srgbClr val="FFFFFF"/>
                </a:solidFill>
              </a:rPr>
              <a:t>Membership Value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How do members access value?</a:t>
            </a:r>
          </a:p>
        </p:txBody>
      </p:sp>
      <p:sp>
        <p:nvSpPr>
          <p:cNvPr id="155" name="Shape 155"/>
          <p:cNvSpPr/>
          <p:nvPr/>
        </p:nvSpPr>
        <p:spPr>
          <a:xfrm>
            <a:off x="558230" y="4181261"/>
            <a:ext cx="3185099" cy="2121277"/>
          </a:xfrm>
          <a:prstGeom prst="rect">
            <a:avLst/>
          </a:prstGeom>
          <a:solidFill>
            <a:srgbClr val="EDEDED"/>
          </a:solidFill>
          <a:ln w="12700">
            <a:miter lim="400000"/>
          </a:ln>
        </p:spPr>
        <p:txBody>
          <a:bodyPr lIns="50800" tIns="50800" rIns="50800" bIns="50800" anchor="ctr"/>
          <a:lstStyle/>
          <a:p>
            <a:pPr lvl="0" defTabSz="914400">
              <a:defRPr>
                <a:uFill>
                  <a:solidFill/>
                </a:uFill>
                <a:latin typeface="+mj-lt"/>
                <a:ea typeface="+mj-ea"/>
                <a:cs typeface="+mj-cs"/>
                <a:sym typeface="Helvetica"/>
              </a:defRPr>
            </a:pPr>
            <a:endParaRPr/>
          </a:p>
        </p:txBody>
      </p:sp>
      <p:pic>
        <p:nvPicPr>
          <p:cNvPr id="156" name="image63.jpg"/>
          <p:cNvPicPr/>
          <p:nvPr/>
        </p:nvPicPr>
        <p:blipFill>
          <a:blip r:embed="rId3" cstate="email">
            <a:extLst/>
          </a:blip>
          <a:stretch>
            <a:fillRect/>
          </a:stretch>
        </p:blipFill>
        <p:spPr>
          <a:xfrm>
            <a:off x="558230" y="4181261"/>
            <a:ext cx="3185099" cy="2121277"/>
          </a:xfrm>
          <a:prstGeom prst="rect">
            <a:avLst/>
          </a:prstGeom>
          <a:ln w="12700">
            <a:miter lim="400000"/>
          </a:ln>
          <a:effectLst>
            <a:outerShdw blurRad="254000" dist="127000" dir="16200000" rotWithShape="0">
              <a:srgbClr val="000000">
                <a:alpha val="70000"/>
              </a:srgbClr>
            </a:outerShdw>
          </a:effectLst>
        </p:spPr>
      </p:pic>
      <p:pic>
        <p:nvPicPr>
          <p:cNvPr id="157" name="image64.jpg"/>
          <p:cNvPicPr/>
          <p:nvPr/>
        </p:nvPicPr>
        <p:blipFill>
          <a:blip r:embed="rId4" cstate="email">
            <a:extLst/>
          </a:blip>
          <a:stretch>
            <a:fillRect/>
          </a:stretch>
        </p:blipFill>
        <p:spPr>
          <a:xfrm>
            <a:off x="4752023" y="1507013"/>
            <a:ext cx="2119314" cy="1379538"/>
          </a:xfrm>
          <a:prstGeom prst="rect">
            <a:avLst/>
          </a:prstGeom>
          <a:ln w="12700">
            <a:miter lim="400000"/>
          </a:ln>
          <a:effectLst>
            <a:outerShdw blurRad="127000" dir="2700000" rotWithShape="0">
              <a:srgbClr val="000000">
                <a:alpha val="75000"/>
              </a:srgbClr>
            </a:outerShdw>
          </a:effectLst>
        </p:spPr>
      </p:pic>
      <p:pic>
        <p:nvPicPr>
          <p:cNvPr id="158" name="InsertedImage-2.jpg"/>
          <p:cNvPicPr/>
          <p:nvPr/>
        </p:nvPicPr>
        <p:blipFill>
          <a:blip r:embed="rId5" cstate="email">
            <a:extLst/>
          </a:blip>
          <a:srcRect/>
          <a:stretch>
            <a:fillRect/>
          </a:stretch>
        </p:blipFill>
        <p:spPr>
          <a:xfrm>
            <a:off x="6828076" y="3060454"/>
            <a:ext cx="2054504" cy="1756564"/>
          </a:xfrm>
          <a:prstGeom prst="rect">
            <a:avLst/>
          </a:prstGeom>
          <a:ln w="12700">
            <a:miter lim="400000"/>
          </a:ln>
          <a:effectLst>
            <a:outerShdw blurRad="254000" dist="127000" dir="16200000" rotWithShape="0">
              <a:srgbClr val="000000">
                <a:alpha val="70000"/>
              </a:srgbClr>
            </a:outerShdw>
          </a:effectLst>
        </p:spPr>
      </p:pic>
      <p:pic>
        <p:nvPicPr>
          <p:cNvPr id="159" name="image66.jpg"/>
          <p:cNvPicPr/>
          <p:nvPr/>
        </p:nvPicPr>
        <p:blipFill>
          <a:blip r:embed="rId6" cstate="email">
            <a:extLst/>
          </a:blip>
          <a:stretch>
            <a:fillRect/>
          </a:stretch>
        </p:blipFill>
        <p:spPr>
          <a:xfrm>
            <a:off x="4634243" y="4875379"/>
            <a:ext cx="2119314" cy="1411289"/>
          </a:xfrm>
          <a:prstGeom prst="rect">
            <a:avLst/>
          </a:prstGeom>
          <a:ln w="12700">
            <a:miter lim="400000"/>
          </a:ln>
          <a:effectLst>
            <a:outerShdw blurRad="254000" dist="127000" dir="16200000" rotWithShape="0">
              <a:srgbClr val="000000">
                <a:alpha val="70000"/>
              </a:srgbClr>
            </a:outerShdw>
          </a:effectLst>
        </p:spPr>
      </p:pic>
      <p:pic>
        <p:nvPicPr>
          <p:cNvPr id="160" name="766E1614-FCDB-4776-B65D-989C530C0308-L0-001.gif"/>
          <p:cNvPicPr/>
          <p:nvPr>
            <a:videoFile r:link="rId1"/>
            <p:extLst>
              <p:ext uri="{DAA4B4D4-6D71-4841-9C94-3DE7FCFB9230}">
                <p14:media xmlns:p14="http://schemas.microsoft.com/office/powerpoint/2010/main" xmlns="" r:embed="rId7"/>
              </p:ext>
            </p:extLst>
          </p:nvPr>
        </p:nvPicPr>
        <p:blipFill>
          <a:blip r:embed="rId8" cstate="email">
            <a:extLst/>
          </a:blip>
          <a:stretch>
            <a:fillRect/>
          </a:stretch>
        </p:blipFill>
        <p:spPr>
          <a:xfrm>
            <a:off x="1422984" y="1602295"/>
            <a:ext cx="1455590" cy="2066578"/>
          </a:xfrm>
          <a:prstGeom prst="rect">
            <a:avLst/>
          </a:prstGeom>
        </p:spPr>
      </p:pic>
      <p:sp>
        <p:nvSpPr>
          <p:cNvPr id="161" name="Shape 161"/>
          <p:cNvSpPr/>
          <p:nvPr/>
        </p:nvSpPr>
        <p:spPr>
          <a:xfrm flipV="1">
            <a:off x="4277996" y="1391422"/>
            <a:ext cx="1" cy="4858495"/>
          </a:xfrm>
          <a:prstGeom prst="line">
            <a:avLst/>
          </a:prstGeom>
          <a:ln w="88900">
            <a:solidFill>
              <a:srgbClr val="C67838"/>
            </a:solidFill>
          </a:ln>
          <a:effectLst>
            <a:outerShdw blurRad="38100" dist="20000" dir="5400000" rotWithShape="0">
              <a:srgbClr val="000000">
                <a:alpha val="38000"/>
              </a:srgbClr>
            </a:outerShdw>
          </a:effectLst>
        </p:spPr>
        <p:txBody>
          <a:bodyPr lIns="0" tIns="0" rIns="0" bIns="0"/>
          <a:lstStyle/>
          <a:p>
            <a:pPr lvl="0">
              <a:defRPr sz="1200">
                <a:latin typeface="+mj-lt"/>
                <a:ea typeface="+mj-ea"/>
                <a:cs typeface="+mj-cs"/>
                <a:sym typeface="Helvetica"/>
              </a:defRPr>
            </a:pPr>
            <a:endParaRPr/>
          </a:p>
        </p:txBody>
      </p:sp>
      <p:grpSp>
        <p:nvGrpSpPr>
          <p:cNvPr id="164" name="Group 164"/>
          <p:cNvGrpSpPr/>
          <p:nvPr/>
        </p:nvGrpSpPr>
        <p:grpSpPr>
          <a:xfrm>
            <a:off x="748574" y="2418465"/>
            <a:ext cx="2804411" cy="2804410"/>
            <a:chOff x="0" y="0"/>
            <a:chExt cx="2804409" cy="2804409"/>
          </a:xfrm>
        </p:grpSpPr>
        <p:sp>
          <p:nvSpPr>
            <p:cNvPr id="162" name="Shape 162"/>
            <p:cNvSpPr/>
            <p:nvPr/>
          </p:nvSpPr>
          <p:spPr>
            <a:xfrm>
              <a:off x="0" y="0"/>
              <a:ext cx="2804410" cy="28044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0" cap="flat">
              <a:solidFill>
                <a:srgbClr val="F12922"/>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defRPr>
                  <a:solidFill>
                    <a:srgbClr val="FFFFFF"/>
                  </a:solidFill>
                </a:defRPr>
              </a:pPr>
              <a:endParaRPr/>
            </a:p>
          </p:txBody>
        </p:sp>
        <p:sp>
          <p:nvSpPr>
            <p:cNvPr id="163" name="Shape 163"/>
            <p:cNvSpPr/>
            <p:nvPr/>
          </p:nvSpPr>
          <p:spPr>
            <a:xfrm flipH="1" flipV="1">
              <a:off x="278050" y="617377"/>
              <a:ext cx="2248310" cy="1569656"/>
            </a:xfrm>
            <a:prstGeom prst="line">
              <a:avLst/>
            </a:prstGeom>
            <a:noFill/>
            <a:ln w="152400" cap="flat">
              <a:solidFill>
                <a:srgbClr val="F12922"/>
              </a:solidFill>
              <a:prstDash val="solid"/>
              <a:bevel/>
            </a:ln>
            <a:effectLst>
              <a:outerShdw blurRad="38100" dist="20000" dir="5400000" rotWithShape="0">
                <a:srgbClr val="000000">
                  <a:alpha val="38000"/>
                </a:srgbClr>
              </a:outerShdw>
            </a:effectLst>
          </p:spPr>
          <p:txBody>
            <a:bodyPr wrap="square" lIns="0" tIns="0" rIns="0" bIns="0" numCol="1" anchor="t">
              <a:noAutofit/>
            </a:bodyPr>
            <a:lstStyle/>
            <a:p>
              <a:pPr lvl="0">
                <a:defRPr sz="1200">
                  <a:latin typeface="+mj-lt"/>
                  <a:ea typeface="+mj-ea"/>
                  <a:cs typeface="+mj-cs"/>
                  <a:sym typeface="Helvetica"/>
                </a:defRPr>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000"/>
                                  </p:stCondLst>
                                  <p:childTnLst>
                                    <p:cmd type="call" cmd="playFrom(0.0)">
                                      <p:cBhvr>
                                        <p:cTn id="6" dur="0" fill="hold"/>
                                        <p:tgtEl>
                                          <p:spTgt spid="160"/>
                                        </p:tgtEl>
                                      </p:cBhvr>
                                    </p:cmd>
                                  </p:childTnLst>
                                </p:cTn>
                              </p:par>
                            </p:childTnLst>
                          </p:cTn>
                        </p:par>
                        <p:par>
                          <p:cTn id="7" fill="hold">
                            <p:stCondLst>
                              <p:cond delay="1000"/>
                            </p:stCondLst>
                            <p:childTnLst>
                              <p:par>
                                <p:cTn id="8" presetID="2" presetClass="entr" presetSubtype="1" fill="hold" grpId="2" nodeType="afterEffect">
                                  <p:stCondLst>
                                    <p:cond delay="4750"/>
                                  </p:stCondLst>
                                  <p:iterate>
                                    <p:tmAbs val="0"/>
                                  </p:iterate>
                                  <p:childTnLst>
                                    <p:set>
                                      <p:cBhvr>
                                        <p:cTn id="9" fill="hold"/>
                                        <p:tgtEl>
                                          <p:spTgt spid="164"/>
                                        </p:tgtEl>
                                        <p:attrNameLst>
                                          <p:attrName>style.visibility</p:attrName>
                                        </p:attrNameLst>
                                      </p:cBhvr>
                                      <p:to>
                                        <p:strVal val="visible"/>
                                      </p:to>
                                    </p:set>
                                    <p:anim calcmode="lin" valueType="num">
                                      <p:cBhvr>
                                        <p:cTn id="10" dur="1500" fill="hold"/>
                                        <p:tgtEl>
                                          <p:spTgt spid="164"/>
                                        </p:tgtEl>
                                        <p:attrNameLst>
                                          <p:attrName>ppt_x</p:attrName>
                                        </p:attrNameLst>
                                      </p:cBhvr>
                                      <p:tavLst>
                                        <p:tav tm="0">
                                          <p:val>
                                            <p:strVal val="#ppt_x"/>
                                          </p:val>
                                        </p:tav>
                                        <p:tav tm="100000">
                                          <p:val>
                                            <p:strVal val="#ppt_x"/>
                                          </p:val>
                                        </p:tav>
                                      </p:tavLst>
                                    </p:anim>
                                    <p:anim calcmode="lin" valueType="num">
                                      <p:cBhvr>
                                        <p:cTn id="11" dur="1500" fill="hold"/>
                                        <p:tgtEl>
                                          <p:spTgt spid="164"/>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157"/>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4" nodeType="afterEffect">
                                  <p:stCondLst>
                                    <p:cond delay="1250"/>
                                  </p:stCondLst>
                                  <p:iterate>
                                    <p:tmAbs val="0"/>
                                  </p:iterate>
                                  <p:childTnLst>
                                    <p:set>
                                      <p:cBhvr>
                                        <p:cTn id="18" fill="hold"/>
                                        <p:tgtEl>
                                          <p:spTgt spid="158"/>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5" nodeType="afterEffect">
                                  <p:stCondLst>
                                    <p:cond delay="1250"/>
                                  </p:stCondLst>
                                  <p:iterate>
                                    <p:tmAbs val="0"/>
                                  </p:iterate>
                                  <p:childTnLst>
                                    <p:set>
                                      <p:cBhvr>
                                        <p:cTn id="21" fill="hold"/>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22" fill="hold" display="0">
                  <p:stCondLst>
                    <p:cond delay="indefinite"/>
                  </p:stCondLst>
                </p:cTn>
                <p:tgtEl>
                  <p:spTgt spid="160"/>
                </p:tgtEl>
              </p:cMediaNode>
            </p:video>
          </p:childTnLst>
        </p:cTn>
      </p:par>
    </p:tnLst>
    <p:bldLst>
      <p:bldP spid="157" grpId="3" animBg="1" advAuto="0"/>
      <p:bldP spid="158" grpId="4" animBg="1" advAuto="0"/>
      <p:bldP spid="159" grpId="5" animBg="1" advAuto="0"/>
      <p:bldP spid="164" grpId="2"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xfrm>
            <a:off x="457200" y="55658"/>
            <a:ext cx="8229600" cy="1143001"/>
          </a:xfrm>
          <a:prstGeom prst="rect">
            <a:avLst/>
          </a:prstGeom>
        </p:spPr>
        <p:txBody>
          <a:bodyPr/>
          <a:lstStyle>
            <a:lvl1pPr>
              <a:defRPr sz="3900"/>
            </a:lvl1pPr>
          </a:lstStyle>
          <a:p>
            <a:pPr lvl="0">
              <a:defRPr sz="1800">
                <a:solidFill>
                  <a:srgbClr val="000000"/>
                </a:solidFill>
              </a:defRPr>
            </a:pPr>
            <a:r>
              <a:rPr sz="3900">
                <a:solidFill>
                  <a:srgbClr val="FFFFFF"/>
                </a:solidFill>
              </a:rPr>
              <a:t>Challenges to Engagement Today</a:t>
            </a:r>
          </a:p>
        </p:txBody>
      </p:sp>
      <p:sp>
        <p:nvSpPr>
          <p:cNvPr id="167" name="Shape 167"/>
          <p:cNvSpPr>
            <a:spLocks noGrp="1"/>
          </p:cNvSpPr>
          <p:nvPr>
            <p:ph type="body" idx="1"/>
          </p:nvPr>
        </p:nvSpPr>
        <p:spPr>
          <a:xfrm>
            <a:off x="144185" y="1796856"/>
            <a:ext cx="5900798" cy="4456350"/>
          </a:xfrm>
          <a:prstGeom prst="rect">
            <a:avLst/>
          </a:prstGeom>
        </p:spPr>
        <p:txBody>
          <a:bodyPr/>
          <a:lstStyle/>
          <a:p>
            <a:pPr lvl="0">
              <a:spcBef>
                <a:spcPts val="500"/>
              </a:spcBef>
              <a:defRPr sz="1800"/>
            </a:pPr>
            <a:endParaRPr sz="2400"/>
          </a:p>
          <a:p>
            <a:pPr marL="293914" lvl="0" indent="-293914">
              <a:spcBef>
                <a:spcPts val="500"/>
              </a:spcBef>
              <a:defRPr sz="1800"/>
            </a:pPr>
            <a:r>
              <a:rPr sz="2400"/>
              <a:t>Members having time to participate</a:t>
            </a:r>
          </a:p>
          <a:p>
            <a:pPr marL="293914" lvl="0" indent="-293914">
              <a:spcBef>
                <a:spcPts val="500"/>
              </a:spcBef>
              <a:defRPr sz="1800"/>
            </a:pPr>
            <a:r>
              <a:rPr sz="2400"/>
              <a:t>Getting to know members at a deeper level</a:t>
            </a:r>
          </a:p>
          <a:p>
            <a:pPr marL="293914" lvl="0" indent="-293914">
              <a:spcBef>
                <a:spcPts val="500"/>
              </a:spcBef>
              <a:defRPr sz="1800"/>
            </a:pPr>
            <a:r>
              <a:rPr sz="2400"/>
              <a:t>Getting their Attention:  Communicating in an appropriate way - </a:t>
            </a:r>
            <a:r>
              <a:rPr sz="2400" b="1"/>
              <a:t>on their terms</a:t>
            </a:r>
          </a:p>
          <a:p>
            <a:pPr marL="293914" lvl="0" indent="-293914">
              <a:spcBef>
                <a:spcPts val="500"/>
              </a:spcBef>
              <a:defRPr sz="1800"/>
            </a:pPr>
            <a:r>
              <a:rPr sz="2400"/>
              <a:t>Keeping member’s interest through continuous engagement</a:t>
            </a:r>
          </a:p>
        </p:txBody>
      </p:sp>
      <p:pic>
        <p:nvPicPr>
          <p:cNvPr id="168" name="image4.jpeg" descr="juggling-responsibilities.jpg"/>
          <p:cNvPicPr/>
          <p:nvPr/>
        </p:nvPicPr>
        <p:blipFill>
          <a:blip r:embed="rId2" cstate="email">
            <a:extLst/>
          </a:blip>
          <a:stretch>
            <a:fillRect/>
          </a:stretch>
        </p:blipFill>
        <p:spPr>
          <a:xfrm>
            <a:off x="6058086" y="1692383"/>
            <a:ext cx="2958680" cy="3473234"/>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lstStyle>
            <a:lvl1pPr defTabSz="402336">
              <a:defRPr sz="3872"/>
            </a:lvl1pPr>
          </a:lstStyle>
          <a:p>
            <a:pPr lvl="0">
              <a:defRPr sz="1800">
                <a:solidFill>
                  <a:srgbClr val="000000"/>
                </a:solidFill>
              </a:defRPr>
            </a:pPr>
            <a:r>
              <a:rPr sz="3872">
                <a:solidFill>
                  <a:srgbClr val="FFFFFF"/>
                </a:solidFill>
              </a:rPr>
              <a:t>Your Organization's Many Resources</a:t>
            </a:r>
          </a:p>
        </p:txBody>
      </p:sp>
      <p:pic>
        <p:nvPicPr>
          <p:cNvPr id="171" name="C0166217-49DE-4CC5-89CA-8CF51C197C74-L0-001.jpeg"/>
          <p:cNvPicPr/>
          <p:nvPr/>
        </p:nvPicPr>
        <p:blipFill>
          <a:blip r:embed="rId3" cstate="email">
            <a:extLst/>
          </a:blip>
          <a:stretch>
            <a:fillRect/>
          </a:stretch>
        </p:blipFill>
        <p:spPr>
          <a:xfrm>
            <a:off x="2353291" y="1658320"/>
            <a:ext cx="2212711" cy="2265574"/>
          </a:xfrm>
          <a:prstGeom prst="rect">
            <a:avLst/>
          </a:prstGeom>
          <a:ln w="12700">
            <a:miter lim="400000"/>
          </a:ln>
        </p:spPr>
      </p:pic>
      <p:pic>
        <p:nvPicPr>
          <p:cNvPr id="172" name="5EF3273C-8C5A-4306-BCD1-DCBF55B9216E-L0-001.jpeg"/>
          <p:cNvPicPr/>
          <p:nvPr/>
        </p:nvPicPr>
        <p:blipFill>
          <a:blip r:embed="rId4" cstate="email">
            <a:extLst/>
          </a:blip>
          <a:stretch>
            <a:fillRect/>
          </a:stretch>
        </p:blipFill>
        <p:spPr>
          <a:xfrm>
            <a:off x="3298176" y="4452477"/>
            <a:ext cx="2122682" cy="1592012"/>
          </a:xfrm>
          <a:prstGeom prst="rect">
            <a:avLst/>
          </a:prstGeom>
          <a:ln w="12700">
            <a:miter lim="400000"/>
          </a:ln>
        </p:spPr>
      </p:pic>
      <p:pic>
        <p:nvPicPr>
          <p:cNvPr id="173" name="493F1074-A3F3-45D2-AABE-D4ACA4060178-L0-001.jpeg"/>
          <p:cNvPicPr/>
          <p:nvPr/>
        </p:nvPicPr>
        <p:blipFill>
          <a:blip r:embed="rId5" cstate="email">
            <a:extLst/>
          </a:blip>
          <a:stretch>
            <a:fillRect/>
          </a:stretch>
        </p:blipFill>
        <p:spPr>
          <a:xfrm>
            <a:off x="4923869" y="1410336"/>
            <a:ext cx="2878099" cy="2332382"/>
          </a:xfrm>
          <a:prstGeom prst="rect">
            <a:avLst/>
          </a:prstGeom>
          <a:ln w="12700">
            <a:miter lim="400000"/>
          </a:ln>
        </p:spPr>
      </p:pic>
      <p:pic>
        <p:nvPicPr>
          <p:cNvPr id="174" name="A2EFF464-F21D-4A64-9C27-B0523624816C-L0-001.jpeg"/>
          <p:cNvPicPr/>
          <p:nvPr/>
        </p:nvPicPr>
        <p:blipFill>
          <a:blip r:embed="rId6" cstate="email">
            <a:extLst/>
          </a:blip>
          <a:stretch>
            <a:fillRect/>
          </a:stretch>
        </p:blipFill>
        <p:spPr>
          <a:xfrm>
            <a:off x="6279612" y="4103121"/>
            <a:ext cx="2304888" cy="1705739"/>
          </a:xfrm>
          <a:prstGeom prst="rect">
            <a:avLst/>
          </a:prstGeom>
          <a:ln w="12700">
            <a:miter lim="400000"/>
          </a:ln>
        </p:spPr>
      </p:pic>
      <p:sp>
        <p:nvSpPr>
          <p:cNvPr id="175" name="Shape 175"/>
          <p:cNvSpPr/>
          <p:nvPr/>
        </p:nvSpPr>
        <p:spPr>
          <a:xfrm>
            <a:off x="6072440" y="3675948"/>
            <a:ext cx="1003695" cy="358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t>Meetings</a:t>
            </a:r>
          </a:p>
        </p:txBody>
      </p:sp>
      <p:sp>
        <p:nvSpPr>
          <p:cNvPr id="176" name="Shape 176"/>
          <p:cNvSpPr/>
          <p:nvPr/>
        </p:nvSpPr>
        <p:spPr>
          <a:xfrm>
            <a:off x="3116301" y="3477139"/>
            <a:ext cx="686691" cy="3581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r>
              <a:t>Books</a:t>
            </a:r>
          </a:p>
        </p:txBody>
      </p:sp>
      <p:sp>
        <p:nvSpPr>
          <p:cNvPr id="177" name="Shape 177"/>
          <p:cNvSpPr/>
          <p:nvPr/>
        </p:nvSpPr>
        <p:spPr>
          <a:xfrm>
            <a:off x="6765860" y="5805685"/>
            <a:ext cx="954471" cy="3581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r>
              <a:t>Journals</a:t>
            </a:r>
          </a:p>
        </p:txBody>
      </p:sp>
      <p:sp>
        <p:nvSpPr>
          <p:cNvPr id="178" name="Shape 178"/>
          <p:cNvSpPr/>
          <p:nvPr/>
        </p:nvSpPr>
        <p:spPr>
          <a:xfrm>
            <a:off x="3857669" y="6011594"/>
            <a:ext cx="787709" cy="3581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r>
              <a:t>People</a:t>
            </a:r>
          </a:p>
        </p:txBody>
      </p:sp>
      <p:grpSp>
        <p:nvGrpSpPr>
          <p:cNvPr id="181" name="Group 181"/>
          <p:cNvGrpSpPr/>
          <p:nvPr/>
        </p:nvGrpSpPr>
        <p:grpSpPr>
          <a:xfrm>
            <a:off x="251609" y="2731077"/>
            <a:ext cx="2018473" cy="2104991"/>
            <a:chOff x="0" y="0"/>
            <a:chExt cx="2018471" cy="2104990"/>
          </a:xfrm>
        </p:grpSpPr>
        <p:pic>
          <p:nvPicPr>
            <p:cNvPr id="179" name="1FE0590F-9C6A-4BFC-BA0E-DC2DE050008D-L0-001.png"/>
            <p:cNvPicPr/>
            <p:nvPr/>
          </p:nvPicPr>
          <p:blipFill>
            <a:blip r:embed="rId7" cstate="email">
              <a:extLst/>
            </a:blip>
            <a:stretch>
              <a:fillRect/>
            </a:stretch>
          </p:blipFill>
          <p:spPr>
            <a:xfrm>
              <a:off x="0" y="0"/>
              <a:ext cx="2018472" cy="1850266"/>
            </a:xfrm>
            <a:prstGeom prst="rect">
              <a:avLst/>
            </a:prstGeom>
            <a:ln w="12700" cap="flat">
              <a:noFill/>
              <a:miter lim="400000"/>
            </a:ln>
            <a:effectLst/>
          </p:spPr>
        </p:pic>
        <p:sp>
          <p:nvSpPr>
            <p:cNvPr id="180" name="Shape 180"/>
            <p:cNvSpPr/>
            <p:nvPr/>
          </p:nvSpPr>
          <p:spPr>
            <a:xfrm>
              <a:off x="251975" y="1746850"/>
              <a:ext cx="1230509" cy="358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r>
                <a:t>Discussions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181"/>
                                        </p:tgtEl>
                                        <p:attrNameLst>
                                          <p:attrName>style.visibility</p:attrName>
                                        </p:attrNameLst>
                                      </p:cBhvr>
                                      <p:to>
                                        <p:strVal val="visible"/>
                                      </p:to>
                                    </p:set>
                                    <p:animEffect transition="in" filter="dissolve">
                                      <p:cBhvr>
                                        <p:cTn id="7" dur="1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prstGeom prst="rect">
            <a:avLst/>
          </a:prstGeom>
        </p:spPr>
        <p:txBody>
          <a:bodyPr/>
          <a:lstStyle>
            <a:lvl1pPr defTabSz="402336">
              <a:defRPr sz="3872"/>
            </a:lvl1pPr>
          </a:lstStyle>
          <a:p>
            <a:pPr lvl="0">
              <a:defRPr sz="1800">
                <a:solidFill>
                  <a:srgbClr val="000000"/>
                </a:solidFill>
              </a:defRPr>
            </a:pPr>
            <a:r>
              <a:rPr sz="3872">
                <a:solidFill>
                  <a:srgbClr val="FFFFFF"/>
                </a:solidFill>
              </a:rPr>
              <a:t>Your Organization's Many Resources</a:t>
            </a:r>
          </a:p>
        </p:txBody>
      </p:sp>
      <p:pic>
        <p:nvPicPr>
          <p:cNvPr id="186" name="C0166217-49DE-4CC5-89CA-8CF51C197C74-L0-001.jpeg"/>
          <p:cNvPicPr/>
          <p:nvPr/>
        </p:nvPicPr>
        <p:blipFill>
          <a:blip r:embed="rId3" cstate="email">
            <a:extLst/>
          </a:blip>
          <a:stretch>
            <a:fillRect/>
          </a:stretch>
        </p:blipFill>
        <p:spPr>
          <a:xfrm>
            <a:off x="4774827" y="1516314"/>
            <a:ext cx="1554031" cy="1591158"/>
          </a:xfrm>
          <a:prstGeom prst="rect">
            <a:avLst/>
          </a:prstGeom>
          <a:ln w="12700">
            <a:miter lim="400000"/>
          </a:ln>
        </p:spPr>
      </p:pic>
      <p:pic>
        <p:nvPicPr>
          <p:cNvPr id="187" name="5EF3273C-8C5A-4306-BCD1-DCBF55B9216E-L0-001.jpeg"/>
          <p:cNvPicPr/>
          <p:nvPr/>
        </p:nvPicPr>
        <p:blipFill>
          <a:blip r:embed="rId4" cstate="email">
            <a:extLst/>
          </a:blip>
          <a:stretch>
            <a:fillRect/>
          </a:stretch>
        </p:blipFill>
        <p:spPr>
          <a:xfrm>
            <a:off x="4363223" y="3231224"/>
            <a:ext cx="2122682" cy="1592011"/>
          </a:xfrm>
          <a:prstGeom prst="rect">
            <a:avLst/>
          </a:prstGeom>
          <a:ln w="12700">
            <a:miter lim="400000"/>
          </a:ln>
        </p:spPr>
      </p:pic>
      <p:pic>
        <p:nvPicPr>
          <p:cNvPr id="188" name="493F1074-A3F3-45D2-AABE-D4ACA4060178-L0-001.jpeg"/>
          <p:cNvPicPr/>
          <p:nvPr/>
        </p:nvPicPr>
        <p:blipFill>
          <a:blip r:embed="rId5" cstate="email">
            <a:extLst/>
          </a:blip>
          <a:stretch>
            <a:fillRect/>
          </a:stretch>
        </p:blipFill>
        <p:spPr>
          <a:xfrm>
            <a:off x="6899643" y="1424537"/>
            <a:ext cx="1572698" cy="1274498"/>
          </a:xfrm>
          <a:prstGeom prst="rect">
            <a:avLst/>
          </a:prstGeom>
          <a:ln w="12700">
            <a:miter lim="400000"/>
          </a:ln>
        </p:spPr>
      </p:pic>
      <p:pic>
        <p:nvPicPr>
          <p:cNvPr id="189" name="A2EFF464-F21D-4A64-9C27-B0523624816C-L0-001.jpeg"/>
          <p:cNvPicPr/>
          <p:nvPr/>
        </p:nvPicPr>
        <p:blipFill>
          <a:blip r:embed="rId6" cstate="email">
            <a:extLst/>
          </a:blip>
          <a:stretch>
            <a:fillRect/>
          </a:stretch>
        </p:blipFill>
        <p:spPr>
          <a:xfrm>
            <a:off x="6782855" y="3186649"/>
            <a:ext cx="1806275" cy="1336739"/>
          </a:xfrm>
          <a:prstGeom prst="rect">
            <a:avLst/>
          </a:prstGeom>
          <a:ln w="12700">
            <a:miter lim="400000"/>
          </a:ln>
        </p:spPr>
      </p:pic>
      <p:pic>
        <p:nvPicPr>
          <p:cNvPr id="190" name="1FE0590F-9C6A-4BFC-BA0E-DC2DE050008D-L0-001.png"/>
          <p:cNvPicPr/>
          <p:nvPr/>
        </p:nvPicPr>
        <p:blipFill>
          <a:blip r:embed="rId7" cstate="email">
            <a:extLst/>
          </a:blip>
          <a:stretch>
            <a:fillRect/>
          </a:stretch>
        </p:blipFill>
        <p:spPr>
          <a:xfrm>
            <a:off x="6031262" y="4788835"/>
            <a:ext cx="1541652" cy="1413182"/>
          </a:xfrm>
          <a:prstGeom prst="rect">
            <a:avLst/>
          </a:prstGeom>
          <a:ln w="12700">
            <a:miter lim="400000"/>
          </a:ln>
        </p:spPr>
      </p:pic>
      <p:pic>
        <p:nvPicPr>
          <p:cNvPr id="191" name="32741F7B-8147-4248-A8DA-D55CFAA11DB4-L0-001.jpeg"/>
          <p:cNvPicPr/>
          <p:nvPr/>
        </p:nvPicPr>
        <p:blipFill>
          <a:blip r:embed="rId8" cstate="email">
            <a:extLst/>
          </a:blip>
          <a:stretch>
            <a:fillRect/>
          </a:stretch>
        </p:blipFill>
        <p:spPr>
          <a:xfrm>
            <a:off x="731513" y="4570686"/>
            <a:ext cx="4641283" cy="1660643"/>
          </a:xfrm>
          <a:prstGeom prst="rect">
            <a:avLst/>
          </a:prstGeom>
          <a:ln w="12700">
            <a:miter lim="400000"/>
          </a:ln>
        </p:spPr>
      </p:pic>
      <p:sp>
        <p:nvSpPr>
          <p:cNvPr id="192" name="Shape 192"/>
          <p:cNvSpPr/>
          <p:nvPr/>
        </p:nvSpPr>
        <p:spPr>
          <a:xfrm>
            <a:off x="582320" y="1588457"/>
            <a:ext cx="3513265"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600"/>
            </a:lvl1pPr>
          </a:lstStyle>
          <a:p>
            <a:pPr lvl="0">
              <a:defRPr sz="1800"/>
            </a:pPr>
            <a:r>
              <a:rPr sz="2600"/>
              <a:t>So the question is....</a:t>
            </a:r>
          </a:p>
        </p:txBody>
      </p:sp>
      <p:sp>
        <p:nvSpPr>
          <p:cNvPr id="193" name="Shape 193"/>
          <p:cNvSpPr/>
          <p:nvPr/>
        </p:nvSpPr>
        <p:spPr>
          <a:xfrm>
            <a:off x="362004" y="2298132"/>
            <a:ext cx="4606713" cy="12344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600"/>
            </a:lvl1pPr>
          </a:lstStyle>
          <a:p>
            <a:pPr lvl="0">
              <a:defRPr sz="1800"/>
            </a:pPr>
            <a:r>
              <a:rPr sz="2600"/>
              <a:t>...How do we connect our members to all of the organization's resources?</a:t>
            </a:r>
          </a:p>
        </p:txBody>
      </p:sp>
      <p:sp>
        <p:nvSpPr>
          <p:cNvPr id="194" name="Shape 194"/>
          <p:cNvSpPr/>
          <p:nvPr/>
        </p:nvSpPr>
        <p:spPr>
          <a:xfrm>
            <a:off x="582320" y="3739148"/>
            <a:ext cx="3513265" cy="8534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r>
              <a:rPr sz="2600"/>
              <a:t>in a way that creates value for </a:t>
            </a:r>
            <a:r>
              <a:rPr sz="2600" b="1"/>
              <a:t>them</a:t>
            </a:r>
            <a:r>
              <a:rPr sz="2600"/>
              <a:t>?</a:t>
            </a:r>
          </a:p>
        </p:txBody>
      </p:sp>
    </p:spTree>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BD535CB7-BB00-45EF-8946-7622D16078F2-L0-001.jpeg"/>
          <p:cNvPicPr/>
          <p:nvPr/>
        </p:nvPicPr>
        <p:blipFill>
          <a:blip r:embed="rId2" cstate="email">
            <a:extLst/>
          </a:blip>
          <a:stretch>
            <a:fillRect/>
          </a:stretch>
        </p:blipFill>
        <p:spPr>
          <a:xfrm>
            <a:off x="2805858" y="2288604"/>
            <a:ext cx="3532284" cy="3522105"/>
          </a:xfrm>
          <a:prstGeom prst="rect">
            <a:avLst/>
          </a:prstGeom>
          <a:ln w="12700">
            <a:miter lim="400000"/>
          </a:ln>
        </p:spPr>
      </p:pic>
      <p:sp>
        <p:nvSpPr>
          <p:cNvPr id="199" name="Shape 199"/>
          <p:cNvSpPr>
            <a:spLocks noGrp="1"/>
          </p:cNvSpPr>
          <p:nvPr>
            <p:ph type="body" idx="1"/>
          </p:nvPr>
        </p:nvSpPr>
        <p:spPr>
          <a:xfrm>
            <a:off x="1284385" y="701018"/>
            <a:ext cx="6575229" cy="1307422"/>
          </a:xfrm>
          <a:prstGeom prst="rect">
            <a:avLst/>
          </a:prstGeom>
        </p:spPr>
        <p:txBody>
          <a:bodyPr/>
          <a:lstStyle>
            <a:lvl1pPr marL="0" indent="0" algn="ctr" defTabSz="457200">
              <a:spcBef>
                <a:spcPts val="500"/>
              </a:spcBef>
              <a:buSzTx/>
              <a:buFontTx/>
              <a:buNone/>
              <a:defRPr sz="4600"/>
            </a:lvl1pPr>
          </a:lstStyle>
          <a:p>
            <a:pPr lvl="0">
              <a:defRPr sz="1800">
                <a:uFillTx/>
              </a:defRPr>
            </a:pPr>
            <a:r>
              <a:rPr sz="4600">
                <a:uFill>
                  <a:solidFill/>
                </a:uFill>
              </a:rPr>
              <a:t>So where do we start?	</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We need a common language!</a:t>
            </a:r>
          </a:p>
        </p:txBody>
      </p:sp>
      <p:pic>
        <p:nvPicPr>
          <p:cNvPr id="202" name="A3FA466F-05FB-4418-AE7F-AD56F3FA343F-L0-001.jpeg"/>
          <p:cNvPicPr/>
          <p:nvPr/>
        </p:nvPicPr>
        <p:blipFill>
          <a:blip r:embed="rId2" cstate="email">
            <a:extLst/>
          </a:blip>
          <a:stretch>
            <a:fillRect/>
          </a:stretch>
        </p:blipFill>
        <p:spPr>
          <a:xfrm>
            <a:off x="1242979" y="1656623"/>
            <a:ext cx="6658042" cy="2832489"/>
          </a:xfrm>
          <a:prstGeom prst="rect">
            <a:avLst/>
          </a:prstGeom>
          <a:ln w="12700">
            <a:miter lim="400000"/>
          </a:ln>
        </p:spPr>
      </p:pic>
      <p:sp>
        <p:nvSpPr>
          <p:cNvPr id="203" name="Shape 203"/>
          <p:cNvSpPr/>
          <p:nvPr/>
        </p:nvSpPr>
        <p:spPr>
          <a:xfrm>
            <a:off x="1361475" y="4769556"/>
            <a:ext cx="6809539" cy="116654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237743">
              <a:defRPr sz="3536">
                <a:latin typeface="HelveticaNeueLT Std"/>
                <a:ea typeface="HelveticaNeueLT Std"/>
                <a:cs typeface="HelveticaNeueLT Std"/>
                <a:sym typeface="HelveticaNeueLT Std"/>
              </a:defRPr>
            </a:lvl1pPr>
          </a:lstStyle>
          <a:p>
            <a:pPr lvl="0">
              <a:defRPr sz="1800"/>
            </a:pPr>
            <a:r>
              <a:rPr sz="3536"/>
              <a:t>One that both we and our members can 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p:nvPr/>
        </p:nvSpPr>
        <p:spPr>
          <a:xfrm>
            <a:off x="612097" y="1457526"/>
            <a:ext cx="8109681" cy="728698"/>
          </a:xfrm>
          <a:prstGeom prst="rect">
            <a:avLst/>
          </a:prstGeom>
          <a:ln w="12700">
            <a:miter lim="400000"/>
          </a:ln>
          <a:extLst>
            <a:ext uri="{C572A759-6A51-4108-AA02-DFA0A04FC94B}">
              <ma14:wrappingTextBoxFlag xmlns:ma14="http://schemas.microsoft.com/office/mac/drawingml/2011/main" xmlns="" val="1"/>
            </a:ext>
          </a:extLst>
        </p:spPr>
        <p:txBody>
          <a:bodyPr lIns="126435" tIns="72248" rIns="126435" bIns="72248" anchor="ctr">
            <a:spAutoFit/>
          </a:bodyPr>
          <a:lstStyle>
            <a:lvl1pPr defTabSz="914400">
              <a:defRPr sz="4000">
                <a:effectLst>
                  <a:outerShdw blurRad="38100" dist="38100" dir="2700000" rotWithShape="0">
                    <a:srgbClr val="C0C0C0"/>
                  </a:outerShdw>
                </a:effectLst>
                <a:uFill>
                  <a:solidFill/>
                </a:uFill>
                <a:latin typeface="Arial Rounded MT Bold"/>
                <a:ea typeface="Arial Rounded MT Bold"/>
                <a:cs typeface="Arial Rounded MT Bold"/>
                <a:sym typeface="Arial Rounded MT Bold"/>
              </a:defRPr>
            </a:lvl1pPr>
          </a:lstStyle>
          <a:p>
            <a:pPr lvl="0">
              <a:defRPr sz="1800">
                <a:effectLst/>
                <a:uFillTx/>
              </a:defRPr>
            </a:pPr>
            <a:r>
              <a:rPr sz="4000">
                <a:effectLst>
                  <a:outerShdw blurRad="38100" dist="38100" dir="2700000" rotWithShape="0">
                    <a:srgbClr val="C0C0C0"/>
                  </a:outerShdw>
                </a:effectLst>
                <a:uFill>
                  <a:solidFill/>
                </a:uFill>
              </a:rPr>
              <a:t>Reginald J. Henry, CAE (Reggie)</a:t>
            </a:r>
          </a:p>
        </p:txBody>
      </p:sp>
      <p:sp>
        <p:nvSpPr>
          <p:cNvPr id="51" name="Shape 51"/>
          <p:cNvSpPr/>
          <p:nvPr/>
        </p:nvSpPr>
        <p:spPr>
          <a:xfrm>
            <a:off x="1542711" y="4028459"/>
            <a:ext cx="6055731" cy="1936428"/>
          </a:xfrm>
          <a:prstGeom prst="rect">
            <a:avLst/>
          </a:prstGeom>
          <a:ln w="12700">
            <a:miter lim="400000"/>
          </a:ln>
          <a:extLst>
            <a:ext uri="{C572A759-6A51-4108-AA02-DFA0A04FC94B}">
              <ma14:wrappingTextBoxFlag xmlns:ma14="http://schemas.microsoft.com/office/mac/drawingml/2011/main" xmlns="" val="1"/>
            </a:ext>
          </a:extLst>
        </p:spPr>
        <p:txBody>
          <a:bodyPr wrap="none" lIns="126435" tIns="72248" rIns="126435" bIns="72248" anchor="ctr">
            <a:spAutoFit/>
          </a:bodyPr>
          <a:lstStyle/>
          <a:p>
            <a:pPr lvl="0" defTabSz="914400"/>
            <a:r>
              <a:rPr sz="2400">
                <a:uFill>
                  <a:solidFill/>
                </a:uFill>
                <a:latin typeface="Arial Rounded MT Bold"/>
                <a:ea typeface="Arial Rounded MT Bold"/>
                <a:cs typeface="Arial Rounded MT Bold"/>
                <a:sym typeface="Arial Rounded MT Bold"/>
              </a:rPr>
              <a:t>Phone:	(202) 326-9547</a:t>
            </a:r>
            <a:endParaRPr>
              <a:uFill>
                <a:solidFill/>
              </a:uFill>
              <a:latin typeface="Arial Rounded MT Bold"/>
              <a:ea typeface="Arial Rounded MT Bold"/>
              <a:cs typeface="Arial Rounded MT Bold"/>
              <a:sym typeface="Arial Rounded MT Bold"/>
            </a:endParaRPr>
          </a:p>
          <a:p>
            <a:pPr lvl="0" defTabSz="914400"/>
            <a:r>
              <a:rPr sz="2400">
                <a:uFill>
                  <a:solidFill/>
                </a:uFill>
                <a:latin typeface="Arial Rounded MT Bold"/>
                <a:ea typeface="Arial Rounded MT Bold"/>
                <a:cs typeface="Arial Rounded MT Bold"/>
                <a:sym typeface="Arial Rounded MT Bold"/>
              </a:rPr>
              <a:t>Email:	reggie@asaecenter.org</a:t>
            </a:r>
          </a:p>
          <a:p>
            <a:pPr lvl="0" defTabSz="914400"/>
            <a:r>
              <a:rPr sz="2400">
                <a:uFill>
                  <a:solidFill/>
                </a:uFill>
                <a:latin typeface="Arial Rounded MT Bold"/>
                <a:ea typeface="Arial Rounded MT Bold"/>
                <a:cs typeface="Arial Rounded MT Bold"/>
                <a:sym typeface="Arial Rounded MT Bold"/>
              </a:rPr>
              <a:t>Web Site:	http://www.asaecenter.org</a:t>
            </a:r>
            <a:endParaRPr>
              <a:uFill>
                <a:solidFill/>
              </a:uFill>
              <a:latin typeface="Arial Rounded MT Bold"/>
              <a:ea typeface="Arial Rounded MT Bold"/>
              <a:cs typeface="Arial Rounded MT Bold"/>
              <a:sym typeface="Arial Rounded MT Bold"/>
            </a:endParaRPr>
          </a:p>
          <a:p>
            <a:pPr lvl="0" defTabSz="914400"/>
            <a:r>
              <a:rPr sz="2400">
                <a:uFill>
                  <a:solidFill/>
                </a:uFill>
                <a:latin typeface="Arial Rounded MT Bold"/>
                <a:ea typeface="Arial Rounded MT Bold"/>
                <a:cs typeface="Arial Rounded MT Bold"/>
                <a:sym typeface="Arial Rounded MT Bold"/>
              </a:rPr>
              <a:t>Twitter:	@ReggieHenry</a:t>
            </a:r>
          </a:p>
        </p:txBody>
      </p:sp>
      <p:pic>
        <p:nvPicPr>
          <p:cNvPr id="52" name="image5.jpg"/>
          <p:cNvPicPr/>
          <p:nvPr/>
        </p:nvPicPr>
        <p:blipFill>
          <a:blip r:embed="rId2" cstate="email">
            <a:extLst/>
          </a:blip>
          <a:stretch>
            <a:fillRect/>
          </a:stretch>
        </p:blipFill>
        <p:spPr>
          <a:xfrm>
            <a:off x="3126698" y="2307414"/>
            <a:ext cx="2143126" cy="847726"/>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We need a common language!</a:t>
            </a:r>
          </a:p>
        </p:txBody>
      </p:sp>
      <p:pic>
        <p:nvPicPr>
          <p:cNvPr id="206" name="A3FA466F-05FB-4418-AE7F-AD56F3FA343F-L0-001.jpeg"/>
          <p:cNvPicPr/>
          <p:nvPr/>
        </p:nvPicPr>
        <p:blipFill>
          <a:blip r:embed="rId2" cstate="email">
            <a:extLst/>
          </a:blip>
          <a:stretch>
            <a:fillRect/>
          </a:stretch>
        </p:blipFill>
        <p:spPr>
          <a:xfrm>
            <a:off x="1242979" y="1415213"/>
            <a:ext cx="6658042" cy="2832489"/>
          </a:xfrm>
          <a:prstGeom prst="rect">
            <a:avLst/>
          </a:prstGeom>
          <a:ln w="12700">
            <a:miter lim="400000"/>
          </a:ln>
        </p:spPr>
      </p:pic>
      <p:sp>
        <p:nvSpPr>
          <p:cNvPr id="207" name="Shape 207"/>
          <p:cNvSpPr/>
          <p:nvPr/>
        </p:nvSpPr>
        <p:spPr>
          <a:xfrm>
            <a:off x="1167231" y="4151829"/>
            <a:ext cx="6809539" cy="123754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288036">
              <a:defRPr sz="2394">
                <a:latin typeface="HelveticaNeueLT Std"/>
                <a:ea typeface="HelveticaNeueLT Std"/>
                <a:cs typeface="HelveticaNeueLT Std"/>
                <a:sym typeface="HelveticaNeueLT Std"/>
              </a:defRPr>
            </a:lvl1pPr>
          </a:lstStyle>
          <a:p>
            <a:pPr lvl="0">
              <a:defRPr sz="1800"/>
            </a:pPr>
            <a:r>
              <a:rPr sz="2394"/>
              <a:t>.... a language that can be used for classifying our resources, and to describe our members needs and interests!</a:t>
            </a:r>
          </a:p>
        </p:txBody>
      </p:sp>
      <p:sp>
        <p:nvSpPr>
          <p:cNvPr id="208" name="Shape 208"/>
          <p:cNvSpPr/>
          <p:nvPr/>
        </p:nvSpPr>
        <p:spPr>
          <a:xfrm>
            <a:off x="1493845" y="5451185"/>
            <a:ext cx="6156310" cy="93933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defTabSz="320039">
              <a:defRPr sz="4760">
                <a:latin typeface="HelveticaNeueLT Std"/>
                <a:ea typeface="HelveticaNeueLT Std"/>
                <a:cs typeface="HelveticaNeueLT Std"/>
                <a:sym typeface="HelveticaNeueLT Std"/>
              </a:defRPr>
            </a:lvl1pPr>
          </a:lstStyle>
          <a:p>
            <a:pPr lvl="0">
              <a:defRPr sz="1800"/>
            </a:pPr>
            <a:r>
              <a:rPr sz="4760"/>
              <a:t>We need a Taxonomy!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208"/>
                                        </p:tgtEl>
                                        <p:attrNameLst>
                                          <p:attrName>style.visibility</p:attrName>
                                        </p:attrNameLst>
                                      </p:cBhvr>
                                      <p:to>
                                        <p:strVal val="visible"/>
                                      </p:to>
                                    </p:set>
                                    <p:anim calcmode="lin" valueType="num">
                                      <p:cBhvr>
                                        <p:cTn id="7" dur="2500" fill="hold"/>
                                        <p:tgtEl>
                                          <p:spTgt spid="208"/>
                                        </p:tgtEl>
                                        <p:attrNameLst>
                                          <p:attrName>ppt_w</p:attrName>
                                        </p:attrNameLst>
                                      </p:cBhvr>
                                      <p:tavLst>
                                        <p:tav tm="0">
                                          <p:val>
                                            <p:fltVal val="0"/>
                                          </p:val>
                                        </p:tav>
                                        <p:tav tm="100000">
                                          <p:val>
                                            <p:strVal val="#ppt_w"/>
                                          </p:val>
                                        </p:tav>
                                      </p:tavLst>
                                    </p:anim>
                                    <p:anim calcmode="lin" valueType="num">
                                      <p:cBhvr>
                                        <p:cTn id="8" dur="2500" fill="hold"/>
                                        <p:tgtEl>
                                          <p:spTgt spid="2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title"/>
          </p:nvPr>
        </p:nvSpPr>
        <p:spPr>
          <a:xfrm>
            <a:off x="457200" y="72393"/>
            <a:ext cx="8229600" cy="1143001"/>
          </a:xfrm>
          <a:prstGeom prst="rect">
            <a:avLst/>
          </a:prstGeom>
        </p:spPr>
        <p:txBody>
          <a:bodyPr lIns="50800" tIns="50800" rIns="50800" bIns="50800"/>
          <a:lstStyle>
            <a:lvl1pPr>
              <a:defRPr>
                <a:uFill>
                  <a:solidFill/>
                </a:uFill>
              </a:defRPr>
            </a:lvl1pPr>
          </a:lstStyle>
          <a:p>
            <a:pPr lvl="0">
              <a:defRPr sz="1800">
                <a:solidFill>
                  <a:srgbClr val="000000"/>
                </a:solidFill>
                <a:uFillTx/>
              </a:defRPr>
            </a:pPr>
            <a:r>
              <a:rPr sz="4400">
                <a:solidFill>
                  <a:srgbClr val="FFFFFF"/>
                </a:solidFill>
                <a:uFill>
                  <a:solidFill/>
                </a:uFill>
              </a:rPr>
              <a:t>What is a Taxonomy?</a:t>
            </a:r>
          </a:p>
        </p:txBody>
      </p:sp>
      <p:sp>
        <p:nvSpPr>
          <p:cNvPr id="211" name="Shape 211"/>
          <p:cNvSpPr>
            <a:spLocks noGrp="1"/>
          </p:cNvSpPr>
          <p:nvPr>
            <p:ph type="body" idx="1"/>
          </p:nvPr>
        </p:nvSpPr>
        <p:spPr>
          <a:xfrm>
            <a:off x="1248884" y="2952038"/>
            <a:ext cx="6646232" cy="3352801"/>
          </a:xfrm>
          <a:prstGeom prst="rect">
            <a:avLst/>
          </a:prstGeom>
        </p:spPr>
        <p:txBody>
          <a:bodyPr lIns="50800" tIns="50800" rIns="50800" bIns="50800" anchor="t"/>
          <a:lstStyle/>
          <a:p>
            <a:pPr lvl="0" algn="ctr">
              <a:spcBef>
                <a:spcPts val="1100"/>
              </a:spcBef>
              <a:buFont typeface="Arial"/>
              <a:defRPr sz="1800" b="0"/>
            </a:pPr>
            <a:r>
              <a:rPr sz="3600">
                <a:uFill>
                  <a:solidFill/>
                </a:uFill>
              </a:rPr>
              <a:t>A hierarchical classification or categorization system…in reference to any means of organizing </a:t>
            </a:r>
            <a:r>
              <a:rPr sz="3600" b="1">
                <a:uFill>
                  <a:solidFill/>
                </a:uFill>
              </a:rPr>
              <a:t>content</a:t>
            </a:r>
            <a:r>
              <a:rPr sz="3600">
                <a:uFill>
                  <a:solidFill/>
                </a:uFill>
              </a:rPr>
              <a:t>.</a:t>
            </a:r>
          </a:p>
        </p:txBody>
      </p:sp>
      <p:sp>
        <p:nvSpPr>
          <p:cNvPr id="212" name="Shape 212"/>
          <p:cNvSpPr/>
          <p:nvPr/>
        </p:nvSpPr>
        <p:spPr>
          <a:xfrm>
            <a:off x="1167231" y="1517614"/>
            <a:ext cx="6809539" cy="116654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a:defRPr sz="4400">
                <a:latin typeface="HelveticaNeueLT Std"/>
                <a:ea typeface="HelveticaNeueLT Std"/>
                <a:cs typeface="HelveticaNeueLT Std"/>
                <a:sym typeface="HelveticaNeueLT Std"/>
              </a:defRPr>
            </a:lvl1pPr>
          </a:lstStyle>
          <a:p>
            <a:pPr lvl="0">
              <a:defRPr sz="1800"/>
            </a:pPr>
            <a:r>
              <a:rPr sz="4400"/>
              <a:t>Let's Keep it Simple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body" idx="1"/>
          </p:nvPr>
        </p:nvSpPr>
        <p:spPr>
          <a:xfrm>
            <a:off x="672211" y="319412"/>
            <a:ext cx="8229601" cy="528102"/>
          </a:xfrm>
          <a:prstGeom prst="rect">
            <a:avLst/>
          </a:prstGeom>
        </p:spPr>
        <p:txBody>
          <a:bodyPr lIns="50800" tIns="50800" rIns="50800" bIns="50800"/>
          <a:lstStyle>
            <a:lvl1pPr algn="l" defTabSz="356615">
              <a:spcBef>
                <a:spcPts val="400"/>
              </a:spcBef>
              <a:defRPr sz="2807">
                <a:solidFill>
                  <a:srgbClr val="FFFFFF"/>
                </a:solidFill>
                <a:uFill>
                  <a:solidFill/>
                </a:uFill>
              </a:defRPr>
            </a:lvl1pPr>
          </a:lstStyle>
          <a:p>
            <a:pPr lvl="0">
              <a:defRPr sz="1800">
                <a:solidFill>
                  <a:srgbClr val="000000"/>
                </a:solidFill>
                <a:uFillTx/>
              </a:defRPr>
            </a:pPr>
            <a:r>
              <a:rPr sz="2807">
                <a:solidFill>
                  <a:srgbClr val="FFFFFF"/>
                </a:solidFill>
                <a:uFill>
                  <a:solidFill/>
                </a:uFill>
              </a:rPr>
              <a:t>The ASAE taxonomy has 7 branches (or facets)	</a:t>
            </a:r>
          </a:p>
        </p:txBody>
      </p:sp>
      <p:pic>
        <p:nvPicPr>
          <p:cNvPr id="217" name="image4.png"/>
          <p:cNvPicPr/>
          <p:nvPr/>
        </p:nvPicPr>
        <p:blipFill>
          <a:blip r:embed="rId2" cstate="email">
            <a:extLst/>
          </a:blip>
          <a:stretch>
            <a:fillRect/>
          </a:stretch>
        </p:blipFill>
        <p:spPr>
          <a:xfrm>
            <a:off x="889080" y="1958411"/>
            <a:ext cx="7082444" cy="3384152"/>
          </a:xfrm>
          <a:prstGeom prst="rect">
            <a:avLst/>
          </a:prstGeom>
          <a:ln w="12700">
            <a:miter lim="400000"/>
          </a:ln>
        </p:spPr>
      </p:pic>
      <p:sp>
        <p:nvSpPr>
          <p:cNvPr id="218" name="Shape 218">
            <a:hlinkClick r:id="" action="ppaction://hlinkshowjump?jump=endshow"/>
          </p:cNvPr>
          <p:cNvSpPr/>
          <p:nvPr/>
        </p:nvSpPr>
        <p:spPr>
          <a:xfrm>
            <a:off x="3777459" y="4783596"/>
            <a:ext cx="3198799" cy="7010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4200" b="1">
                <a:solidFill>
                  <a:srgbClr val="F12922"/>
                </a:solidFill>
              </a:defRPr>
            </a:lvl1pPr>
          </a:lstStyle>
          <a:p>
            <a:pPr lvl="0">
              <a:defRPr sz="1800" b="0">
                <a:solidFill>
                  <a:srgbClr val="000000"/>
                </a:solidFill>
              </a:defRPr>
            </a:pPr>
            <a:r>
              <a:rPr sz="4200" b="1">
                <a:solidFill>
                  <a:srgbClr val="F12922"/>
                </a:solidFill>
              </a:rPr>
              <a:t>Let's go see!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8" fill="hold" grpId="1" nodeType="clickEffect">
                                  <p:stCondLst>
                                    <p:cond delay="0"/>
                                  </p:stCondLst>
                                  <p:iterate>
                                    <p:tmAbs val="0"/>
                                  </p:iterate>
                                  <p:childTnLst>
                                    <p:set>
                                      <p:cBhvr>
                                        <p:cTn id="6" fill="hold"/>
                                        <p:tgtEl>
                                          <p:spTgt spid="218"/>
                                        </p:tgtEl>
                                        <p:attrNameLst>
                                          <p:attrName>style.visibility</p:attrName>
                                        </p:attrNameLst>
                                      </p:cBhvr>
                                      <p:to>
                                        <p:strVal val="visible"/>
                                      </p:to>
                                    </p:set>
                                    <p:animEffect transition="in" filter="dissolve(right)">
                                      <p:cBhvr>
                                        <p:cTn id="7"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rPr/>
              <a:pPr lvl="0"/>
              <a:t>23</a:t>
            </a:fld>
            <a:endParaRPr/>
          </a:p>
        </p:txBody>
      </p:sp>
      <p:pic>
        <p:nvPicPr>
          <p:cNvPr id="221" name="0ABD2447-1B7B-4E9C-A850-A30CC2FB4DFF-L0-001.png"/>
          <p:cNvPicPr/>
          <p:nvPr/>
        </p:nvPicPr>
        <p:blipFill>
          <a:blip r:embed="rId3" cstate="email">
            <a:extLst/>
          </a:blip>
          <a:stretch>
            <a:fillRect/>
          </a:stretch>
        </p:blipFill>
        <p:spPr>
          <a:xfrm>
            <a:off x="27304" y="-29124"/>
            <a:ext cx="9089392" cy="6817044"/>
          </a:xfrm>
          <a:prstGeom prst="rect">
            <a:avLst/>
          </a:prstGeom>
          <a:ln w="12700">
            <a:miter lim="400000"/>
          </a:ln>
        </p:spPr>
      </p:pic>
      <p:sp>
        <p:nvSpPr>
          <p:cNvPr id="222" name="Shape 222">
            <a:hlinkClick r:id="rId4"/>
          </p:cNvPr>
          <p:cNvSpPr/>
          <p:nvPr/>
        </p:nvSpPr>
        <p:spPr>
          <a:xfrm>
            <a:off x="3777459" y="4783596"/>
            <a:ext cx="3198799" cy="701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200" b="1">
                <a:solidFill>
                  <a:srgbClr val="F12922"/>
                </a:solidFill>
              </a:defRPr>
            </a:lvl1pPr>
          </a:lstStyle>
          <a:p>
            <a:pPr lvl="0">
              <a:defRPr sz="1800" b="0">
                <a:solidFill>
                  <a:srgbClr val="000000"/>
                </a:solidFill>
              </a:defRPr>
            </a:pPr>
            <a:r>
              <a:rPr sz="4200" b="1">
                <a:solidFill>
                  <a:srgbClr val="F12922"/>
                </a:solidFill>
              </a:rPr>
              <a:t>Let's go see!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8" fill="hold" grpId="1" nodeType="clickEffect">
                                  <p:stCondLst>
                                    <p:cond delay="0"/>
                                  </p:stCondLst>
                                  <p:iterate>
                                    <p:tmAbs val="0"/>
                                  </p:iterate>
                                  <p:childTnLst>
                                    <p:set>
                                      <p:cBhvr>
                                        <p:cTn id="6" fill="hold"/>
                                        <p:tgtEl>
                                          <p:spTgt spid="222"/>
                                        </p:tgtEl>
                                        <p:attrNameLst>
                                          <p:attrName>style.visibility</p:attrName>
                                        </p:attrNameLst>
                                      </p:cBhvr>
                                      <p:to>
                                        <p:strVal val="visible"/>
                                      </p:to>
                                    </p:set>
                                    <p:animEffect transition="in" filter="dissolve(right)">
                                      <p:cBhvr>
                                        <p:cTn id="7"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p:cNvSpPr>
          <p:nvPr>
            <p:ph type="title" idx="4294967295"/>
          </p:nvPr>
        </p:nvSpPr>
        <p:spPr>
          <a:xfrm>
            <a:off x="573611" y="430996"/>
            <a:ext cx="7996778" cy="982214"/>
          </a:xfrm>
          <a:prstGeom prst="rect">
            <a:avLst/>
          </a:prstGeom>
        </p:spPr>
        <p:txBody>
          <a:bodyPr lIns="50800" tIns="50800" rIns="50800" bIns="50800" anchor="b"/>
          <a:lstStyle>
            <a:lvl1pPr defTabSz="262889">
              <a:defRPr sz="5175">
                <a:solidFill>
                  <a:srgbClr val="000000"/>
                </a:solidFill>
                <a:latin typeface="Marker Felt"/>
                <a:ea typeface="Marker Felt"/>
                <a:cs typeface="Marker Felt"/>
                <a:sym typeface="Marker Felt"/>
              </a:defRPr>
            </a:lvl1pPr>
          </a:lstStyle>
          <a:p>
            <a:pPr lvl="0">
              <a:defRPr sz="1800"/>
            </a:pPr>
            <a:r>
              <a:rPr sz="5175"/>
              <a:t>Don't Guess...KNOW!</a:t>
            </a:r>
          </a:p>
        </p:txBody>
      </p:sp>
      <p:pic>
        <p:nvPicPr>
          <p:cNvPr id="227" name="IMG_1095.png"/>
          <p:cNvPicPr/>
          <p:nvPr/>
        </p:nvPicPr>
        <p:blipFill>
          <a:blip r:embed="rId2" cstate="email">
            <a:extLst/>
          </a:blip>
          <a:stretch>
            <a:fillRect/>
          </a:stretch>
        </p:blipFill>
        <p:spPr>
          <a:xfrm>
            <a:off x="2900682" y="1797681"/>
            <a:ext cx="3503556" cy="4004703"/>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p:cNvSpPr>
          <p:nvPr>
            <p:ph type="title"/>
          </p:nvPr>
        </p:nvSpPr>
        <p:spPr>
          <a:xfrm>
            <a:off x="457200" y="55658"/>
            <a:ext cx="8229600" cy="1143001"/>
          </a:xfrm>
          <a:prstGeom prst="rect">
            <a:avLst/>
          </a:prstGeom>
        </p:spPr>
        <p:txBody>
          <a:bodyPr/>
          <a:lstStyle/>
          <a:p>
            <a:pPr lvl="0">
              <a:defRPr sz="1800">
                <a:solidFill>
                  <a:srgbClr val="000000"/>
                </a:solidFill>
              </a:defRPr>
            </a:pPr>
            <a:r>
              <a:rPr sz="4400">
                <a:solidFill>
                  <a:srgbClr val="FFFFFF"/>
                </a:solidFill>
              </a:rPr>
              <a:t>How the Taxonomy is Used</a:t>
            </a:r>
          </a:p>
        </p:txBody>
      </p:sp>
      <p:sp>
        <p:nvSpPr>
          <p:cNvPr id="230" name="Shape 230"/>
          <p:cNvSpPr>
            <a:spLocks noGrp="1"/>
          </p:cNvSpPr>
          <p:nvPr>
            <p:ph type="body" idx="1"/>
          </p:nvPr>
        </p:nvSpPr>
        <p:spPr>
          <a:xfrm>
            <a:off x="1042975" y="1950673"/>
            <a:ext cx="6575229" cy="3615022"/>
          </a:xfrm>
          <a:prstGeom prst="rect">
            <a:avLst/>
          </a:prstGeom>
        </p:spPr>
        <p:txBody>
          <a:bodyPr lIns="50800" tIns="50800" rIns="50800" bIns="50800" anchor="t"/>
          <a:lstStyle>
            <a:lvl1pPr algn="ctr" defTabSz="333756">
              <a:spcBef>
                <a:spcPts val="400"/>
              </a:spcBef>
              <a:defRPr sz="7665" b="0">
                <a:uFill>
                  <a:solidFill/>
                </a:uFill>
              </a:defRPr>
            </a:lvl1pPr>
          </a:lstStyle>
          <a:p>
            <a:pPr lvl="0">
              <a:defRPr sz="1800">
                <a:uFillTx/>
              </a:defRPr>
            </a:pPr>
            <a:r>
              <a:rPr sz="7665">
                <a:uFill>
                  <a:solidFill/>
                </a:uFill>
              </a:rPr>
              <a:t>Connecting Members to Content</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p:nvPr/>
        </p:nvSpPr>
        <p:spPr>
          <a:xfrm>
            <a:off x="1373007" y="202872"/>
            <a:ext cx="6397986" cy="685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4500">
                <a:solidFill>
                  <a:srgbClr val="FFFFFF"/>
                </a:solidFill>
                <a:latin typeface="+mj-lt"/>
                <a:ea typeface="+mj-ea"/>
                <a:cs typeface="+mj-cs"/>
                <a:sym typeface="Helvetica"/>
              </a:defRPr>
            </a:lvl1pPr>
          </a:lstStyle>
          <a:p>
            <a:pPr lvl="0">
              <a:defRPr sz="1800">
                <a:solidFill>
                  <a:srgbClr val="000000"/>
                </a:solidFill>
              </a:defRPr>
            </a:pPr>
            <a:r>
              <a:rPr sz="4500">
                <a:solidFill>
                  <a:srgbClr val="FFFFFF"/>
                </a:solidFill>
              </a:rPr>
              <a:t>Rethink Content Strategy</a:t>
            </a:r>
          </a:p>
        </p:txBody>
      </p:sp>
      <p:sp>
        <p:nvSpPr>
          <p:cNvPr id="233" name="Shape 233"/>
          <p:cNvSpPr/>
          <p:nvPr/>
        </p:nvSpPr>
        <p:spPr>
          <a:xfrm>
            <a:off x="448153" y="1637645"/>
            <a:ext cx="8541777" cy="24892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307473" lvl="0" indent="-307473">
              <a:buSzPct val="100000"/>
              <a:buAutoNum type="arabicPeriod"/>
            </a:pPr>
            <a:r>
              <a:rPr sz="2300">
                <a:latin typeface="+mj-lt"/>
                <a:ea typeface="+mj-ea"/>
                <a:cs typeface="+mj-cs"/>
                <a:sym typeface="Helvetica"/>
              </a:rPr>
              <a:t>You must have a taxonomy! It is the common language that's used to categorize your resources and by which your members indicate their interests/needs. </a:t>
            </a:r>
            <a:r>
              <a:rPr sz="2300" b="1">
                <a:latin typeface="+mj-lt"/>
                <a:ea typeface="+mj-ea"/>
                <a:cs typeface="+mj-cs"/>
                <a:sym typeface="Helvetica"/>
              </a:rPr>
              <a:t>The taxonomy must be present in every digital system you have. Period!</a:t>
            </a:r>
          </a:p>
          <a:p>
            <a:pPr lvl="0"/>
            <a:endParaRPr sz="2300">
              <a:latin typeface="+mj-lt"/>
              <a:ea typeface="+mj-ea"/>
              <a:cs typeface="+mj-cs"/>
              <a:sym typeface="Helvetica"/>
            </a:endParaRPr>
          </a:p>
          <a:p>
            <a:pPr lvl="0"/>
            <a:endParaRPr sz="2300" b="1">
              <a:latin typeface="+mj-lt"/>
              <a:ea typeface="+mj-ea"/>
              <a:cs typeface="+mj-cs"/>
              <a:sym typeface="Helvetica"/>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p:cNvSpPr>
          <p:nvPr>
            <p:ph type="title"/>
          </p:nvPr>
        </p:nvSpPr>
        <p:spPr>
          <a:xfrm>
            <a:off x="457200" y="55658"/>
            <a:ext cx="8229600" cy="1143001"/>
          </a:xfrm>
          <a:prstGeom prst="rect">
            <a:avLst/>
          </a:prstGeom>
        </p:spPr>
        <p:txBody>
          <a:bodyPr/>
          <a:lstStyle/>
          <a:p>
            <a:pPr lvl="0">
              <a:defRPr sz="1800">
                <a:solidFill>
                  <a:srgbClr val="000000"/>
                </a:solidFill>
              </a:defRPr>
            </a:pPr>
            <a:r>
              <a:rPr sz="4400">
                <a:solidFill>
                  <a:srgbClr val="FFFFFF"/>
                </a:solidFill>
              </a:rPr>
              <a:t>How the Taxonomy is Used</a:t>
            </a:r>
          </a:p>
        </p:txBody>
      </p:sp>
      <p:sp>
        <p:nvSpPr>
          <p:cNvPr id="236" name="Shape 236"/>
          <p:cNvSpPr/>
          <p:nvPr/>
        </p:nvSpPr>
        <p:spPr>
          <a:xfrm>
            <a:off x="738527" y="1238046"/>
            <a:ext cx="4975285" cy="8026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2400"/>
            </a:lvl1pPr>
          </a:lstStyle>
          <a:p>
            <a:pPr lvl="0">
              <a:defRPr sz="1800"/>
            </a:pPr>
            <a:r>
              <a:rPr sz="2400"/>
              <a:t>Refining search results on websites</a:t>
            </a:r>
          </a:p>
        </p:txBody>
      </p:sp>
      <p:pic>
        <p:nvPicPr>
          <p:cNvPr id="237" name="E45F9BAF-9692-4450-9EFC-8E3A1D740F7B-L0-001.png"/>
          <p:cNvPicPr/>
          <p:nvPr/>
        </p:nvPicPr>
        <p:blipFill>
          <a:blip r:embed="rId2" cstate="email">
            <a:extLst/>
          </a:blip>
          <a:stretch>
            <a:fillRect/>
          </a:stretch>
        </p:blipFill>
        <p:spPr>
          <a:xfrm>
            <a:off x="184608" y="1763134"/>
            <a:ext cx="6452340" cy="4839255"/>
          </a:xfrm>
          <a:prstGeom prst="rect">
            <a:avLst/>
          </a:prstGeom>
          <a:ln w="12700">
            <a:miter lim="400000"/>
          </a:ln>
        </p:spPr>
      </p:pic>
      <p:pic>
        <p:nvPicPr>
          <p:cNvPr id="238" name="784EECC3-7CC1-48BD-B2E5-474941F844D4-L0-001.png"/>
          <p:cNvPicPr/>
          <p:nvPr/>
        </p:nvPicPr>
        <p:blipFill>
          <a:blip r:embed="rId3" cstate="email">
            <a:extLst/>
          </a:blip>
          <a:srcRect/>
          <a:stretch>
            <a:fillRect/>
          </a:stretch>
        </p:blipFill>
        <p:spPr>
          <a:xfrm>
            <a:off x="6787896" y="1499145"/>
            <a:ext cx="2028518" cy="4506818"/>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body" idx="1"/>
          </p:nvPr>
        </p:nvSpPr>
        <p:spPr>
          <a:xfrm>
            <a:off x="915169" y="1467852"/>
            <a:ext cx="7043850" cy="3615022"/>
          </a:xfrm>
          <a:prstGeom prst="rect">
            <a:avLst/>
          </a:prstGeom>
        </p:spPr>
        <p:txBody>
          <a:bodyPr/>
          <a:lstStyle>
            <a:lvl1pPr marL="0" indent="0" algn="ctr" defTabSz="196596">
              <a:spcBef>
                <a:spcPts val="200"/>
              </a:spcBef>
              <a:buSzTx/>
              <a:buFontTx/>
              <a:buNone/>
              <a:defRPr sz="4515"/>
            </a:lvl1pPr>
          </a:lstStyle>
          <a:p>
            <a:pPr lvl="0">
              <a:defRPr sz="1800">
                <a:uFillTx/>
              </a:defRPr>
            </a:pPr>
            <a:r>
              <a:rPr sz="4515">
                <a:uFill>
                  <a:solidFill/>
                </a:uFill>
              </a:rPr>
              <a:t>Or even better, don't make them work so hard...how about just sending them what they say they are interested in!</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p:cNvSpPr>
          <p:nvPr>
            <p:ph type="title"/>
          </p:nvPr>
        </p:nvSpPr>
        <p:spPr>
          <a:xfrm>
            <a:off x="457200" y="55658"/>
            <a:ext cx="8229600" cy="1143001"/>
          </a:xfrm>
          <a:prstGeom prst="rect">
            <a:avLst/>
          </a:prstGeom>
        </p:spPr>
        <p:txBody>
          <a:bodyPr/>
          <a:lstStyle/>
          <a:p>
            <a:pPr lvl="0">
              <a:defRPr sz="1800">
                <a:solidFill>
                  <a:srgbClr val="000000"/>
                </a:solidFill>
              </a:defRPr>
            </a:pPr>
            <a:r>
              <a:rPr sz="4400">
                <a:solidFill>
                  <a:srgbClr val="FFFFFF"/>
                </a:solidFill>
              </a:rPr>
              <a:t>How the Taxonomy is Used</a:t>
            </a:r>
          </a:p>
        </p:txBody>
      </p:sp>
      <p:pic>
        <p:nvPicPr>
          <p:cNvPr id="243" name="image25.png"/>
          <p:cNvPicPr/>
          <p:nvPr/>
        </p:nvPicPr>
        <p:blipFill>
          <a:blip r:embed="rId3" cstate="email">
            <a:extLst/>
          </a:blip>
          <a:srcRect/>
          <a:stretch>
            <a:fillRect/>
          </a:stretch>
        </p:blipFill>
        <p:spPr>
          <a:xfrm>
            <a:off x="106049" y="1652656"/>
            <a:ext cx="4670838" cy="4486899"/>
          </a:xfrm>
          <a:prstGeom prst="rect">
            <a:avLst/>
          </a:prstGeom>
          <a:ln w="12700">
            <a:miter lim="400000"/>
          </a:ln>
        </p:spPr>
      </p:pic>
      <p:sp>
        <p:nvSpPr>
          <p:cNvPr id="244" name="Shape 244"/>
          <p:cNvSpPr/>
          <p:nvPr/>
        </p:nvSpPr>
        <p:spPr>
          <a:xfrm>
            <a:off x="1334953" y="1280647"/>
            <a:ext cx="2448333" cy="8026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lvl1pPr>
          </a:lstStyle>
          <a:p>
            <a:pPr lvl="0">
              <a:defRPr sz="1800"/>
            </a:pPr>
            <a:r>
              <a:rPr sz="2400"/>
              <a:t>General Content</a:t>
            </a:r>
          </a:p>
        </p:txBody>
      </p:sp>
      <p:sp>
        <p:nvSpPr>
          <p:cNvPr id="245" name="Shape 245"/>
          <p:cNvSpPr/>
          <p:nvPr/>
        </p:nvSpPr>
        <p:spPr>
          <a:xfrm>
            <a:off x="5910839" y="1280647"/>
            <a:ext cx="3086211" cy="8026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2400"/>
            </a:lvl1pPr>
          </a:lstStyle>
          <a:p>
            <a:pPr lvl="0">
              <a:defRPr sz="1800"/>
            </a:pPr>
            <a:r>
              <a:rPr sz="2400"/>
              <a:t>Personalized Content</a:t>
            </a:r>
          </a:p>
        </p:txBody>
      </p:sp>
      <p:grpSp>
        <p:nvGrpSpPr>
          <p:cNvPr id="248" name="Group 248"/>
          <p:cNvGrpSpPr/>
          <p:nvPr/>
        </p:nvGrpSpPr>
        <p:grpSpPr>
          <a:xfrm>
            <a:off x="4843193" y="1781544"/>
            <a:ext cx="3696729" cy="4229293"/>
            <a:chOff x="0" y="0"/>
            <a:chExt cx="3696727" cy="4229291"/>
          </a:xfrm>
        </p:grpSpPr>
        <p:pic>
          <p:nvPicPr>
            <p:cNvPr id="246" name="image24.png"/>
            <p:cNvPicPr/>
            <p:nvPr/>
          </p:nvPicPr>
          <p:blipFill>
            <a:blip r:embed="rId4" cstate="email">
              <a:extLst/>
            </a:blip>
            <a:srcRect/>
            <a:stretch>
              <a:fillRect/>
            </a:stretch>
          </p:blipFill>
          <p:spPr>
            <a:xfrm>
              <a:off x="1241258" y="0"/>
              <a:ext cx="2455470" cy="4229292"/>
            </a:xfrm>
            <a:prstGeom prst="rect">
              <a:avLst/>
            </a:prstGeom>
            <a:ln w="12700" cap="flat">
              <a:noFill/>
              <a:miter lim="400000"/>
            </a:ln>
            <a:effectLst/>
          </p:spPr>
        </p:pic>
        <p:sp>
          <p:nvSpPr>
            <p:cNvPr id="247" name="Shape 247"/>
            <p:cNvSpPr/>
            <p:nvPr/>
          </p:nvSpPr>
          <p:spPr>
            <a:xfrm>
              <a:off x="0" y="1419186"/>
              <a:ext cx="1237571" cy="1237572"/>
            </a:xfrm>
            <a:prstGeom prst="rightArrow">
              <a:avLst>
                <a:gd name="adj1" fmla="val 32000"/>
                <a:gd name="adj2" fmla="val 64000"/>
              </a:avLst>
            </a:prstGeom>
            <a:solidFill>
              <a:srgbClr val="F79646"/>
            </a:solidFill>
            <a:ln w="25400" cap="flat">
              <a:solidFill>
                <a:srgbClr val="F59926"/>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defRPr>
                  <a:solidFill>
                    <a:srgbClr val="FFFFFF"/>
                  </a:solidFill>
                </a:defRPr>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48"/>
                                        </p:tgtEl>
                                        <p:attrNameLst>
                                          <p:attrName>style.visibility</p:attrName>
                                        </p:attrNameLst>
                                      </p:cBhvr>
                                      <p:to>
                                        <p:strVal val="visible"/>
                                      </p:to>
                                    </p:set>
                                    <p:animEffect transition="in" filter="wipe(left)">
                                      <p:cBhvr>
                                        <p:cTn id="7" dur="1000"/>
                                        <p:tgtEl>
                                          <p:spTgt spid="248"/>
                                        </p:tgtEl>
                                      </p:cBhvr>
                                    </p:animEffect>
                                  </p:childTnLst>
                                </p:cTn>
                              </p:par>
                            </p:childTnLst>
                          </p:cTn>
                        </p:par>
                        <p:par>
                          <p:cTn id="8" fill="hold">
                            <p:stCondLst>
                              <p:cond delay="1000"/>
                            </p:stCondLst>
                            <p:childTnLst>
                              <p:par>
                                <p:cTn id="9" presetID="1" presetClass="entr" presetSubtype="0" fill="hold" grpId="2" nodeType="afterEffect">
                                  <p:stCondLst>
                                    <p:cond delay="0"/>
                                  </p:stCondLst>
                                  <p:iterate>
                                    <p:tmAbs val="0"/>
                                  </p:iterate>
                                  <p:childTnLst>
                                    <p:set>
                                      <p:cBhvr>
                                        <p:cTn id="10" fill="hold"/>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2" animBg="1" advAuto="0"/>
      <p:bldP spid="248"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xfrm>
            <a:off x="457200" y="55658"/>
            <a:ext cx="8229600" cy="1143001"/>
          </a:xfrm>
          <a:prstGeom prst="rect">
            <a:avLst/>
          </a:prstGeom>
        </p:spPr>
        <p:txBody>
          <a:bodyPr/>
          <a:lstStyle>
            <a:lvl1pPr>
              <a:defRPr sz="3400"/>
            </a:lvl1pPr>
          </a:lstStyle>
          <a:p>
            <a:pPr lvl="0">
              <a:defRPr sz="1800">
                <a:solidFill>
                  <a:srgbClr val="000000"/>
                </a:solidFill>
              </a:defRPr>
            </a:pPr>
            <a:r>
              <a:rPr sz="3400">
                <a:solidFill>
                  <a:srgbClr val="FFFFFF"/>
                </a:solidFill>
              </a:rPr>
              <a:t>Why is Member Engagement Important?</a:t>
            </a:r>
          </a:p>
        </p:txBody>
      </p:sp>
      <p:sp>
        <p:nvSpPr>
          <p:cNvPr id="55" name="Shape 55"/>
          <p:cNvSpPr>
            <a:spLocks noGrp="1"/>
          </p:cNvSpPr>
          <p:nvPr>
            <p:ph type="body" idx="1"/>
          </p:nvPr>
        </p:nvSpPr>
        <p:spPr>
          <a:xfrm>
            <a:off x="153969" y="1792930"/>
            <a:ext cx="4990012" cy="3556957"/>
          </a:xfrm>
          <a:prstGeom prst="rect">
            <a:avLst/>
          </a:prstGeom>
        </p:spPr>
        <p:txBody>
          <a:bodyPr/>
          <a:lstStyle/>
          <a:p>
            <a:pPr marL="291465" lvl="0" indent="-291465" defTabSz="388620">
              <a:lnSpc>
                <a:spcPct val="80000"/>
              </a:lnSpc>
              <a:spcBef>
                <a:spcPts val="400"/>
              </a:spcBef>
              <a:defRPr sz="1800"/>
            </a:pPr>
            <a:r>
              <a:rPr sz="2040"/>
              <a:t>Involved members don’t drop out</a:t>
            </a:r>
          </a:p>
          <a:p>
            <a:pPr marL="291465" lvl="0" indent="-291465" defTabSz="388620">
              <a:lnSpc>
                <a:spcPct val="80000"/>
              </a:lnSpc>
              <a:spcBef>
                <a:spcPts val="400"/>
              </a:spcBef>
              <a:defRPr sz="1800"/>
            </a:pPr>
            <a:endParaRPr sz="2040"/>
          </a:p>
          <a:p>
            <a:pPr marL="291465" lvl="0" indent="-291465" defTabSz="388620">
              <a:lnSpc>
                <a:spcPct val="80000"/>
              </a:lnSpc>
              <a:spcBef>
                <a:spcPts val="400"/>
              </a:spcBef>
              <a:defRPr sz="1800"/>
            </a:pPr>
            <a:r>
              <a:rPr sz="2040"/>
              <a:t>Meaningful connections and experiences for your members will keep them coming back</a:t>
            </a:r>
          </a:p>
          <a:p>
            <a:pPr marL="291465" lvl="0" indent="-291465" defTabSz="388620">
              <a:lnSpc>
                <a:spcPct val="80000"/>
              </a:lnSpc>
              <a:spcBef>
                <a:spcPts val="400"/>
              </a:spcBef>
              <a:defRPr sz="1800"/>
            </a:pPr>
            <a:endParaRPr sz="2040"/>
          </a:p>
          <a:p>
            <a:pPr marL="291465" lvl="0" indent="-291465" defTabSz="388620">
              <a:lnSpc>
                <a:spcPct val="80000"/>
              </a:lnSpc>
              <a:spcBef>
                <a:spcPts val="400"/>
              </a:spcBef>
              <a:defRPr sz="1800"/>
            </a:pPr>
            <a:r>
              <a:rPr sz="2040"/>
              <a:t>It costs five to six times more to recruit a new member than it does to keep an existing one</a:t>
            </a:r>
          </a:p>
          <a:p>
            <a:pPr marL="291465" lvl="0" indent="-291465" defTabSz="388620">
              <a:lnSpc>
                <a:spcPct val="80000"/>
              </a:lnSpc>
              <a:spcBef>
                <a:spcPts val="400"/>
              </a:spcBef>
              <a:defRPr sz="1800"/>
            </a:pPr>
            <a:endParaRPr sz="2040"/>
          </a:p>
          <a:p>
            <a:pPr marL="291465" lvl="0" indent="-291465" defTabSz="388620">
              <a:lnSpc>
                <a:spcPct val="80000"/>
              </a:lnSpc>
              <a:spcBef>
                <a:spcPts val="400"/>
              </a:spcBef>
              <a:defRPr sz="1800"/>
            </a:pPr>
            <a:endParaRPr sz="2040"/>
          </a:p>
          <a:p>
            <a:pPr marL="291465" lvl="0" indent="-291465" defTabSz="388620">
              <a:lnSpc>
                <a:spcPct val="80000"/>
              </a:lnSpc>
              <a:spcBef>
                <a:spcPts val="200"/>
              </a:spcBef>
              <a:buSzTx/>
              <a:buNone/>
              <a:defRPr sz="1800"/>
            </a:pPr>
            <a:r>
              <a:rPr sz="1105" i="1"/>
              <a:t>From 199 Ideas: Member Service and Engagement</a:t>
            </a:r>
            <a:r>
              <a:rPr sz="1105"/>
              <a:t>, published by ASAE (2011)</a:t>
            </a:r>
          </a:p>
        </p:txBody>
      </p:sp>
      <p:pic>
        <p:nvPicPr>
          <p:cNvPr id="56" name="image26.jpeg" descr="9722584569_c427e5bd43_o.jpg"/>
          <p:cNvPicPr/>
          <p:nvPr/>
        </p:nvPicPr>
        <p:blipFill>
          <a:blip r:embed="rId3" cstate="email">
            <a:extLst/>
          </a:blip>
          <a:srcRect/>
          <a:stretch>
            <a:fillRect/>
          </a:stretch>
        </p:blipFill>
        <p:spPr>
          <a:xfrm>
            <a:off x="5368833" y="1812314"/>
            <a:ext cx="3696790" cy="2989111"/>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p:nvPr/>
        </p:nvSpPr>
        <p:spPr>
          <a:xfrm>
            <a:off x="1373007" y="202872"/>
            <a:ext cx="6397986" cy="685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4500">
                <a:solidFill>
                  <a:srgbClr val="FFFFFF"/>
                </a:solidFill>
                <a:latin typeface="+mj-lt"/>
                <a:ea typeface="+mj-ea"/>
                <a:cs typeface="+mj-cs"/>
                <a:sym typeface="Helvetica"/>
              </a:defRPr>
            </a:lvl1pPr>
          </a:lstStyle>
          <a:p>
            <a:pPr lvl="0">
              <a:defRPr sz="1800">
                <a:solidFill>
                  <a:srgbClr val="000000"/>
                </a:solidFill>
              </a:defRPr>
            </a:pPr>
            <a:r>
              <a:rPr sz="4500">
                <a:solidFill>
                  <a:srgbClr val="FFFFFF"/>
                </a:solidFill>
              </a:rPr>
              <a:t>Rethink Content Strategy</a:t>
            </a:r>
          </a:p>
        </p:txBody>
      </p:sp>
      <p:sp>
        <p:nvSpPr>
          <p:cNvPr id="253" name="Shape 253"/>
          <p:cNvSpPr/>
          <p:nvPr/>
        </p:nvSpPr>
        <p:spPr>
          <a:xfrm>
            <a:off x="448153" y="1637645"/>
            <a:ext cx="8541777" cy="3911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307473" lvl="0" indent="-307473">
              <a:buSzPct val="100000"/>
              <a:buAutoNum type="arabicPeriod"/>
            </a:pPr>
            <a:r>
              <a:rPr sz="2300">
                <a:latin typeface="+mj-lt"/>
                <a:ea typeface="+mj-ea"/>
                <a:cs typeface="+mj-cs"/>
                <a:sym typeface="Helvetica"/>
              </a:rPr>
              <a:t>You must have a taxonomy! It is the common language that's used to categorize your resources and by which your members indicate their interests/needs. </a:t>
            </a:r>
            <a:r>
              <a:rPr sz="2300" b="1">
                <a:latin typeface="+mj-lt"/>
                <a:ea typeface="+mj-ea"/>
                <a:cs typeface="+mj-cs"/>
                <a:sym typeface="Helvetica"/>
              </a:rPr>
              <a:t>The taxonomy must be present in every digital system you have. Period!</a:t>
            </a:r>
          </a:p>
          <a:p>
            <a:pPr lvl="0"/>
            <a:endParaRPr sz="2300">
              <a:latin typeface="+mj-lt"/>
              <a:ea typeface="+mj-ea"/>
              <a:cs typeface="+mj-cs"/>
              <a:sym typeface="Helvetica"/>
            </a:endParaRPr>
          </a:p>
          <a:p>
            <a:pPr marL="307473" lvl="0" indent="-307473">
              <a:buSzPct val="100000"/>
              <a:buAutoNum type="arabicPeriod" startAt="2"/>
            </a:pPr>
            <a:r>
              <a:rPr sz="2300">
                <a:latin typeface="+mj-lt"/>
                <a:ea typeface="+mj-ea"/>
                <a:cs typeface="+mj-cs"/>
                <a:sym typeface="Helvetica"/>
              </a:rPr>
              <a:t>In the future, most organizations will have multiple websites or other types of content repositories. Most likely they will have multiple content management systems. </a:t>
            </a:r>
            <a:r>
              <a:rPr sz="2300" b="1">
                <a:latin typeface="+mj-lt"/>
                <a:ea typeface="+mj-ea"/>
                <a:cs typeface="+mj-cs"/>
                <a:sym typeface="Helvetica"/>
              </a:rPr>
              <a:t>You've got to find a way to mitigate content silos!</a:t>
            </a:r>
          </a:p>
          <a:p>
            <a:pPr lvl="0"/>
            <a:endParaRPr sz="2300" b="1">
              <a:latin typeface="+mj-lt"/>
              <a:ea typeface="+mj-ea"/>
              <a:cs typeface="+mj-cs"/>
              <a:sym typeface="Helvetica"/>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p:nvPr/>
        </p:nvSpPr>
        <p:spPr>
          <a:xfrm>
            <a:off x="3476389" y="4095335"/>
            <a:ext cx="2351190" cy="744539"/>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lgn="ctr" defTabSz="584200">
              <a:defRPr sz="4400">
                <a:latin typeface="Helvetica Light"/>
                <a:ea typeface="Helvetica Light"/>
                <a:cs typeface="Helvetica Light"/>
                <a:sym typeface="Helvetica Light"/>
              </a:defRPr>
            </a:lvl1pPr>
          </a:lstStyle>
          <a:p>
            <a:pPr lvl="0">
              <a:defRPr sz="1800"/>
            </a:pPr>
            <a:r>
              <a:rPr sz="4400"/>
              <a:t>Solution?</a:t>
            </a:r>
          </a:p>
        </p:txBody>
      </p:sp>
      <p:pic>
        <p:nvPicPr>
          <p:cNvPr id="256" name="IMG_1296.jpeg"/>
          <p:cNvPicPr/>
          <p:nvPr/>
        </p:nvPicPr>
        <p:blipFill>
          <a:blip r:embed="rId2" cstate="email">
            <a:extLst/>
          </a:blip>
          <a:stretch>
            <a:fillRect/>
          </a:stretch>
        </p:blipFill>
        <p:spPr>
          <a:xfrm>
            <a:off x="374245" y="217571"/>
            <a:ext cx="1552929" cy="2070571"/>
          </a:xfrm>
          <a:prstGeom prst="rect">
            <a:avLst/>
          </a:prstGeom>
          <a:ln w="3175">
            <a:miter lim="400000"/>
          </a:ln>
        </p:spPr>
      </p:pic>
      <p:pic>
        <p:nvPicPr>
          <p:cNvPr id="257" name="IMG_0843.png"/>
          <p:cNvPicPr/>
          <p:nvPr/>
        </p:nvPicPr>
        <p:blipFill>
          <a:blip r:embed="rId3" cstate="email">
            <a:extLst/>
          </a:blip>
          <a:stretch>
            <a:fillRect/>
          </a:stretch>
        </p:blipFill>
        <p:spPr>
          <a:xfrm>
            <a:off x="2061924" y="233418"/>
            <a:ext cx="1529158" cy="2038877"/>
          </a:xfrm>
          <a:prstGeom prst="rect">
            <a:avLst/>
          </a:prstGeom>
          <a:ln w="3175">
            <a:miter lim="400000"/>
          </a:ln>
        </p:spPr>
      </p:pic>
      <p:pic>
        <p:nvPicPr>
          <p:cNvPr id="258" name="IMG_0841.png"/>
          <p:cNvPicPr/>
          <p:nvPr/>
        </p:nvPicPr>
        <p:blipFill>
          <a:blip r:embed="rId4" cstate="email">
            <a:extLst/>
          </a:blip>
          <a:stretch>
            <a:fillRect/>
          </a:stretch>
        </p:blipFill>
        <p:spPr>
          <a:xfrm>
            <a:off x="3725832" y="218856"/>
            <a:ext cx="1551001" cy="2068001"/>
          </a:xfrm>
          <a:prstGeom prst="rect">
            <a:avLst/>
          </a:prstGeom>
          <a:ln w="3175">
            <a:miter lim="400000"/>
          </a:ln>
        </p:spPr>
      </p:pic>
      <p:pic>
        <p:nvPicPr>
          <p:cNvPr id="259" name="IMG_0844.png"/>
          <p:cNvPicPr/>
          <p:nvPr/>
        </p:nvPicPr>
        <p:blipFill>
          <a:blip r:embed="rId5" cstate="email">
            <a:extLst/>
          </a:blip>
          <a:stretch>
            <a:fillRect/>
          </a:stretch>
        </p:blipFill>
        <p:spPr>
          <a:xfrm>
            <a:off x="5411582" y="240270"/>
            <a:ext cx="1596614" cy="2128819"/>
          </a:xfrm>
          <a:prstGeom prst="rect">
            <a:avLst/>
          </a:prstGeom>
          <a:ln w="3175">
            <a:miter lim="400000"/>
          </a:ln>
        </p:spPr>
      </p:pic>
      <p:pic>
        <p:nvPicPr>
          <p:cNvPr id="260" name="IMG_0842.png"/>
          <p:cNvPicPr/>
          <p:nvPr/>
        </p:nvPicPr>
        <p:blipFill>
          <a:blip r:embed="rId6" cstate="email">
            <a:extLst/>
          </a:blip>
          <a:stretch>
            <a:fillRect/>
          </a:stretch>
        </p:blipFill>
        <p:spPr>
          <a:xfrm>
            <a:off x="7142946" y="220141"/>
            <a:ext cx="1626809" cy="2169077"/>
          </a:xfrm>
          <a:prstGeom prst="rect">
            <a:avLst/>
          </a:prstGeom>
          <a:ln w="3175">
            <a:miter lim="400000"/>
          </a:ln>
        </p:spPr>
      </p:pic>
      <p:sp>
        <p:nvSpPr>
          <p:cNvPr id="261" name="Shape 261"/>
          <p:cNvSpPr/>
          <p:nvPr/>
        </p:nvSpPr>
        <p:spPr>
          <a:xfrm>
            <a:off x="539873" y="3893872"/>
            <a:ext cx="8224222" cy="1339454"/>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8" tIns="35718" rIns="35718" bIns="35718" anchor="ctr"/>
          <a:lstStyle>
            <a:lvl1pPr algn="ctr" defTabSz="584200">
              <a:defRPr sz="3200">
                <a:latin typeface="Helvetica Light"/>
                <a:ea typeface="Helvetica Light"/>
                <a:cs typeface="Helvetica Light"/>
                <a:sym typeface="Helvetica Light"/>
              </a:defRPr>
            </a:lvl1pPr>
          </a:lstStyle>
          <a:p>
            <a:pPr lvl="0">
              <a:defRPr sz="1800"/>
            </a:pPr>
            <a:r>
              <a:rPr sz="3200"/>
              <a:t>"Middleware"</a:t>
            </a:r>
          </a:p>
        </p:txBody>
      </p:sp>
      <p:grpSp>
        <p:nvGrpSpPr>
          <p:cNvPr id="267" name="Group 267"/>
          <p:cNvGrpSpPr/>
          <p:nvPr/>
        </p:nvGrpSpPr>
        <p:grpSpPr>
          <a:xfrm>
            <a:off x="885297" y="2472687"/>
            <a:ext cx="7373406" cy="1071262"/>
            <a:chOff x="0" y="0"/>
            <a:chExt cx="7373404" cy="1071260"/>
          </a:xfrm>
        </p:grpSpPr>
        <p:sp>
          <p:nvSpPr>
            <p:cNvPr id="262" name="Shape 262"/>
            <p:cNvSpPr/>
            <p:nvPr/>
          </p:nvSpPr>
          <p:spPr>
            <a:xfrm rot="5400000">
              <a:off x="-191467" y="191466"/>
              <a:ext cx="1071262" cy="688329"/>
            </a:xfrm>
            <a:prstGeom prst="leftRightArrow">
              <a:avLst>
                <a:gd name="adj1" fmla="val 32000"/>
                <a:gd name="adj2" fmla="val 85933"/>
              </a:avLst>
            </a:prstGeom>
            <a:gradFill flip="none" rotWithShape="1">
              <a:gsLst>
                <a:gs pos="0">
                  <a:srgbClr val="FBFBFB"/>
                </a:gs>
                <a:gs pos="100000">
                  <a:srgbClr val="BEBEBE"/>
                </a:gs>
              </a:gsLst>
              <a:lin ang="5400000" scaled="0"/>
            </a:gradFill>
            <a:ln w="3175" cap="flat">
              <a:noFill/>
              <a:miter lim="400000"/>
            </a:ln>
            <a:effectLst>
              <a:outerShdw blurRad="25400" dist="12700" dir="5400000" rotWithShape="0">
                <a:srgbClr val="000000">
                  <a:alpha val="50000"/>
                </a:srgbClr>
              </a:outerShdw>
            </a:effectLst>
          </p:spPr>
          <p:txBody>
            <a:bodyPr wrap="square" lIns="35718" tIns="35718" rIns="35718" bIns="35718" numCol="1" anchor="ctr">
              <a:noAutofit/>
            </a:bodyPr>
            <a:lstStyle/>
            <a:p>
              <a:pPr lvl="0" algn="ctr" defTabSz="584200">
                <a:defRPr sz="1600">
                  <a:latin typeface="Helvetica Light"/>
                  <a:ea typeface="Helvetica Light"/>
                  <a:cs typeface="Helvetica Light"/>
                  <a:sym typeface="Helvetica Light"/>
                </a:defRPr>
              </a:pPr>
              <a:endParaRPr/>
            </a:p>
          </p:txBody>
        </p:sp>
        <p:sp>
          <p:nvSpPr>
            <p:cNvPr id="263" name="Shape 263"/>
            <p:cNvSpPr/>
            <p:nvPr/>
          </p:nvSpPr>
          <p:spPr>
            <a:xfrm rot="5400000">
              <a:off x="1346949" y="191466"/>
              <a:ext cx="1071262" cy="688329"/>
            </a:xfrm>
            <a:prstGeom prst="leftRightArrow">
              <a:avLst>
                <a:gd name="adj1" fmla="val 32000"/>
                <a:gd name="adj2" fmla="val 85933"/>
              </a:avLst>
            </a:prstGeom>
            <a:gradFill flip="none" rotWithShape="1">
              <a:gsLst>
                <a:gs pos="0">
                  <a:srgbClr val="FBFBFB"/>
                </a:gs>
                <a:gs pos="100000">
                  <a:srgbClr val="BEBEBE"/>
                </a:gs>
              </a:gsLst>
              <a:lin ang="5400000" scaled="0"/>
            </a:gradFill>
            <a:ln w="3175" cap="flat">
              <a:noFill/>
              <a:miter lim="400000"/>
            </a:ln>
            <a:effectLst>
              <a:outerShdw blurRad="25400" dist="12700" dir="5400000" rotWithShape="0">
                <a:srgbClr val="000000">
                  <a:alpha val="50000"/>
                </a:srgbClr>
              </a:outerShdw>
            </a:effectLst>
          </p:spPr>
          <p:txBody>
            <a:bodyPr wrap="square" lIns="35718" tIns="35718" rIns="35718" bIns="35718" numCol="1" anchor="ctr">
              <a:noAutofit/>
            </a:bodyPr>
            <a:lstStyle/>
            <a:p>
              <a:pPr lvl="0" algn="ctr" defTabSz="584200">
                <a:defRPr sz="1600">
                  <a:latin typeface="Helvetica Light"/>
                  <a:ea typeface="Helvetica Light"/>
                  <a:cs typeface="Helvetica Light"/>
                  <a:sym typeface="Helvetica Light"/>
                </a:defRPr>
              </a:pPr>
              <a:endParaRPr/>
            </a:p>
          </p:txBody>
        </p:sp>
        <p:sp>
          <p:nvSpPr>
            <p:cNvPr id="264" name="Shape 264"/>
            <p:cNvSpPr/>
            <p:nvPr/>
          </p:nvSpPr>
          <p:spPr>
            <a:xfrm rot="5400000">
              <a:off x="3113543" y="191466"/>
              <a:ext cx="1071261" cy="688329"/>
            </a:xfrm>
            <a:prstGeom prst="leftRightArrow">
              <a:avLst>
                <a:gd name="adj1" fmla="val 32000"/>
                <a:gd name="adj2" fmla="val 85933"/>
              </a:avLst>
            </a:prstGeom>
            <a:gradFill flip="none" rotWithShape="1">
              <a:gsLst>
                <a:gs pos="0">
                  <a:srgbClr val="FBFBFB"/>
                </a:gs>
                <a:gs pos="100000">
                  <a:srgbClr val="BEBEBE"/>
                </a:gs>
              </a:gsLst>
              <a:lin ang="5400000" scaled="0"/>
            </a:gradFill>
            <a:ln w="3175" cap="flat">
              <a:noFill/>
              <a:miter lim="400000"/>
            </a:ln>
            <a:effectLst>
              <a:outerShdw blurRad="25400" dist="12700" dir="5400000" rotWithShape="0">
                <a:srgbClr val="000000">
                  <a:alpha val="50000"/>
                </a:srgbClr>
              </a:outerShdw>
            </a:effectLst>
          </p:spPr>
          <p:txBody>
            <a:bodyPr wrap="square" lIns="35718" tIns="35718" rIns="35718" bIns="35718" numCol="1" anchor="ctr">
              <a:noAutofit/>
            </a:bodyPr>
            <a:lstStyle/>
            <a:p>
              <a:pPr lvl="0" algn="ctr" defTabSz="584200">
                <a:defRPr sz="1600">
                  <a:latin typeface="Helvetica Light"/>
                  <a:ea typeface="Helvetica Light"/>
                  <a:cs typeface="Helvetica Light"/>
                  <a:sym typeface="Helvetica Light"/>
                </a:defRPr>
              </a:pPr>
              <a:endParaRPr/>
            </a:p>
          </p:txBody>
        </p:sp>
        <p:sp>
          <p:nvSpPr>
            <p:cNvPr id="265" name="Shape 265"/>
            <p:cNvSpPr/>
            <p:nvPr/>
          </p:nvSpPr>
          <p:spPr>
            <a:xfrm rot="5400000">
              <a:off x="4822100" y="191466"/>
              <a:ext cx="1071262" cy="688329"/>
            </a:xfrm>
            <a:prstGeom prst="leftRightArrow">
              <a:avLst>
                <a:gd name="adj1" fmla="val 32000"/>
                <a:gd name="adj2" fmla="val 85933"/>
              </a:avLst>
            </a:prstGeom>
            <a:gradFill flip="none" rotWithShape="1">
              <a:gsLst>
                <a:gs pos="0">
                  <a:srgbClr val="FBFBFB"/>
                </a:gs>
                <a:gs pos="100000">
                  <a:srgbClr val="BEBEBE"/>
                </a:gs>
              </a:gsLst>
              <a:lin ang="5400000" scaled="0"/>
            </a:gradFill>
            <a:ln w="3175" cap="flat">
              <a:noFill/>
              <a:miter lim="400000"/>
            </a:ln>
            <a:effectLst>
              <a:outerShdw blurRad="25400" dist="12700" dir="5400000" rotWithShape="0">
                <a:srgbClr val="000000">
                  <a:alpha val="50000"/>
                </a:srgbClr>
              </a:outerShdw>
            </a:effectLst>
          </p:spPr>
          <p:txBody>
            <a:bodyPr wrap="square" lIns="35718" tIns="35718" rIns="35718" bIns="35718" numCol="1" anchor="ctr">
              <a:noAutofit/>
            </a:bodyPr>
            <a:lstStyle/>
            <a:p>
              <a:pPr lvl="0" algn="ctr" defTabSz="584200">
                <a:defRPr sz="1600">
                  <a:latin typeface="Helvetica Light"/>
                  <a:ea typeface="Helvetica Light"/>
                  <a:cs typeface="Helvetica Light"/>
                  <a:sym typeface="Helvetica Light"/>
                </a:defRPr>
              </a:pPr>
              <a:endParaRPr/>
            </a:p>
          </p:txBody>
        </p:sp>
        <p:sp>
          <p:nvSpPr>
            <p:cNvPr id="266" name="Shape 266"/>
            <p:cNvSpPr/>
            <p:nvPr/>
          </p:nvSpPr>
          <p:spPr>
            <a:xfrm rot="5400000">
              <a:off x="6493610" y="191466"/>
              <a:ext cx="1071262" cy="688329"/>
            </a:xfrm>
            <a:prstGeom prst="leftRightArrow">
              <a:avLst>
                <a:gd name="adj1" fmla="val 32000"/>
                <a:gd name="adj2" fmla="val 85933"/>
              </a:avLst>
            </a:prstGeom>
            <a:gradFill flip="none" rotWithShape="1">
              <a:gsLst>
                <a:gs pos="0">
                  <a:srgbClr val="FBFBFB"/>
                </a:gs>
                <a:gs pos="100000">
                  <a:srgbClr val="BEBEBE"/>
                </a:gs>
              </a:gsLst>
              <a:lin ang="5400000" scaled="0"/>
            </a:gradFill>
            <a:ln w="3175" cap="flat">
              <a:noFill/>
              <a:miter lim="400000"/>
            </a:ln>
            <a:effectLst>
              <a:outerShdw blurRad="25400" dist="12700" dir="5400000" rotWithShape="0">
                <a:srgbClr val="000000">
                  <a:alpha val="50000"/>
                </a:srgbClr>
              </a:outerShdw>
            </a:effectLst>
          </p:spPr>
          <p:txBody>
            <a:bodyPr wrap="square" lIns="35718" tIns="35718" rIns="35718" bIns="35718" numCol="1" anchor="ctr">
              <a:noAutofit/>
            </a:bodyPr>
            <a:lstStyle/>
            <a:p>
              <a:pPr lvl="0" algn="ctr" defTabSz="584200">
                <a:defRPr sz="1600">
                  <a:latin typeface="Helvetica Light"/>
                  <a:ea typeface="Helvetica Light"/>
                  <a:cs typeface="Helvetica Light"/>
                  <a:sym typeface="Helvetica Light"/>
                </a:defRPr>
              </a:pPr>
              <a:endParaRPr/>
            </a:p>
          </p:txBody>
        </p:sp>
      </p:grpSp>
      <p:sp>
        <p:nvSpPr>
          <p:cNvPr id="268" name="Shape 268"/>
          <p:cNvSpPr/>
          <p:nvPr/>
        </p:nvSpPr>
        <p:spPr>
          <a:xfrm>
            <a:off x="1077587" y="5275245"/>
            <a:ext cx="7148793" cy="439739"/>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lgn="ctr" defTabSz="584200">
              <a:defRPr sz="2400">
                <a:latin typeface="Helvetica Light"/>
                <a:ea typeface="Helvetica Light"/>
                <a:cs typeface="Helvetica Light"/>
                <a:sym typeface="Helvetica Light"/>
              </a:defRPr>
            </a:lvl1pPr>
          </a:lstStyle>
          <a:p>
            <a:pPr lvl="0">
              <a:defRPr sz="1800"/>
            </a:pPr>
            <a:r>
              <a:rPr sz="2400"/>
              <a:t>Create a process that indexes content from all sites.</a:t>
            </a:r>
          </a:p>
        </p:txBody>
      </p:sp>
      <p:sp>
        <p:nvSpPr>
          <p:cNvPr id="269" name="Shape 269"/>
          <p:cNvSpPr/>
          <p:nvPr/>
        </p:nvSpPr>
        <p:spPr>
          <a:xfrm>
            <a:off x="586718" y="5764741"/>
            <a:ext cx="8130531" cy="439739"/>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lgn="ctr" defTabSz="584200">
              <a:defRPr sz="2400" b="1">
                <a:latin typeface="+mj-lt"/>
                <a:ea typeface="+mj-ea"/>
                <a:cs typeface="+mj-cs"/>
                <a:sym typeface="Helvetica"/>
              </a:defRPr>
            </a:lvl1pPr>
          </a:lstStyle>
          <a:p>
            <a:pPr lvl="0">
              <a:defRPr sz="1800" b="0"/>
            </a:pPr>
            <a:r>
              <a:rPr sz="2400" b="1"/>
              <a:t>Content from anywhere becomes available everywhere!</a:t>
            </a:r>
          </a:p>
        </p:txBody>
      </p:sp>
      <p:grpSp>
        <p:nvGrpSpPr>
          <p:cNvPr id="272" name="Group 272"/>
          <p:cNvGrpSpPr/>
          <p:nvPr/>
        </p:nvGrpSpPr>
        <p:grpSpPr>
          <a:xfrm>
            <a:off x="550690" y="3893872"/>
            <a:ext cx="7234179" cy="2789398"/>
            <a:chOff x="0" y="0"/>
            <a:chExt cx="7234177" cy="2789396"/>
          </a:xfrm>
        </p:grpSpPr>
        <p:pic>
          <p:nvPicPr>
            <p:cNvPr id="270" name="IMG_1320.jpeg"/>
            <p:cNvPicPr/>
            <p:nvPr/>
          </p:nvPicPr>
          <p:blipFill>
            <a:blip r:embed="rId7" cstate="email">
              <a:extLst/>
            </a:blip>
            <a:stretch>
              <a:fillRect/>
            </a:stretch>
          </p:blipFill>
          <p:spPr>
            <a:xfrm>
              <a:off x="0" y="0"/>
              <a:ext cx="2014216" cy="1339454"/>
            </a:xfrm>
            <a:prstGeom prst="rect">
              <a:avLst/>
            </a:prstGeom>
            <a:ln w="3175" cap="flat">
              <a:noFill/>
              <a:miter lim="400000"/>
            </a:ln>
            <a:effectLst/>
          </p:spPr>
        </p:pic>
        <p:sp>
          <p:nvSpPr>
            <p:cNvPr id="271" name="Shape 271"/>
            <p:cNvSpPr/>
            <p:nvPr/>
          </p:nvSpPr>
          <p:spPr>
            <a:xfrm>
              <a:off x="797093" y="2349659"/>
              <a:ext cx="6437085" cy="4397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5718" tIns="35718" rIns="35718" bIns="35718" numCol="1" anchor="ctr">
              <a:spAutoFit/>
            </a:bodyPr>
            <a:lstStyle>
              <a:lvl1pPr algn="ctr" defTabSz="584200">
                <a:defRPr sz="2400">
                  <a:latin typeface="Helvetica Light"/>
                  <a:ea typeface="Helvetica Light"/>
                  <a:cs typeface="Helvetica Light"/>
                  <a:sym typeface="Helvetica Light"/>
                </a:defRPr>
              </a:lvl1pPr>
            </a:lstStyle>
            <a:p>
              <a:pPr lvl="0">
                <a:defRPr sz="1800"/>
              </a:pPr>
              <a:r>
                <a:rPr sz="2400"/>
                <a:t>While we're at it, rethink our search experience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268"/>
                                        </p:tgtEl>
                                        <p:attrNameLst>
                                          <p:attrName>style.visibility</p:attrName>
                                        </p:attrNameLst>
                                      </p:cBhvr>
                                      <p:to>
                                        <p:strVal val="visible"/>
                                      </p:to>
                                    </p:set>
                                    <p:anim calcmode="lin" valueType="num">
                                      <p:cBhvr>
                                        <p:cTn id="7" dur="2500" fill="hold"/>
                                        <p:tgtEl>
                                          <p:spTgt spid="268"/>
                                        </p:tgtEl>
                                        <p:attrNameLst>
                                          <p:attrName>ppt_w</p:attrName>
                                        </p:attrNameLst>
                                      </p:cBhvr>
                                      <p:tavLst>
                                        <p:tav tm="0">
                                          <p:val>
                                            <p:fltVal val="0"/>
                                          </p:val>
                                        </p:tav>
                                        <p:tav tm="100000">
                                          <p:val>
                                            <p:strVal val="#ppt_w"/>
                                          </p:val>
                                        </p:tav>
                                      </p:tavLst>
                                    </p:anim>
                                    <p:anim calcmode="lin" valueType="num">
                                      <p:cBhvr>
                                        <p:cTn id="8" dur="2500" fill="hold"/>
                                        <p:tgtEl>
                                          <p:spTgt spid="268"/>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23" presetClass="entr" presetSubtype="32" fill="hold" grpId="2" nodeType="afterEffect">
                                  <p:stCondLst>
                                    <p:cond delay="0"/>
                                  </p:stCondLst>
                                  <p:iterate>
                                    <p:tmAbs val="0"/>
                                  </p:iterate>
                                  <p:childTnLst>
                                    <p:set>
                                      <p:cBhvr>
                                        <p:cTn id="11" fill="hold"/>
                                        <p:tgtEl>
                                          <p:spTgt spid="261"/>
                                        </p:tgtEl>
                                        <p:attrNameLst>
                                          <p:attrName>style.visibility</p:attrName>
                                        </p:attrNameLst>
                                      </p:cBhvr>
                                      <p:to>
                                        <p:strVal val="visible"/>
                                      </p:to>
                                    </p:set>
                                    <p:anim calcmode="lin" valueType="num">
                                      <p:cBhvr>
                                        <p:cTn id="12" dur="2500" fill="hold"/>
                                        <p:tgtEl>
                                          <p:spTgt spid="261"/>
                                        </p:tgtEl>
                                        <p:attrNameLst>
                                          <p:attrName>ppt_w</p:attrName>
                                        </p:attrNameLst>
                                      </p:cBhvr>
                                      <p:tavLst>
                                        <p:tav tm="0">
                                          <p:val>
                                            <p:fltVal val="0"/>
                                          </p:val>
                                        </p:tav>
                                        <p:tav tm="100000">
                                          <p:val>
                                            <p:strVal val="#ppt_w"/>
                                          </p:val>
                                        </p:tav>
                                      </p:tavLst>
                                    </p:anim>
                                    <p:anim calcmode="lin" valueType="num">
                                      <p:cBhvr>
                                        <p:cTn id="13" dur="2500" fill="hold"/>
                                        <p:tgtEl>
                                          <p:spTgt spid="261"/>
                                        </p:tgtEl>
                                        <p:attrNameLst>
                                          <p:attrName>ppt_h</p:attrName>
                                        </p:attrNameLst>
                                      </p:cBhvr>
                                      <p:tavLst>
                                        <p:tav tm="0">
                                          <p:val>
                                            <p:fltVal val="0"/>
                                          </p:val>
                                        </p:tav>
                                        <p:tav tm="100000">
                                          <p:val>
                                            <p:strVal val="#ppt_h"/>
                                          </p:val>
                                        </p:tav>
                                      </p:tavLst>
                                    </p:anim>
                                  </p:childTnLst>
                                </p:cTn>
                              </p:par>
                            </p:childTnLst>
                          </p:cTn>
                        </p:par>
                        <p:par>
                          <p:cTn id="14" fill="hold">
                            <p:stCondLst>
                              <p:cond delay="5000"/>
                            </p:stCondLst>
                            <p:childTnLst>
                              <p:par>
                                <p:cTn id="15" presetID="2" presetClass="entr" presetSubtype="8" fill="hold" grpId="3" nodeType="afterEffect">
                                  <p:stCondLst>
                                    <p:cond delay="0"/>
                                  </p:stCondLst>
                                  <p:iterate>
                                    <p:tmAbs val="0"/>
                                  </p:iterate>
                                  <p:childTnLst>
                                    <p:set>
                                      <p:cBhvr>
                                        <p:cTn id="16" fill="hold"/>
                                        <p:tgtEl>
                                          <p:spTgt spid="267"/>
                                        </p:tgtEl>
                                        <p:attrNameLst>
                                          <p:attrName>style.visibility</p:attrName>
                                        </p:attrNameLst>
                                      </p:cBhvr>
                                      <p:to>
                                        <p:strVal val="visible"/>
                                      </p:to>
                                    </p:set>
                                    <p:anim calcmode="lin" valueType="num">
                                      <p:cBhvr>
                                        <p:cTn id="17" dur="1500" fill="hold"/>
                                        <p:tgtEl>
                                          <p:spTgt spid="267"/>
                                        </p:tgtEl>
                                        <p:attrNameLst>
                                          <p:attrName>ppt_x</p:attrName>
                                        </p:attrNameLst>
                                      </p:cBhvr>
                                      <p:tavLst>
                                        <p:tav tm="0">
                                          <p:val>
                                            <p:strVal val="0-#ppt_w/2"/>
                                          </p:val>
                                        </p:tav>
                                        <p:tav tm="100000">
                                          <p:val>
                                            <p:strVal val="#ppt_x"/>
                                          </p:val>
                                        </p:tav>
                                      </p:tavLst>
                                    </p:anim>
                                    <p:anim calcmode="lin" valueType="num">
                                      <p:cBhvr>
                                        <p:cTn id="18" dur="1500" fill="hold"/>
                                        <p:tgtEl>
                                          <p:spTgt spid="267"/>
                                        </p:tgtEl>
                                        <p:attrNameLst>
                                          <p:attrName>ppt_y</p:attrName>
                                        </p:attrNameLst>
                                      </p:cBhvr>
                                      <p:tavLst>
                                        <p:tav tm="0">
                                          <p:val>
                                            <p:strVal val="#ppt_y"/>
                                          </p:val>
                                        </p:tav>
                                        <p:tav tm="100000">
                                          <p:val>
                                            <p:strVal val="#ppt_y"/>
                                          </p:val>
                                        </p:tav>
                                      </p:tavLst>
                                    </p:anim>
                                  </p:childTnLst>
                                </p:cTn>
                              </p:par>
                            </p:childTnLst>
                          </p:cTn>
                        </p:par>
                        <p:par>
                          <p:cTn id="19" fill="hold">
                            <p:stCondLst>
                              <p:cond delay="6500"/>
                            </p:stCondLst>
                            <p:childTnLst>
                              <p:par>
                                <p:cTn id="20" presetID="23" presetClass="entr" presetSubtype="32" fill="hold" grpId="4" nodeType="afterEffect">
                                  <p:stCondLst>
                                    <p:cond delay="0"/>
                                  </p:stCondLst>
                                  <p:iterate>
                                    <p:tmAbs val="0"/>
                                  </p:iterate>
                                  <p:childTnLst>
                                    <p:set>
                                      <p:cBhvr>
                                        <p:cTn id="21" fill="hold"/>
                                        <p:tgtEl>
                                          <p:spTgt spid="269"/>
                                        </p:tgtEl>
                                        <p:attrNameLst>
                                          <p:attrName>style.visibility</p:attrName>
                                        </p:attrNameLst>
                                      </p:cBhvr>
                                      <p:to>
                                        <p:strVal val="visible"/>
                                      </p:to>
                                    </p:set>
                                    <p:anim calcmode="lin" valueType="num">
                                      <p:cBhvr>
                                        <p:cTn id="22" dur="2500" fill="hold"/>
                                        <p:tgtEl>
                                          <p:spTgt spid="269"/>
                                        </p:tgtEl>
                                        <p:attrNameLst>
                                          <p:attrName>ppt_w</p:attrName>
                                        </p:attrNameLst>
                                      </p:cBhvr>
                                      <p:tavLst>
                                        <p:tav tm="0">
                                          <p:val>
                                            <p:fltVal val="0"/>
                                          </p:val>
                                        </p:tav>
                                        <p:tav tm="100000">
                                          <p:val>
                                            <p:strVal val="#ppt_w"/>
                                          </p:val>
                                        </p:tav>
                                      </p:tavLst>
                                    </p:anim>
                                    <p:anim calcmode="lin" valueType="num">
                                      <p:cBhvr>
                                        <p:cTn id="23" dur="2500" fill="hold"/>
                                        <p:tgtEl>
                                          <p:spTgt spid="269"/>
                                        </p:tgtEl>
                                        <p:attrNameLst>
                                          <p:attrName>ppt_h</p:attrName>
                                        </p:attrNameLst>
                                      </p:cBhvr>
                                      <p:tavLst>
                                        <p:tav tm="0">
                                          <p:val>
                                            <p:fltVal val="0"/>
                                          </p:val>
                                        </p:tav>
                                        <p:tav tm="100000">
                                          <p:val>
                                            <p:strVal val="#ppt_h"/>
                                          </p:val>
                                        </p:tav>
                                      </p:tavLst>
                                    </p:anim>
                                  </p:childTnLst>
                                </p:cTn>
                              </p:par>
                            </p:childTnLst>
                          </p:cTn>
                        </p:par>
                        <p:par>
                          <p:cTn id="24" fill="hold">
                            <p:stCondLst>
                              <p:cond delay="9000"/>
                            </p:stCondLst>
                            <p:childTnLst>
                              <p:par>
                                <p:cTn id="25" presetID="23" presetClass="entr" presetSubtype="32" fill="hold" grpId="5" nodeType="afterEffect">
                                  <p:stCondLst>
                                    <p:cond delay="0"/>
                                  </p:stCondLst>
                                  <p:iterate>
                                    <p:tmAbs val="0"/>
                                  </p:iterate>
                                  <p:childTnLst>
                                    <p:set>
                                      <p:cBhvr>
                                        <p:cTn id="26" fill="hold"/>
                                        <p:tgtEl>
                                          <p:spTgt spid="272"/>
                                        </p:tgtEl>
                                        <p:attrNameLst>
                                          <p:attrName>style.visibility</p:attrName>
                                        </p:attrNameLst>
                                      </p:cBhvr>
                                      <p:to>
                                        <p:strVal val="visible"/>
                                      </p:to>
                                    </p:set>
                                    <p:anim calcmode="lin" valueType="num">
                                      <p:cBhvr>
                                        <p:cTn id="27" dur="2500" fill="hold"/>
                                        <p:tgtEl>
                                          <p:spTgt spid="272"/>
                                        </p:tgtEl>
                                        <p:attrNameLst>
                                          <p:attrName>ppt_w</p:attrName>
                                        </p:attrNameLst>
                                      </p:cBhvr>
                                      <p:tavLst>
                                        <p:tav tm="0">
                                          <p:val>
                                            <p:fltVal val="0"/>
                                          </p:val>
                                        </p:tav>
                                        <p:tav tm="100000">
                                          <p:val>
                                            <p:strVal val="#ppt_w"/>
                                          </p:val>
                                        </p:tav>
                                      </p:tavLst>
                                    </p:anim>
                                    <p:anim calcmode="lin" valueType="num">
                                      <p:cBhvr>
                                        <p:cTn id="28" dur="2500" fill="hold"/>
                                        <p:tgtEl>
                                          <p:spTgt spid="2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2" animBg="1" advAuto="0"/>
      <p:bldP spid="267" grpId="3" animBg="1" advAuto="0"/>
      <p:bldP spid="268" grpId="1" animBg="1" advAuto="0"/>
      <p:bldP spid="269" grpId="4" animBg="1" advAuto="0"/>
      <p:bldP spid="272" grpId="5"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CF5F4329-B8A5-4075-A890-794A87407157-L0-001.png"/>
          <p:cNvPicPr/>
          <p:nvPr/>
        </p:nvPicPr>
        <p:blipFill>
          <a:blip r:embed="rId2" cstate="email">
            <a:extLst/>
          </a:blip>
          <a:stretch>
            <a:fillRect/>
          </a:stretch>
        </p:blipFill>
        <p:spPr>
          <a:xfrm>
            <a:off x="0" y="0"/>
            <a:ext cx="9144000" cy="6858000"/>
          </a:xfrm>
          <a:prstGeom prst="rect">
            <a:avLst/>
          </a:prstGeom>
          <a:ln w="12700">
            <a:miter lim="400000"/>
          </a:ln>
        </p:spPr>
      </p:pic>
      <p:sp>
        <p:nvSpPr>
          <p:cNvPr id="275" name="Shape 275">
            <a:hlinkClick r:id="" action="ppaction://hlinkshowjump?jump=endshow"/>
          </p:cNvPr>
          <p:cNvSpPr/>
          <p:nvPr/>
        </p:nvSpPr>
        <p:spPr>
          <a:xfrm>
            <a:off x="2598808" y="1758864"/>
            <a:ext cx="3198798" cy="7010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4200" b="1">
                <a:solidFill>
                  <a:srgbClr val="F12922"/>
                </a:solidFill>
              </a:defRPr>
            </a:lvl1pPr>
          </a:lstStyle>
          <a:p>
            <a:pPr lvl="0">
              <a:defRPr sz="1800" b="0">
                <a:solidFill>
                  <a:srgbClr val="000000"/>
                </a:solidFill>
              </a:defRPr>
            </a:pPr>
            <a:r>
              <a:rPr sz="4200" b="1">
                <a:solidFill>
                  <a:srgbClr val="F12922"/>
                </a:solidFill>
              </a:rPr>
              <a:t>Let's go see!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8" fill="hold" grpId="1" nodeType="clickEffect">
                                  <p:stCondLst>
                                    <p:cond delay="0"/>
                                  </p:stCondLst>
                                  <p:iterate>
                                    <p:tmAbs val="0"/>
                                  </p:iterate>
                                  <p:childTnLst>
                                    <p:set>
                                      <p:cBhvr>
                                        <p:cTn id="6" fill="hold"/>
                                        <p:tgtEl>
                                          <p:spTgt spid="275"/>
                                        </p:tgtEl>
                                        <p:attrNameLst>
                                          <p:attrName>style.visibility</p:attrName>
                                        </p:attrNameLst>
                                      </p:cBhvr>
                                      <p:to>
                                        <p:strVal val="visible"/>
                                      </p:to>
                                    </p:set>
                                    <p:animEffect transition="in" filter="dissolve(right)">
                                      <p:cBhvr>
                                        <p:cTn id="7" dur="10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1"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p:nvPr/>
        </p:nvSpPr>
        <p:spPr>
          <a:xfrm>
            <a:off x="1373007" y="202872"/>
            <a:ext cx="6397986" cy="685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4500">
                <a:solidFill>
                  <a:srgbClr val="FFFFFF"/>
                </a:solidFill>
                <a:latin typeface="+mj-lt"/>
                <a:ea typeface="+mj-ea"/>
                <a:cs typeface="+mj-cs"/>
                <a:sym typeface="Helvetica"/>
              </a:defRPr>
            </a:lvl1pPr>
          </a:lstStyle>
          <a:p>
            <a:pPr lvl="0">
              <a:defRPr sz="1800">
                <a:solidFill>
                  <a:srgbClr val="000000"/>
                </a:solidFill>
              </a:defRPr>
            </a:pPr>
            <a:r>
              <a:rPr sz="4500">
                <a:solidFill>
                  <a:srgbClr val="FFFFFF"/>
                </a:solidFill>
              </a:rPr>
              <a:t>Rethink Content Strategy</a:t>
            </a:r>
          </a:p>
        </p:txBody>
      </p:sp>
      <p:sp>
        <p:nvSpPr>
          <p:cNvPr id="278" name="Shape 278"/>
          <p:cNvSpPr/>
          <p:nvPr/>
        </p:nvSpPr>
        <p:spPr>
          <a:xfrm>
            <a:off x="448153" y="1637645"/>
            <a:ext cx="8541777" cy="4978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307473" lvl="0" indent="-307473">
              <a:buSzPct val="100000"/>
              <a:buAutoNum type="arabicPeriod"/>
            </a:pPr>
            <a:r>
              <a:rPr sz="2300">
                <a:latin typeface="+mj-lt"/>
                <a:ea typeface="+mj-ea"/>
                <a:cs typeface="+mj-cs"/>
                <a:sym typeface="Helvetica"/>
              </a:rPr>
              <a:t>You must have a taxonomy! It is the common language that's used to categorize your resources and by which your members indicate their interests/needs. </a:t>
            </a:r>
            <a:r>
              <a:rPr sz="2300" b="1">
                <a:latin typeface="+mj-lt"/>
                <a:ea typeface="+mj-ea"/>
                <a:cs typeface="+mj-cs"/>
                <a:sym typeface="Helvetica"/>
              </a:rPr>
              <a:t>The taxonomy must be present in every digital system you have. Period!</a:t>
            </a:r>
          </a:p>
          <a:p>
            <a:pPr lvl="0"/>
            <a:endParaRPr sz="2300">
              <a:latin typeface="+mj-lt"/>
              <a:ea typeface="+mj-ea"/>
              <a:cs typeface="+mj-cs"/>
              <a:sym typeface="Helvetica"/>
            </a:endParaRPr>
          </a:p>
          <a:p>
            <a:pPr marL="307473" lvl="0" indent="-307473">
              <a:buSzPct val="100000"/>
              <a:buAutoNum type="arabicPeriod" startAt="2"/>
            </a:pPr>
            <a:r>
              <a:rPr sz="2300">
                <a:latin typeface="+mj-lt"/>
                <a:ea typeface="+mj-ea"/>
                <a:cs typeface="+mj-cs"/>
                <a:sym typeface="Helvetica"/>
              </a:rPr>
              <a:t>In the future, most organizations will have multiple websites or other types of content repositories. Most likely they will have multiple content management systems. </a:t>
            </a:r>
            <a:r>
              <a:rPr sz="2300" b="1">
                <a:latin typeface="+mj-lt"/>
                <a:ea typeface="+mj-ea"/>
                <a:cs typeface="+mj-cs"/>
                <a:sym typeface="Helvetica"/>
              </a:rPr>
              <a:t>You've got to find a way to mitigate content silos!</a:t>
            </a:r>
          </a:p>
          <a:p>
            <a:pPr lvl="0"/>
            <a:endParaRPr sz="2300" b="1">
              <a:latin typeface="+mj-lt"/>
              <a:ea typeface="+mj-ea"/>
              <a:cs typeface="+mj-cs"/>
              <a:sym typeface="Helvetica"/>
            </a:endParaRPr>
          </a:p>
          <a:p>
            <a:pPr marL="307473" lvl="0" indent="-307473">
              <a:buSzPct val="100000"/>
              <a:buAutoNum type="arabicPeriod" startAt="3"/>
            </a:pPr>
            <a:r>
              <a:rPr sz="2300">
                <a:latin typeface="+mj-lt"/>
                <a:ea typeface="+mj-ea"/>
                <a:cs typeface="+mj-cs"/>
                <a:sym typeface="Helvetica"/>
              </a:rPr>
              <a:t>It's not about search and find anymore, it's more about know and deliver.</a:t>
            </a:r>
            <a:endParaRPr sz="2300" b="1">
              <a:latin typeface="+mj-lt"/>
              <a:ea typeface="+mj-ea"/>
              <a:cs typeface="+mj-cs"/>
              <a:sym typeface="Helvetica"/>
            </a:endParaRPr>
          </a:p>
          <a:p>
            <a:pPr lvl="0"/>
            <a:endParaRPr sz="2300" b="1">
              <a:latin typeface="+mj-lt"/>
              <a:ea typeface="+mj-ea"/>
              <a:cs typeface="+mj-cs"/>
              <a:sym typeface="Helvetica"/>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p:cNvSpPr>
          <p:nvPr>
            <p:ph type="body" idx="1"/>
          </p:nvPr>
        </p:nvSpPr>
        <p:spPr>
          <a:xfrm>
            <a:off x="1284385" y="1893870"/>
            <a:ext cx="6575229" cy="3615023"/>
          </a:xfrm>
          <a:prstGeom prst="rect">
            <a:avLst/>
          </a:prstGeom>
        </p:spPr>
        <p:txBody>
          <a:bodyPr lIns="50800" tIns="50800" rIns="50800" bIns="50800" anchor="t"/>
          <a:lstStyle>
            <a:lvl1pPr algn="ctr" defTabSz="269747">
              <a:spcBef>
                <a:spcPts val="300"/>
              </a:spcBef>
              <a:defRPr sz="6194" b="0">
                <a:uFill>
                  <a:solidFill/>
                </a:uFill>
              </a:defRPr>
            </a:lvl1pPr>
          </a:lstStyle>
          <a:p>
            <a:pPr lvl="0">
              <a:defRPr sz="1800">
                <a:uFillTx/>
              </a:defRPr>
            </a:pPr>
            <a:r>
              <a:rPr sz="6194">
                <a:uFill>
                  <a:solidFill/>
                </a:uFill>
              </a:rPr>
              <a:t>Don't just tag traditional content, tag everything!</a:t>
            </a:r>
          </a:p>
        </p:txBody>
      </p:sp>
      <p:sp>
        <p:nvSpPr>
          <p:cNvPr id="281" name="Shape 281"/>
          <p:cNvSpPr>
            <a:spLocks noGrp="1"/>
          </p:cNvSpPr>
          <p:nvPr>
            <p:ph type="title"/>
          </p:nvPr>
        </p:nvSpPr>
        <p:spPr>
          <a:xfrm>
            <a:off x="457200" y="55658"/>
            <a:ext cx="8229600" cy="1143001"/>
          </a:xfrm>
          <a:prstGeom prst="rect">
            <a:avLst/>
          </a:prstGeom>
        </p:spPr>
        <p:txBody>
          <a:bodyPr/>
          <a:lstStyle/>
          <a:p>
            <a:pPr lvl="0">
              <a:defRPr sz="1800">
                <a:solidFill>
                  <a:srgbClr val="000000"/>
                </a:solidFill>
              </a:defRPr>
            </a:pPr>
            <a:r>
              <a:rPr sz="4400">
                <a:solidFill>
                  <a:srgbClr val="FFFFFF"/>
                </a:solidFill>
              </a:rPr>
              <a:t>How the Taxonomy is Used</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Consider Connected Content</a:t>
            </a:r>
          </a:p>
        </p:txBody>
      </p:sp>
      <p:grpSp>
        <p:nvGrpSpPr>
          <p:cNvPr id="288" name="Group 288"/>
          <p:cNvGrpSpPr/>
          <p:nvPr/>
        </p:nvGrpSpPr>
        <p:grpSpPr>
          <a:xfrm>
            <a:off x="547950" y="4963551"/>
            <a:ext cx="1277398" cy="1206138"/>
            <a:chOff x="0" y="0"/>
            <a:chExt cx="1277397" cy="1206136"/>
          </a:xfrm>
        </p:grpSpPr>
        <p:sp>
          <p:nvSpPr>
            <p:cNvPr id="284" name="Shape 284"/>
            <p:cNvSpPr/>
            <p:nvPr/>
          </p:nvSpPr>
          <p:spPr>
            <a:xfrm>
              <a:off x="0" y="294248"/>
              <a:ext cx="851599" cy="911889"/>
            </a:xfrm>
            <a:prstGeom prst="rect">
              <a:avLst/>
            </a:prstGeom>
            <a:solidFill>
              <a:srgbClr val="385724"/>
            </a:solidFill>
            <a:ln w="9525" cap="flat">
              <a:solidFill>
                <a:srgbClr val="42719B"/>
              </a:solidFill>
              <a:prstDash val="solid"/>
              <a:miter lim="800000"/>
            </a:ln>
            <a:effectLst/>
          </p:spPr>
          <p:txBody>
            <a:bodyPr wrap="square" lIns="38100" tIns="38100" rIns="38100" bIns="38100" numCol="1" anchor="ctr">
              <a:noAutofit/>
            </a:bodyP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285" name="Shape 285"/>
            <p:cNvSpPr/>
            <p:nvPr/>
          </p:nvSpPr>
          <p:spPr>
            <a:xfrm>
              <a:off x="165166" y="185931"/>
              <a:ext cx="851599" cy="911889"/>
            </a:xfrm>
            <a:prstGeom prst="rect">
              <a:avLst/>
            </a:prstGeom>
            <a:solidFill>
              <a:srgbClr val="385724"/>
            </a:solidFill>
            <a:ln w="9525" cap="flat">
              <a:solidFill>
                <a:srgbClr val="42719B"/>
              </a:solidFill>
              <a:prstDash val="solid"/>
              <a:miter lim="800000"/>
            </a:ln>
            <a:effectLst/>
          </p:spPr>
          <p:txBody>
            <a:bodyPr wrap="square" lIns="50800" tIns="50800" rIns="50800" bIns="50800" numCol="1" anchor="ctr">
              <a:noAutofit/>
            </a:bodyP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286" name="Shape 286"/>
            <p:cNvSpPr/>
            <p:nvPr/>
          </p:nvSpPr>
          <p:spPr>
            <a:xfrm>
              <a:off x="294539" y="102996"/>
              <a:ext cx="851599" cy="911889"/>
            </a:xfrm>
            <a:prstGeom prst="rect">
              <a:avLst/>
            </a:prstGeom>
            <a:solidFill>
              <a:srgbClr val="385724"/>
            </a:solidFill>
            <a:ln w="9525" cap="flat">
              <a:solidFill>
                <a:srgbClr val="42719B"/>
              </a:solidFill>
              <a:prstDash val="solid"/>
              <a:miter lim="800000"/>
            </a:ln>
            <a:effectLst/>
          </p:spPr>
          <p:txBody>
            <a:bodyPr wrap="square" lIns="50800" tIns="50800" rIns="50800" bIns="50800" numCol="1" anchor="ctr">
              <a:noAutofit/>
            </a:bodyP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287" name="Shape 287"/>
            <p:cNvSpPr/>
            <p:nvPr/>
          </p:nvSpPr>
          <p:spPr>
            <a:xfrm>
              <a:off x="425799" y="0"/>
              <a:ext cx="851599" cy="911889"/>
            </a:xfrm>
            <a:prstGeom prst="rect">
              <a:avLst/>
            </a:prstGeom>
            <a:solidFill>
              <a:srgbClr val="385724"/>
            </a:solidFill>
            <a:ln w="9525" cap="flat">
              <a:solidFill>
                <a:srgbClr val="42719B"/>
              </a:solidFill>
              <a:prstDash val="solid"/>
              <a:miter lim="800000"/>
            </a:ln>
            <a:effectLst/>
          </p:spPr>
          <p:txBody>
            <a:bodyPr wrap="square" lIns="50800" tIns="50800" rIns="50800" bIns="50800" numCol="1" anchor="ctr">
              <a:noAutofit/>
            </a:bodyPr>
            <a:lstStyle/>
            <a:p>
              <a:pPr lvl="0" algn="ctr" defTabSz="685800">
                <a:defRPr sz="1350">
                  <a:solidFill>
                    <a:srgbClr val="FFFFFF"/>
                  </a:solidFill>
                  <a:uFill>
                    <a:solidFill>
                      <a:srgbClr val="FFFFFF"/>
                    </a:solidFill>
                  </a:uFill>
                  <a:latin typeface="+mj-lt"/>
                  <a:ea typeface="+mj-ea"/>
                  <a:cs typeface="+mj-cs"/>
                  <a:sym typeface="Helvetica"/>
                </a:defRPr>
              </a:pPr>
              <a:endParaRPr/>
            </a:p>
          </p:txBody>
        </p:sp>
      </p:grpSp>
      <p:grpSp>
        <p:nvGrpSpPr>
          <p:cNvPr id="293" name="Group 293"/>
          <p:cNvGrpSpPr/>
          <p:nvPr/>
        </p:nvGrpSpPr>
        <p:grpSpPr>
          <a:xfrm>
            <a:off x="547950" y="1730840"/>
            <a:ext cx="1226209" cy="1277063"/>
            <a:chOff x="0" y="0"/>
            <a:chExt cx="1226208" cy="1277062"/>
          </a:xfrm>
        </p:grpSpPr>
        <p:sp>
          <p:nvSpPr>
            <p:cNvPr id="289" name="Shape 289"/>
            <p:cNvSpPr/>
            <p:nvPr/>
          </p:nvSpPr>
          <p:spPr>
            <a:xfrm>
              <a:off x="0" y="0"/>
              <a:ext cx="851599" cy="911888"/>
            </a:xfrm>
            <a:prstGeom prst="rect">
              <a:avLst/>
            </a:prstGeom>
            <a:solidFill>
              <a:srgbClr val="FF0000"/>
            </a:solidFill>
            <a:ln w="9525" cap="flat">
              <a:solidFill>
                <a:srgbClr val="42719B"/>
              </a:solidFill>
              <a:prstDash val="solid"/>
              <a:miter lim="800000"/>
            </a:ln>
            <a:effectLst/>
          </p:spPr>
          <p:txBody>
            <a:bodyPr wrap="square" lIns="38100" tIns="38100" rIns="38100" bIns="38100" numCol="1" anchor="ctr">
              <a:noAutofit/>
            </a:bodyP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290" name="Shape 290"/>
            <p:cNvSpPr/>
            <p:nvPr/>
          </p:nvSpPr>
          <p:spPr>
            <a:xfrm>
              <a:off x="138161" y="136574"/>
              <a:ext cx="851599" cy="911889"/>
            </a:xfrm>
            <a:prstGeom prst="rect">
              <a:avLst/>
            </a:prstGeom>
            <a:solidFill>
              <a:srgbClr val="FF0000"/>
            </a:solidFill>
            <a:ln w="9525" cap="flat">
              <a:solidFill>
                <a:srgbClr val="42719B"/>
              </a:solidFill>
              <a:prstDash val="solid"/>
              <a:miter lim="800000"/>
            </a:ln>
            <a:effectLst/>
          </p:spPr>
          <p:txBody>
            <a:bodyPr wrap="square" lIns="50800" tIns="50800" rIns="50800" bIns="50800" numCol="1" anchor="ctr">
              <a:noAutofit/>
            </a:bodyP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291" name="Shape 291"/>
            <p:cNvSpPr/>
            <p:nvPr/>
          </p:nvSpPr>
          <p:spPr>
            <a:xfrm>
              <a:off x="260310" y="250874"/>
              <a:ext cx="851599" cy="911889"/>
            </a:xfrm>
            <a:prstGeom prst="rect">
              <a:avLst/>
            </a:prstGeom>
            <a:solidFill>
              <a:srgbClr val="FF0000"/>
            </a:solidFill>
            <a:ln w="9525" cap="flat">
              <a:solidFill>
                <a:srgbClr val="42719B"/>
              </a:solidFill>
              <a:prstDash val="solid"/>
              <a:miter lim="800000"/>
            </a:ln>
            <a:effectLst/>
          </p:spPr>
          <p:txBody>
            <a:bodyPr wrap="square" lIns="50800" tIns="50800" rIns="50800" bIns="50800" numCol="1" anchor="ctr">
              <a:noAutofit/>
            </a:bodyP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292" name="Shape 292"/>
            <p:cNvSpPr/>
            <p:nvPr/>
          </p:nvSpPr>
          <p:spPr>
            <a:xfrm>
              <a:off x="374610" y="365174"/>
              <a:ext cx="851599" cy="911889"/>
            </a:xfrm>
            <a:prstGeom prst="rect">
              <a:avLst/>
            </a:prstGeom>
            <a:solidFill>
              <a:srgbClr val="FF0000"/>
            </a:solidFill>
            <a:ln w="9525" cap="flat">
              <a:solidFill>
                <a:srgbClr val="42719B"/>
              </a:solidFill>
              <a:prstDash val="solid"/>
              <a:miter lim="800000"/>
            </a:ln>
            <a:effectLst/>
          </p:spPr>
          <p:txBody>
            <a:bodyPr wrap="square" lIns="50800" tIns="50800" rIns="50800" bIns="50800" numCol="1" anchor="ctr">
              <a:noAutofit/>
            </a:bodyPr>
            <a:lstStyle/>
            <a:p>
              <a:pPr lvl="0" algn="ctr" defTabSz="685800">
                <a:defRPr sz="1350">
                  <a:solidFill>
                    <a:srgbClr val="FFFFFF"/>
                  </a:solidFill>
                  <a:uFill>
                    <a:solidFill>
                      <a:srgbClr val="FFFFFF"/>
                    </a:solidFill>
                  </a:uFill>
                  <a:latin typeface="+mj-lt"/>
                  <a:ea typeface="+mj-ea"/>
                  <a:cs typeface="+mj-cs"/>
                  <a:sym typeface="Helvetica"/>
                </a:defRPr>
              </a:pPr>
              <a:endParaRPr/>
            </a:p>
          </p:txBody>
        </p:sp>
      </p:grpSp>
      <p:sp>
        <p:nvSpPr>
          <p:cNvPr id="294" name="Shape 294"/>
          <p:cNvSpPr/>
          <p:nvPr/>
        </p:nvSpPr>
        <p:spPr>
          <a:xfrm>
            <a:off x="1597998" y="3516928"/>
            <a:ext cx="851599" cy="911889"/>
          </a:xfrm>
          <a:prstGeom prst="rect">
            <a:avLst/>
          </a:prstGeom>
          <a:solidFill>
            <a:srgbClr val="5B9BD5"/>
          </a:solidFill>
          <a:ln w="12700">
            <a:solidFill>
              <a:srgbClr val="42719B"/>
            </a:solidFill>
            <a:miter/>
          </a:ln>
        </p:spPr>
        <p:txBody>
          <a:bodyPr lIns="50800" tIns="50800" rIns="50800" bIns="50800" anchor="ct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295" name="Shape 295"/>
          <p:cNvSpPr/>
          <p:nvPr/>
        </p:nvSpPr>
        <p:spPr>
          <a:xfrm>
            <a:off x="2532496" y="3524464"/>
            <a:ext cx="1743662" cy="914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lvl="0" defTabSz="685800"/>
            <a:r>
              <a:rPr sz="1350">
                <a:uFill>
                  <a:solidFill/>
                </a:uFill>
                <a:latin typeface="+mj-lt"/>
                <a:ea typeface="+mj-ea"/>
                <a:cs typeface="+mj-cs"/>
                <a:sym typeface="Helvetica"/>
              </a:rPr>
              <a:t>What’s it about?</a:t>
            </a:r>
          </a:p>
          <a:p>
            <a:pPr lvl="0" defTabSz="685800"/>
            <a:r>
              <a:rPr sz="1350">
                <a:uFill>
                  <a:solidFill/>
                </a:uFill>
                <a:latin typeface="+mj-lt"/>
                <a:ea typeface="+mj-ea"/>
                <a:cs typeface="+mj-cs"/>
                <a:sym typeface="Helvetica"/>
              </a:rPr>
              <a:t>Who wrote it?</a:t>
            </a:r>
          </a:p>
          <a:p>
            <a:pPr lvl="0" defTabSz="685800"/>
            <a:r>
              <a:rPr sz="1350">
                <a:uFill>
                  <a:solidFill/>
                </a:uFill>
                <a:latin typeface="+mj-lt"/>
                <a:ea typeface="+mj-ea"/>
                <a:cs typeface="+mj-cs"/>
                <a:sym typeface="Helvetica"/>
              </a:rPr>
              <a:t>When was it written?</a:t>
            </a:r>
          </a:p>
          <a:p>
            <a:pPr lvl="0" defTabSz="685800"/>
            <a:r>
              <a:rPr sz="1350">
                <a:uFill>
                  <a:solidFill/>
                </a:uFill>
                <a:latin typeface="+mj-lt"/>
                <a:ea typeface="+mj-ea"/>
                <a:cs typeface="+mj-cs"/>
                <a:sym typeface="Helvetica"/>
              </a:rPr>
              <a:t>What’s the source?</a:t>
            </a:r>
          </a:p>
        </p:txBody>
      </p:sp>
      <p:grpSp>
        <p:nvGrpSpPr>
          <p:cNvPr id="298" name="Group 298"/>
          <p:cNvGrpSpPr/>
          <p:nvPr/>
        </p:nvGrpSpPr>
        <p:grpSpPr>
          <a:xfrm>
            <a:off x="1098720" y="4428816"/>
            <a:ext cx="925078" cy="1326381"/>
            <a:chOff x="0" y="0"/>
            <a:chExt cx="925077" cy="1326380"/>
          </a:xfrm>
        </p:grpSpPr>
        <p:sp>
          <p:nvSpPr>
            <p:cNvPr id="296" name="Shape 296"/>
            <p:cNvSpPr/>
            <p:nvPr/>
          </p:nvSpPr>
          <p:spPr>
            <a:xfrm>
              <a:off x="0" y="414492"/>
              <a:ext cx="851598" cy="911889"/>
            </a:xfrm>
            <a:prstGeom prst="rect">
              <a:avLst/>
            </a:prstGeom>
            <a:solidFill>
              <a:srgbClr val="385724"/>
            </a:solidFill>
            <a:ln w="9525" cap="flat">
              <a:solidFill>
                <a:srgbClr val="42719B"/>
              </a:solidFill>
              <a:prstDash val="solid"/>
              <a:miter lim="800000"/>
            </a:ln>
            <a:effectLst/>
          </p:spPr>
          <p:txBody>
            <a:bodyPr wrap="square" lIns="50800" tIns="50800" rIns="50800" bIns="50800" numCol="1" anchor="ctr">
              <a:noAutofit/>
            </a:bodyP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297" name="Shape 297"/>
            <p:cNvSpPr/>
            <p:nvPr/>
          </p:nvSpPr>
          <p:spPr>
            <a:xfrm flipH="1">
              <a:off x="425800" y="-1"/>
              <a:ext cx="499278" cy="414494"/>
            </a:xfrm>
            <a:prstGeom prst="line">
              <a:avLst/>
            </a:prstGeom>
            <a:noFill/>
            <a:ln w="14287" cap="flat">
              <a:solidFill>
                <a:srgbClr val="000000"/>
              </a:solidFill>
              <a:prstDash val="solid"/>
              <a:miter lim="800000"/>
              <a:tailEnd type="triangle" w="med" len="med"/>
            </a:ln>
            <a:effectLst/>
          </p:spPr>
          <p:txBody>
            <a:bodyPr wrap="square" lIns="0" tIns="0" rIns="0" bIns="0" numCol="1" anchor="t">
              <a:noAutofit/>
            </a:bodyPr>
            <a:lstStyle/>
            <a:p>
              <a:pPr lvl="0">
                <a:defRPr sz="1200">
                  <a:latin typeface="+mj-lt"/>
                  <a:ea typeface="+mj-ea"/>
                  <a:cs typeface="+mj-cs"/>
                  <a:sym typeface="Helvetica"/>
                </a:defRPr>
              </a:pPr>
              <a:endParaRPr/>
            </a:p>
          </p:txBody>
        </p:sp>
      </p:grpSp>
      <p:grpSp>
        <p:nvGrpSpPr>
          <p:cNvPr id="301" name="Group 301"/>
          <p:cNvGrpSpPr/>
          <p:nvPr/>
        </p:nvGrpSpPr>
        <p:grpSpPr>
          <a:xfrm>
            <a:off x="1092125" y="2167940"/>
            <a:ext cx="938268" cy="1348989"/>
            <a:chOff x="0" y="0"/>
            <a:chExt cx="938266" cy="1348988"/>
          </a:xfrm>
        </p:grpSpPr>
        <p:sp>
          <p:nvSpPr>
            <p:cNvPr id="299" name="Shape 299"/>
            <p:cNvSpPr/>
            <p:nvPr/>
          </p:nvSpPr>
          <p:spPr>
            <a:xfrm>
              <a:off x="0" y="0"/>
              <a:ext cx="851599" cy="911889"/>
            </a:xfrm>
            <a:prstGeom prst="rect">
              <a:avLst/>
            </a:prstGeom>
            <a:solidFill>
              <a:srgbClr val="FF0000"/>
            </a:solidFill>
            <a:ln w="9525" cap="flat">
              <a:solidFill>
                <a:srgbClr val="42719B"/>
              </a:solidFill>
              <a:prstDash val="solid"/>
              <a:miter lim="800000"/>
            </a:ln>
            <a:effectLst/>
          </p:spPr>
          <p:txBody>
            <a:bodyPr wrap="square" lIns="50800" tIns="50800" rIns="50800" bIns="50800" numCol="1" anchor="ctr">
              <a:noAutofit/>
            </a:bodyP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300" name="Shape 300"/>
            <p:cNvSpPr/>
            <p:nvPr/>
          </p:nvSpPr>
          <p:spPr>
            <a:xfrm flipH="1" flipV="1">
              <a:off x="425798" y="911888"/>
              <a:ext cx="512469" cy="437100"/>
            </a:xfrm>
            <a:prstGeom prst="line">
              <a:avLst/>
            </a:prstGeom>
            <a:noFill/>
            <a:ln w="14287" cap="flat">
              <a:solidFill>
                <a:srgbClr val="000000"/>
              </a:solidFill>
              <a:prstDash val="solid"/>
              <a:miter lim="800000"/>
              <a:tailEnd type="triangle" w="med" len="med"/>
            </a:ln>
            <a:effectLst/>
          </p:spPr>
          <p:txBody>
            <a:bodyPr wrap="square" lIns="0" tIns="0" rIns="0" bIns="0" numCol="1" anchor="t">
              <a:noAutofit/>
            </a:bodyPr>
            <a:lstStyle/>
            <a:p>
              <a:pPr lvl="0">
                <a:defRPr sz="1200">
                  <a:latin typeface="+mj-lt"/>
                  <a:ea typeface="+mj-ea"/>
                  <a:cs typeface="+mj-cs"/>
                  <a:sym typeface="Helvetica"/>
                </a:defRPr>
              </a:pPr>
              <a:endParaRPr/>
            </a:p>
          </p:txBody>
        </p:sp>
      </p:grpSp>
      <p:sp>
        <p:nvSpPr>
          <p:cNvPr id="302" name="Shape 302"/>
          <p:cNvSpPr/>
          <p:nvPr/>
        </p:nvSpPr>
        <p:spPr>
          <a:xfrm>
            <a:off x="3014816" y="1354021"/>
            <a:ext cx="3069135" cy="508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defTabSz="685800">
              <a:defRPr sz="2700">
                <a:uFill>
                  <a:solidFill/>
                </a:uFill>
                <a:latin typeface="+mj-lt"/>
                <a:ea typeface="+mj-ea"/>
                <a:cs typeface="+mj-cs"/>
                <a:sym typeface="Helvetica"/>
              </a:defRPr>
            </a:lvl1pPr>
          </a:lstStyle>
          <a:p>
            <a:pPr lvl="0">
              <a:defRPr sz="1800">
                <a:uFillTx/>
              </a:defRPr>
            </a:pPr>
            <a:r>
              <a:rPr sz="2700">
                <a:uFill>
                  <a:solidFill/>
                </a:uFill>
              </a:rPr>
              <a:t>Connected Content</a:t>
            </a:r>
          </a:p>
        </p:txBody>
      </p:sp>
      <p:sp>
        <p:nvSpPr>
          <p:cNvPr id="303" name="Shape 303"/>
          <p:cNvSpPr/>
          <p:nvPr/>
        </p:nvSpPr>
        <p:spPr>
          <a:xfrm>
            <a:off x="5064679" y="2201183"/>
            <a:ext cx="3652777"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defTabSz="685800">
              <a:defRPr sz="2700">
                <a:solidFill>
                  <a:srgbClr val="FF0000"/>
                </a:solidFill>
                <a:uFill>
                  <a:solidFill>
                    <a:srgbClr val="FF0000"/>
                  </a:solidFill>
                </a:uFill>
                <a:latin typeface="+mj-lt"/>
                <a:ea typeface="+mj-ea"/>
                <a:cs typeface="+mj-cs"/>
                <a:sym typeface="Helvetica"/>
              </a:defRPr>
            </a:lvl1pPr>
          </a:lstStyle>
          <a:p>
            <a:pPr lvl="0">
              <a:defRPr sz="1800">
                <a:solidFill>
                  <a:srgbClr val="000000"/>
                </a:solidFill>
                <a:uFillTx/>
              </a:defRPr>
            </a:pPr>
            <a:r>
              <a:rPr sz="2700">
                <a:solidFill>
                  <a:srgbClr val="FF0000"/>
                </a:solidFill>
                <a:uFill>
                  <a:solidFill>
                    <a:srgbClr val="FF0000"/>
                  </a:solidFill>
                </a:uFill>
              </a:rPr>
              <a:t>What if I land here and it’s too complicated?</a:t>
            </a:r>
          </a:p>
        </p:txBody>
      </p:sp>
      <p:sp>
        <p:nvSpPr>
          <p:cNvPr id="304" name="Shape 304"/>
          <p:cNvSpPr/>
          <p:nvPr/>
        </p:nvSpPr>
        <p:spPr>
          <a:xfrm>
            <a:off x="4393952" y="4843308"/>
            <a:ext cx="4622243"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defTabSz="685800">
              <a:defRPr sz="2700">
                <a:solidFill>
                  <a:srgbClr val="385724"/>
                </a:solidFill>
                <a:uFill>
                  <a:solidFill>
                    <a:srgbClr val="385724"/>
                  </a:solidFill>
                </a:uFill>
                <a:latin typeface="+mj-lt"/>
                <a:ea typeface="+mj-ea"/>
                <a:cs typeface="+mj-cs"/>
                <a:sym typeface="Helvetica"/>
              </a:defRPr>
            </a:lvl1pPr>
          </a:lstStyle>
          <a:p>
            <a:pPr lvl="0">
              <a:defRPr sz="1800">
                <a:solidFill>
                  <a:srgbClr val="000000"/>
                </a:solidFill>
                <a:uFillTx/>
              </a:defRPr>
            </a:pPr>
            <a:r>
              <a:rPr sz="2700">
                <a:solidFill>
                  <a:srgbClr val="385724"/>
                </a:solidFill>
                <a:uFill>
                  <a:solidFill>
                    <a:srgbClr val="385724"/>
                  </a:solidFill>
                </a:uFill>
              </a:rPr>
              <a:t>What if I land here and and I need deeper information?</a:t>
            </a:r>
          </a:p>
        </p:txBody>
      </p:sp>
      <p:sp>
        <p:nvSpPr>
          <p:cNvPr id="305" name="Shape 305"/>
          <p:cNvSpPr/>
          <p:nvPr/>
        </p:nvSpPr>
        <p:spPr>
          <a:xfrm>
            <a:off x="5399107" y="3101430"/>
            <a:ext cx="3463336"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defTabSz="685800">
              <a:defRPr sz="2700">
                <a:solidFill>
                  <a:srgbClr val="FF0000"/>
                </a:solidFill>
                <a:uFill>
                  <a:solidFill>
                    <a:srgbClr val="FF0000"/>
                  </a:solidFill>
                </a:uFill>
                <a:latin typeface="+mj-lt"/>
                <a:ea typeface="+mj-ea"/>
                <a:cs typeface="+mj-cs"/>
                <a:sym typeface="Helvetica"/>
              </a:defRPr>
            </a:lvl1pPr>
          </a:lstStyle>
          <a:p>
            <a:pPr lvl="0">
              <a:defRPr sz="1800">
                <a:solidFill>
                  <a:srgbClr val="000000"/>
                </a:solidFill>
                <a:uFillTx/>
              </a:defRPr>
            </a:pPr>
            <a:r>
              <a:rPr sz="2700">
                <a:solidFill>
                  <a:srgbClr val="FF0000"/>
                </a:solidFill>
                <a:uFill>
                  <a:solidFill>
                    <a:srgbClr val="FF0000"/>
                  </a:solidFill>
                </a:uFill>
              </a:rPr>
              <a:t>What if its WAYYYY too complicated?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500"/>
                                  </p:stCondLst>
                                  <p:iterate>
                                    <p:tmAbs val="0"/>
                                  </p:iterate>
                                  <p:childTnLst>
                                    <p:set>
                                      <p:cBhvr>
                                        <p:cTn id="6" fill="hold"/>
                                        <p:tgtEl>
                                          <p:spTgt spid="295">
                                            <p:bg/>
                                          </p:spTgt>
                                        </p:tgtEl>
                                        <p:attrNameLst>
                                          <p:attrName>style.visibility</p:attrName>
                                        </p:attrNameLst>
                                      </p:cBhvr>
                                      <p:to>
                                        <p:strVal val="visible"/>
                                      </p:to>
                                    </p:set>
                                    <p:animEffect transition="in" filter="dissolve">
                                      <p:cBhvr>
                                        <p:cTn id="7" dur="500"/>
                                        <p:tgtEl>
                                          <p:spTgt spid="295">
                                            <p:bg/>
                                          </p:spTgt>
                                        </p:tgtEl>
                                      </p:cBhvr>
                                    </p:animEffect>
                                  </p:childTnLst>
                                </p:cTn>
                              </p:par>
                              <p:par>
                                <p:cTn id="8" presetID="9" presetClass="entr" presetSubtype="0" fill="hold" grpId="1">
                                  <p:stCondLst>
                                    <p:cond delay="0"/>
                                  </p:stCondLst>
                                  <p:iterate>
                                    <p:tmAbs val="0"/>
                                  </p:iterate>
                                  <p:childTnLst>
                                    <p:set>
                                      <p:cBhvr>
                                        <p:cTn id="9" fill="hold"/>
                                        <p:tgtEl>
                                          <p:spTgt spid="295">
                                            <p:txEl>
                                              <p:pRg st="0" end="0"/>
                                            </p:txEl>
                                          </p:spTgt>
                                        </p:tgtEl>
                                        <p:attrNameLst>
                                          <p:attrName>style.visibility</p:attrName>
                                        </p:attrNameLst>
                                      </p:cBhvr>
                                      <p:to>
                                        <p:strVal val="visible"/>
                                      </p:to>
                                    </p:set>
                                    <p:animEffect transition="in" filter="dissolve">
                                      <p:cBhvr>
                                        <p:cTn id="10" dur="500"/>
                                        <p:tgtEl>
                                          <p:spTgt spid="295">
                                            <p:txEl>
                                              <p:pRg st="0" end="0"/>
                                            </p:txEl>
                                          </p:spTgt>
                                        </p:tgtEl>
                                      </p:cBhvr>
                                    </p:animEffect>
                                  </p:childTnLst>
                                </p:cTn>
                              </p:par>
                            </p:childTnLst>
                          </p:cTn>
                        </p:par>
                        <p:par>
                          <p:cTn id="11" fill="hold">
                            <p:stCondLst>
                              <p:cond delay="500"/>
                            </p:stCondLst>
                            <p:childTnLst>
                              <p:par>
                                <p:cTn id="12" presetID="9" presetClass="entr" presetSubtype="0" fill="hold" grpId="1" nodeType="afterEffect">
                                  <p:stCondLst>
                                    <p:cond delay="500"/>
                                  </p:stCondLst>
                                  <p:iterate>
                                    <p:tmAbs val="0"/>
                                  </p:iterate>
                                  <p:childTnLst>
                                    <p:set>
                                      <p:cBhvr>
                                        <p:cTn id="13" fill="hold"/>
                                        <p:tgtEl>
                                          <p:spTgt spid="295">
                                            <p:txEl>
                                              <p:pRg st="1" end="1"/>
                                            </p:txEl>
                                          </p:spTgt>
                                        </p:tgtEl>
                                        <p:attrNameLst>
                                          <p:attrName>style.visibility</p:attrName>
                                        </p:attrNameLst>
                                      </p:cBhvr>
                                      <p:to>
                                        <p:strVal val="visible"/>
                                      </p:to>
                                    </p:set>
                                    <p:animEffect transition="in" filter="dissolve">
                                      <p:cBhvr>
                                        <p:cTn id="14" dur="500"/>
                                        <p:tgtEl>
                                          <p:spTgt spid="295">
                                            <p:txEl>
                                              <p:pRg st="1" end="1"/>
                                            </p:txEl>
                                          </p:spTgt>
                                        </p:tgtEl>
                                      </p:cBhvr>
                                    </p:animEffect>
                                  </p:childTnLst>
                                </p:cTn>
                              </p:par>
                            </p:childTnLst>
                          </p:cTn>
                        </p:par>
                        <p:par>
                          <p:cTn id="15" fill="hold">
                            <p:stCondLst>
                              <p:cond delay="1500"/>
                            </p:stCondLst>
                            <p:childTnLst>
                              <p:par>
                                <p:cTn id="16" presetID="9" presetClass="entr" presetSubtype="0" fill="hold" grpId="1" nodeType="afterEffect">
                                  <p:stCondLst>
                                    <p:cond delay="500"/>
                                  </p:stCondLst>
                                  <p:iterate>
                                    <p:tmAbs val="0"/>
                                  </p:iterate>
                                  <p:childTnLst>
                                    <p:set>
                                      <p:cBhvr>
                                        <p:cTn id="17" fill="hold"/>
                                        <p:tgtEl>
                                          <p:spTgt spid="295">
                                            <p:txEl>
                                              <p:pRg st="2" end="2"/>
                                            </p:txEl>
                                          </p:spTgt>
                                        </p:tgtEl>
                                        <p:attrNameLst>
                                          <p:attrName>style.visibility</p:attrName>
                                        </p:attrNameLst>
                                      </p:cBhvr>
                                      <p:to>
                                        <p:strVal val="visible"/>
                                      </p:to>
                                    </p:set>
                                    <p:animEffect transition="in" filter="dissolve">
                                      <p:cBhvr>
                                        <p:cTn id="18" dur="500"/>
                                        <p:tgtEl>
                                          <p:spTgt spid="295">
                                            <p:txEl>
                                              <p:pRg st="2" end="2"/>
                                            </p:txEl>
                                          </p:spTgt>
                                        </p:tgtEl>
                                      </p:cBhvr>
                                    </p:animEffect>
                                  </p:childTnLst>
                                </p:cTn>
                              </p:par>
                            </p:childTnLst>
                          </p:cTn>
                        </p:par>
                        <p:par>
                          <p:cTn id="19" fill="hold">
                            <p:stCondLst>
                              <p:cond delay="2500"/>
                            </p:stCondLst>
                            <p:childTnLst>
                              <p:par>
                                <p:cTn id="20" presetID="9" presetClass="entr" presetSubtype="0" fill="hold" grpId="1" nodeType="afterEffect">
                                  <p:stCondLst>
                                    <p:cond delay="500"/>
                                  </p:stCondLst>
                                  <p:iterate>
                                    <p:tmAbs val="0"/>
                                  </p:iterate>
                                  <p:childTnLst>
                                    <p:set>
                                      <p:cBhvr>
                                        <p:cTn id="21" fill="hold"/>
                                        <p:tgtEl>
                                          <p:spTgt spid="295">
                                            <p:txEl>
                                              <p:pRg st="3" end="3"/>
                                            </p:txEl>
                                          </p:spTgt>
                                        </p:tgtEl>
                                        <p:attrNameLst>
                                          <p:attrName>style.visibility</p:attrName>
                                        </p:attrNameLst>
                                      </p:cBhvr>
                                      <p:to>
                                        <p:strVal val="visible"/>
                                      </p:to>
                                    </p:set>
                                    <p:animEffect transition="in" filter="dissolve">
                                      <p:cBhvr>
                                        <p:cTn id="22" dur="500"/>
                                        <p:tgtEl>
                                          <p:spTgt spid="2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iterate>
                                    <p:tmAbs val="0"/>
                                  </p:iterate>
                                  <p:childTnLst>
                                    <p:set>
                                      <p:cBhvr>
                                        <p:cTn id="26" fill="hold"/>
                                        <p:tgtEl>
                                          <p:spTgt spid="30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3" nodeType="clickEffect">
                                  <p:stCondLst>
                                    <p:cond delay="0"/>
                                  </p:stCondLst>
                                  <p:iterate>
                                    <p:tmAbs val="0"/>
                                  </p:iterate>
                                  <p:childTnLst>
                                    <p:set>
                                      <p:cBhvr>
                                        <p:cTn id="30" fill="hold"/>
                                        <p:tgtEl>
                                          <p:spTgt spid="301"/>
                                        </p:tgtEl>
                                        <p:attrNameLst>
                                          <p:attrName>style.visibility</p:attrName>
                                        </p:attrNameLst>
                                      </p:cBhvr>
                                      <p:to>
                                        <p:strVal val="visible"/>
                                      </p:to>
                                    </p:set>
                                    <p:animEffect transition="in" filter="wipe(left)">
                                      <p:cBhvr>
                                        <p:cTn id="31" dur="500"/>
                                        <p:tgtEl>
                                          <p:spTgt spid="30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4" nodeType="clickEffect">
                                  <p:stCondLst>
                                    <p:cond delay="0"/>
                                  </p:stCondLst>
                                  <p:iterate>
                                    <p:tmAbs val="0"/>
                                  </p:iterate>
                                  <p:childTnLst>
                                    <p:set>
                                      <p:cBhvr>
                                        <p:cTn id="35" fill="hold"/>
                                        <p:tgtEl>
                                          <p:spTgt spid="30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3" presetClass="entr" presetSubtype="32" fill="hold" grpId="5" nodeType="clickEffect">
                                  <p:stCondLst>
                                    <p:cond delay="0"/>
                                  </p:stCondLst>
                                  <p:iterate>
                                    <p:tmAbs val="0"/>
                                  </p:iterate>
                                  <p:childTnLst>
                                    <p:set>
                                      <p:cBhvr>
                                        <p:cTn id="39" fill="hold"/>
                                        <p:tgtEl>
                                          <p:spTgt spid="293"/>
                                        </p:tgtEl>
                                        <p:attrNameLst>
                                          <p:attrName>style.visibility</p:attrName>
                                        </p:attrNameLst>
                                      </p:cBhvr>
                                      <p:to>
                                        <p:strVal val="visible"/>
                                      </p:to>
                                    </p:set>
                                    <p:anim calcmode="lin" valueType="num">
                                      <p:cBhvr>
                                        <p:cTn id="40" dur="500" fill="hold"/>
                                        <p:tgtEl>
                                          <p:spTgt spid="293"/>
                                        </p:tgtEl>
                                        <p:attrNameLst>
                                          <p:attrName>ppt_w</p:attrName>
                                        </p:attrNameLst>
                                      </p:cBhvr>
                                      <p:tavLst>
                                        <p:tav tm="0">
                                          <p:val>
                                            <p:fltVal val="0"/>
                                          </p:val>
                                        </p:tav>
                                        <p:tav tm="100000">
                                          <p:val>
                                            <p:strVal val="#ppt_w"/>
                                          </p:val>
                                        </p:tav>
                                      </p:tavLst>
                                    </p:anim>
                                    <p:anim calcmode="lin" valueType="num">
                                      <p:cBhvr>
                                        <p:cTn id="41" dur="500" fill="hold"/>
                                        <p:tgtEl>
                                          <p:spTgt spid="293"/>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6" nodeType="clickEffect">
                                  <p:stCondLst>
                                    <p:cond delay="0"/>
                                  </p:stCondLst>
                                  <p:iterate>
                                    <p:tmAbs val="0"/>
                                  </p:iterate>
                                  <p:childTnLst>
                                    <p:set>
                                      <p:cBhvr>
                                        <p:cTn id="45" fill="hold"/>
                                        <p:tgtEl>
                                          <p:spTgt spid="30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7" nodeType="clickEffect">
                                  <p:stCondLst>
                                    <p:cond delay="0"/>
                                  </p:stCondLst>
                                  <p:iterate>
                                    <p:tmAbs val="0"/>
                                  </p:iterate>
                                  <p:childTnLst>
                                    <p:set>
                                      <p:cBhvr>
                                        <p:cTn id="49" fill="hold"/>
                                        <p:tgtEl>
                                          <p:spTgt spid="298"/>
                                        </p:tgtEl>
                                        <p:attrNameLst>
                                          <p:attrName>style.visibility</p:attrName>
                                        </p:attrNameLst>
                                      </p:cBhvr>
                                      <p:to>
                                        <p:strVal val="visible"/>
                                      </p:to>
                                    </p:set>
                                    <p:animEffect transition="in" filter="wipe(left)">
                                      <p:cBhvr>
                                        <p:cTn id="50" dur="500"/>
                                        <p:tgtEl>
                                          <p:spTgt spid="298"/>
                                        </p:tgtEl>
                                      </p:cBhvr>
                                    </p:animEffect>
                                  </p:childTnLst>
                                </p:cTn>
                              </p:par>
                            </p:childTnLst>
                          </p:cTn>
                        </p:par>
                        <p:par>
                          <p:cTn id="51" fill="hold">
                            <p:stCondLst>
                              <p:cond delay="500"/>
                            </p:stCondLst>
                            <p:childTnLst>
                              <p:par>
                                <p:cTn id="52" presetID="23" presetClass="entr" presetSubtype="32" fill="hold" grpId="8" nodeType="afterEffect">
                                  <p:stCondLst>
                                    <p:cond delay="0"/>
                                  </p:stCondLst>
                                  <p:iterate>
                                    <p:tmAbs val="0"/>
                                  </p:iterate>
                                  <p:childTnLst>
                                    <p:set>
                                      <p:cBhvr>
                                        <p:cTn id="53" fill="hold"/>
                                        <p:tgtEl>
                                          <p:spTgt spid="288"/>
                                        </p:tgtEl>
                                        <p:attrNameLst>
                                          <p:attrName>style.visibility</p:attrName>
                                        </p:attrNameLst>
                                      </p:cBhvr>
                                      <p:to>
                                        <p:strVal val="visible"/>
                                      </p:to>
                                    </p:set>
                                    <p:anim calcmode="lin" valueType="num">
                                      <p:cBhvr>
                                        <p:cTn id="54" dur="500" fill="hold"/>
                                        <p:tgtEl>
                                          <p:spTgt spid="288"/>
                                        </p:tgtEl>
                                        <p:attrNameLst>
                                          <p:attrName>ppt_w</p:attrName>
                                        </p:attrNameLst>
                                      </p:cBhvr>
                                      <p:tavLst>
                                        <p:tav tm="0">
                                          <p:val>
                                            <p:fltVal val="0"/>
                                          </p:val>
                                        </p:tav>
                                        <p:tav tm="100000">
                                          <p:val>
                                            <p:strVal val="#ppt_w"/>
                                          </p:val>
                                        </p:tav>
                                      </p:tavLst>
                                    </p:anim>
                                    <p:anim calcmode="lin" valueType="num">
                                      <p:cBhvr>
                                        <p:cTn id="55" dur="500" fill="hold"/>
                                        <p:tgtEl>
                                          <p:spTgt spid="2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8" animBg="1" advAuto="0"/>
      <p:bldP spid="293" grpId="5" animBg="1" advAuto="0"/>
      <p:bldP spid="295" grpId="1" build="p" animBg="1" advAuto="0"/>
      <p:bldP spid="298" grpId="7" animBg="1" advAuto="0"/>
      <p:bldP spid="301" grpId="3" animBg="1" advAuto="0"/>
      <p:bldP spid="303" grpId="2" animBg="1" advAuto="0"/>
      <p:bldP spid="304" grpId="6" animBg="1" advAuto="0"/>
      <p:bldP spid="305" grpId="4"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p:cNvSpPr>
          <p:nvPr>
            <p:ph type="title"/>
          </p:nvPr>
        </p:nvSpPr>
        <p:spPr>
          <a:prstGeom prst="rect">
            <a:avLst/>
          </a:prstGeom>
        </p:spPr>
        <p:txBody>
          <a:bodyPr lIns="0" tIns="0" rIns="0" bIns="0"/>
          <a:lstStyle/>
          <a:p>
            <a:pPr lvl="0">
              <a:defRPr sz="1800">
                <a:solidFill>
                  <a:srgbClr val="000000"/>
                </a:solidFill>
              </a:defRPr>
            </a:pPr>
            <a:r>
              <a:rPr sz="4400">
                <a:solidFill>
                  <a:srgbClr val="FFFFFF"/>
                </a:solidFill>
              </a:rPr>
              <a:t>Consider Connected Content</a:t>
            </a:r>
          </a:p>
        </p:txBody>
      </p:sp>
      <p:sp>
        <p:nvSpPr>
          <p:cNvPr id="308" name="Shape 308"/>
          <p:cNvSpPr/>
          <p:nvPr/>
        </p:nvSpPr>
        <p:spPr>
          <a:xfrm>
            <a:off x="1009858" y="2846822"/>
            <a:ext cx="241163" cy="301452"/>
          </a:xfrm>
          <a:prstGeom prst="rect">
            <a:avLst/>
          </a:prstGeom>
          <a:solidFill>
            <a:srgbClr val="5B9BD5"/>
          </a:solidFill>
          <a:ln w="12700">
            <a:solidFill>
              <a:srgbClr val="42719B"/>
            </a:solidFill>
            <a:miter/>
          </a:ln>
        </p:spPr>
        <p:txBody>
          <a:bodyPr lIns="50800" tIns="50800" rIns="50800" bIns="50800" anchor="ct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309" name="Shape 309"/>
          <p:cNvSpPr/>
          <p:nvPr/>
        </p:nvSpPr>
        <p:spPr>
          <a:xfrm>
            <a:off x="1340198" y="2258994"/>
            <a:ext cx="241162" cy="301452"/>
          </a:xfrm>
          <a:prstGeom prst="rect">
            <a:avLst/>
          </a:prstGeom>
          <a:solidFill>
            <a:srgbClr val="5B9BD5"/>
          </a:solidFill>
          <a:ln w="12700">
            <a:solidFill>
              <a:srgbClr val="42719B"/>
            </a:solidFill>
            <a:miter/>
          </a:ln>
        </p:spPr>
        <p:txBody>
          <a:bodyPr lIns="50800" tIns="50800" rIns="50800" bIns="50800" anchor="ct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310" name="Shape 310"/>
          <p:cNvSpPr/>
          <p:nvPr/>
        </p:nvSpPr>
        <p:spPr>
          <a:xfrm>
            <a:off x="1482129" y="2781508"/>
            <a:ext cx="241162" cy="301452"/>
          </a:xfrm>
          <a:prstGeom prst="rect">
            <a:avLst/>
          </a:prstGeom>
          <a:solidFill>
            <a:srgbClr val="5B9BD5"/>
          </a:solidFill>
          <a:ln w="12700">
            <a:solidFill>
              <a:srgbClr val="42719B"/>
            </a:solidFill>
            <a:miter/>
          </a:ln>
        </p:spPr>
        <p:txBody>
          <a:bodyPr lIns="50800" tIns="50800" rIns="50800" bIns="50800" anchor="ct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311" name="Shape 311"/>
          <p:cNvSpPr/>
          <p:nvPr/>
        </p:nvSpPr>
        <p:spPr>
          <a:xfrm>
            <a:off x="832127" y="3344216"/>
            <a:ext cx="241162" cy="301451"/>
          </a:xfrm>
          <a:prstGeom prst="rect">
            <a:avLst/>
          </a:prstGeom>
          <a:solidFill>
            <a:srgbClr val="5B9BD5"/>
          </a:solidFill>
          <a:ln w="12700">
            <a:solidFill>
              <a:srgbClr val="42719B"/>
            </a:solidFill>
            <a:miter/>
          </a:ln>
        </p:spPr>
        <p:txBody>
          <a:bodyPr lIns="50800" tIns="50800" rIns="50800" bIns="50800" anchor="ct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312" name="Shape 312"/>
          <p:cNvSpPr/>
          <p:nvPr/>
        </p:nvSpPr>
        <p:spPr>
          <a:xfrm>
            <a:off x="1158700" y="3831560"/>
            <a:ext cx="241162" cy="301452"/>
          </a:xfrm>
          <a:prstGeom prst="rect">
            <a:avLst/>
          </a:prstGeom>
          <a:solidFill>
            <a:srgbClr val="5B9BD5"/>
          </a:solidFill>
          <a:ln w="12700">
            <a:solidFill>
              <a:srgbClr val="42719B"/>
            </a:solidFill>
            <a:miter/>
          </a:ln>
        </p:spPr>
        <p:txBody>
          <a:bodyPr lIns="50800" tIns="50800" rIns="50800" bIns="50800" anchor="ct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313" name="Shape 313"/>
          <p:cNvSpPr/>
          <p:nvPr/>
        </p:nvSpPr>
        <p:spPr>
          <a:xfrm>
            <a:off x="1521696" y="4045089"/>
            <a:ext cx="241162" cy="301451"/>
          </a:xfrm>
          <a:prstGeom prst="rect">
            <a:avLst/>
          </a:prstGeom>
          <a:solidFill>
            <a:srgbClr val="5B9BD5"/>
          </a:solidFill>
          <a:ln w="12700">
            <a:solidFill>
              <a:srgbClr val="42719B"/>
            </a:solidFill>
            <a:miter/>
          </a:ln>
        </p:spPr>
        <p:txBody>
          <a:bodyPr lIns="50800" tIns="50800" rIns="50800" bIns="50800" anchor="ct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314" name="Shape 314"/>
          <p:cNvSpPr/>
          <p:nvPr/>
        </p:nvSpPr>
        <p:spPr>
          <a:xfrm>
            <a:off x="1695659" y="3532623"/>
            <a:ext cx="241162" cy="301451"/>
          </a:xfrm>
          <a:prstGeom prst="rect">
            <a:avLst/>
          </a:prstGeom>
          <a:solidFill>
            <a:srgbClr val="5B9BD5"/>
          </a:solidFill>
          <a:ln w="12700">
            <a:solidFill>
              <a:srgbClr val="42719B"/>
            </a:solidFill>
            <a:miter/>
          </a:ln>
        </p:spPr>
        <p:txBody>
          <a:bodyPr lIns="50800" tIns="50800" rIns="50800" bIns="50800" anchor="ct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315" name="Shape 315"/>
          <p:cNvSpPr/>
          <p:nvPr/>
        </p:nvSpPr>
        <p:spPr>
          <a:xfrm>
            <a:off x="1997110" y="3138225"/>
            <a:ext cx="241162" cy="301451"/>
          </a:xfrm>
          <a:prstGeom prst="rect">
            <a:avLst/>
          </a:prstGeom>
          <a:solidFill>
            <a:srgbClr val="5B9BD5"/>
          </a:solidFill>
          <a:ln w="12700">
            <a:solidFill>
              <a:srgbClr val="42719B"/>
            </a:solidFill>
            <a:miter/>
          </a:ln>
        </p:spPr>
        <p:txBody>
          <a:bodyPr lIns="50800" tIns="50800" rIns="50800" bIns="50800" anchor="ct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316" name="Shape 316"/>
          <p:cNvSpPr/>
          <p:nvPr/>
        </p:nvSpPr>
        <p:spPr>
          <a:xfrm>
            <a:off x="420459" y="3196002"/>
            <a:ext cx="241162" cy="301452"/>
          </a:xfrm>
          <a:prstGeom prst="rect">
            <a:avLst/>
          </a:prstGeom>
          <a:solidFill>
            <a:srgbClr val="5B9BD5"/>
          </a:solidFill>
          <a:ln w="12700">
            <a:solidFill>
              <a:srgbClr val="42719B"/>
            </a:solidFill>
            <a:miter/>
          </a:ln>
        </p:spPr>
        <p:txBody>
          <a:bodyPr lIns="50800" tIns="50800" rIns="50800" bIns="50800" anchor="ct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317" name="Shape 317"/>
          <p:cNvSpPr/>
          <p:nvPr/>
        </p:nvSpPr>
        <p:spPr>
          <a:xfrm>
            <a:off x="2038559" y="3875523"/>
            <a:ext cx="241162" cy="301451"/>
          </a:xfrm>
          <a:prstGeom prst="rect">
            <a:avLst/>
          </a:prstGeom>
          <a:solidFill>
            <a:srgbClr val="5B9BD5"/>
          </a:solidFill>
          <a:ln w="12700">
            <a:solidFill>
              <a:srgbClr val="42719B"/>
            </a:solidFill>
            <a:miter/>
          </a:ln>
        </p:spPr>
        <p:txBody>
          <a:bodyPr lIns="50800" tIns="50800" rIns="50800" bIns="50800" anchor="ct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318" name="Shape 318"/>
          <p:cNvSpPr/>
          <p:nvPr/>
        </p:nvSpPr>
        <p:spPr>
          <a:xfrm>
            <a:off x="1868993" y="4404318"/>
            <a:ext cx="241162" cy="301451"/>
          </a:xfrm>
          <a:prstGeom prst="rect">
            <a:avLst/>
          </a:prstGeom>
          <a:solidFill>
            <a:srgbClr val="5B9BD5"/>
          </a:solidFill>
          <a:ln w="12700">
            <a:solidFill>
              <a:srgbClr val="42719B"/>
            </a:solidFill>
            <a:miter/>
          </a:ln>
        </p:spPr>
        <p:txBody>
          <a:bodyPr lIns="50800" tIns="50800" rIns="50800" bIns="50800" anchor="ct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319" name="Shape 319"/>
          <p:cNvSpPr/>
          <p:nvPr/>
        </p:nvSpPr>
        <p:spPr>
          <a:xfrm>
            <a:off x="889278" y="4339002"/>
            <a:ext cx="241162" cy="301452"/>
          </a:xfrm>
          <a:prstGeom prst="rect">
            <a:avLst/>
          </a:prstGeom>
          <a:solidFill>
            <a:srgbClr val="5B9BD5"/>
          </a:solidFill>
          <a:ln w="12700">
            <a:solidFill>
              <a:srgbClr val="42719B"/>
            </a:solidFill>
            <a:miter/>
          </a:ln>
        </p:spPr>
        <p:txBody>
          <a:bodyPr lIns="50800" tIns="50800" rIns="50800" bIns="50800" anchor="ct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320" name="Shape 320"/>
          <p:cNvSpPr/>
          <p:nvPr/>
        </p:nvSpPr>
        <p:spPr>
          <a:xfrm>
            <a:off x="768698" y="3841609"/>
            <a:ext cx="241162" cy="301451"/>
          </a:xfrm>
          <a:prstGeom prst="rect">
            <a:avLst/>
          </a:prstGeom>
          <a:solidFill>
            <a:srgbClr val="5B9BD5"/>
          </a:solidFill>
          <a:ln w="12700">
            <a:solidFill>
              <a:srgbClr val="42719B"/>
            </a:solidFill>
            <a:miter/>
          </a:ln>
        </p:spPr>
        <p:txBody>
          <a:bodyPr lIns="50800" tIns="50800" rIns="50800" bIns="50800" anchor="ct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321" name="Shape 321"/>
          <p:cNvSpPr/>
          <p:nvPr/>
        </p:nvSpPr>
        <p:spPr>
          <a:xfrm>
            <a:off x="1279281" y="3344216"/>
            <a:ext cx="241162" cy="301451"/>
          </a:xfrm>
          <a:prstGeom prst="rect">
            <a:avLst/>
          </a:prstGeom>
          <a:solidFill>
            <a:srgbClr val="5B9BD5"/>
          </a:solidFill>
          <a:ln w="12700">
            <a:solidFill>
              <a:srgbClr val="42719B"/>
            </a:solidFill>
            <a:miter/>
          </a:ln>
        </p:spPr>
        <p:txBody>
          <a:bodyPr lIns="50800" tIns="50800" rIns="50800" bIns="50800" anchor="ctr"/>
          <a:lstStyle/>
          <a:p>
            <a:pPr lvl="0" algn="ctr" defTabSz="685800">
              <a:defRPr sz="1350">
                <a:solidFill>
                  <a:srgbClr val="FFFFFF"/>
                </a:solidFill>
                <a:uFill>
                  <a:solidFill>
                    <a:srgbClr val="FFFFFF"/>
                  </a:solidFill>
                </a:uFill>
                <a:latin typeface="+mj-lt"/>
                <a:ea typeface="+mj-ea"/>
                <a:cs typeface="+mj-cs"/>
                <a:sym typeface="Helvetica"/>
              </a:defRPr>
            </a:pPr>
            <a:endParaRPr/>
          </a:p>
        </p:txBody>
      </p:sp>
      <p:sp>
        <p:nvSpPr>
          <p:cNvPr id="322" name="Shape 322"/>
          <p:cNvSpPr/>
          <p:nvPr/>
        </p:nvSpPr>
        <p:spPr>
          <a:xfrm>
            <a:off x="4732773" y="1379022"/>
            <a:ext cx="4025801"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defTabSz="685800">
              <a:defRPr sz="2400" b="1">
                <a:uFill>
                  <a:solidFill/>
                </a:uFill>
                <a:latin typeface="+mj-lt"/>
                <a:ea typeface="+mj-ea"/>
                <a:cs typeface="+mj-cs"/>
                <a:sym typeface="Helvetica"/>
              </a:defRPr>
            </a:lvl1pPr>
          </a:lstStyle>
          <a:p>
            <a:pPr lvl="0">
              <a:defRPr sz="1800" b="0">
                <a:uFillTx/>
              </a:defRPr>
            </a:pPr>
            <a:r>
              <a:rPr sz="2400" b="1">
                <a:uFill>
                  <a:solidFill/>
                </a:uFill>
              </a:rPr>
              <a:t>“How do I” linked content?</a:t>
            </a:r>
          </a:p>
        </p:txBody>
      </p:sp>
      <p:grpSp>
        <p:nvGrpSpPr>
          <p:cNvPr id="326" name="Group 326"/>
          <p:cNvGrpSpPr/>
          <p:nvPr/>
        </p:nvGrpSpPr>
        <p:grpSpPr>
          <a:xfrm>
            <a:off x="661620" y="2949569"/>
            <a:ext cx="4402749" cy="1055327"/>
            <a:chOff x="0" y="0"/>
            <a:chExt cx="4402747" cy="1055326"/>
          </a:xfrm>
        </p:grpSpPr>
        <p:sp>
          <p:nvSpPr>
            <p:cNvPr id="323" name="Shape 323"/>
            <p:cNvSpPr/>
            <p:nvPr/>
          </p:nvSpPr>
          <p:spPr>
            <a:xfrm flipH="1">
              <a:off x="738240" y="0"/>
              <a:ext cx="3664508" cy="1055327"/>
            </a:xfrm>
            <a:prstGeom prst="line">
              <a:avLst/>
            </a:prstGeom>
            <a:noFill/>
            <a:ln w="14287" cap="flat">
              <a:solidFill>
                <a:srgbClr val="ED7D31"/>
              </a:solidFill>
              <a:prstDash val="solid"/>
              <a:miter lim="800000"/>
              <a:tailEnd type="triangle" w="med" len="med"/>
            </a:ln>
            <a:effectLst/>
          </p:spPr>
          <p:txBody>
            <a:bodyPr wrap="square" lIns="0" tIns="0" rIns="0" bIns="0" numCol="1" anchor="t">
              <a:noAutofit/>
            </a:bodyPr>
            <a:lstStyle/>
            <a:p>
              <a:pPr lvl="0">
                <a:defRPr sz="1200">
                  <a:latin typeface="+mj-lt"/>
                  <a:ea typeface="+mj-ea"/>
                  <a:cs typeface="+mj-cs"/>
                  <a:sym typeface="Helvetica"/>
                </a:defRPr>
              </a:pPr>
              <a:endParaRPr/>
            </a:p>
          </p:txBody>
        </p:sp>
        <p:sp>
          <p:nvSpPr>
            <p:cNvPr id="324" name="Shape 324"/>
            <p:cNvSpPr/>
            <p:nvPr/>
          </p:nvSpPr>
          <p:spPr>
            <a:xfrm flipH="1">
              <a:off x="-1" y="37681"/>
              <a:ext cx="4402749" cy="447525"/>
            </a:xfrm>
            <a:prstGeom prst="line">
              <a:avLst/>
            </a:prstGeom>
            <a:noFill/>
            <a:ln w="14287" cap="flat">
              <a:solidFill>
                <a:srgbClr val="ED7D31"/>
              </a:solidFill>
              <a:prstDash val="solid"/>
              <a:miter lim="800000"/>
              <a:tailEnd type="triangle" w="med" len="med"/>
            </a:ln>
            <a:effectLst/>
          </p:spPr>
          <p:txBody>
            <a:bodyPr wrap="square" lIns="0" tIns="0" rIns="0" bIns="0" numCol="1" anchor="t">
              <a:noAutofit/>
            </a:bodyPr>
            <a:lstStyle/>
            <a:p>
              <a:pPr lvl="0">
                <a:defRPr sz="1200">
                  <a:latin typeface="+mj-lt"/>
                  <a:ea typeface="+mj-ea"/>
                  <a:cs typeface="+mj-cs"/>
                  <a:sym typeface="Helvetica"/>
                </a:defRPr>
              </a:pPr>
              <a:endParaRPr/>
            </a:p>
          </p:txBody>
        </p:sp>
        <p:sp>
          <p:nvSpPr>
            <p:cNvPr id="325" name="Shape 325"/>
            <p:cNvSpPr/>
            <p:nvPr/>
          </p:nvSpPr>
          <p:spPr>
            <a:xfrm flipH="1">
              <a:off x="574954" y="37681"/>
              <a:ext cx="3827793" cy="105882"/>
            </a:xfrm>
            <a:prstGeom prst="line">
              <a:avLst/>
            </a:prstGeom>
            <a:noFill/>
            <a:ln w="14287" cap="flat">
              <a:solidFill>
                <a:srgbClr val="ED7D31"/>
              </a:solidFill>
              <a:prstDash val="solid"/>
              <a:miter lim="800000"/>
              <a:tailEnd type="triangle" w="med" len="med"/>
            </a:ln>
            <a:effectLst/>
          </p:spPr>
          <p:txBody>
            <a:bodyPr wrap="square" lIns="0" tIns="0" rIns="0" bIns="0" numCol="1" anchor="t">
              <a:noAutofit/>
            </a:bodyPr>
            <a:lstStyle/>
            <a:p>
              <a:pPr lvl="0">
                <a:defRPr sz="1200">
                  <a:latin typeface="+mj-lt"/>
                  <a:ea typeface="+mj-ea"/>
                  <a:cs typeface="+mj-cs"/>
                  <a:sym typeface="Helvetica"/>
                </a:defRPr>
              </a:pPr>
              <a:endParaRPr/>
            </a:p>
          </p:txBody>
        </p:sp>
      </p:grpSp>
      <p:grpSp>
        <p:nvGrpSpPr>
          <p:cNvPr id="330" name="Group 330"/>
          <p:cNvGrpSpPr/>
          <p:nvPr/>
        </p:nvGrpSpPr>
        <p:grpSpPr>
          <a:xfrm>
            <a:off x="1009859" y="2432329"/>
            <a:ext cx="4054510" cy="1582615"/>
            <a:chOff x="0" y="0"/>
            <a:chExt cx="4054509" cy="1582614"/>
          </a:xfrm>
        </p:grpSpPr>
        <p:sp>
          <p:nvSpPr>
            <p:cNvPr id="327" name="Shape 327"/>
            <p:cNvSpPr/>
            <p:nvPr/>
          </p:nvSpPr>
          <p:spPr>
            <a:xfrm flipH="1" flipV="1">
              <a:off x="571499" y="-1"/>
              <a:ext cx="3483010" cy="987615"/>
            </a:xfrm>
            <a:prstGeom prst="line">
              <a:avLst/>
            </a:prstGeom>
            <a:noFill/>
            <a:ln w="14287" cap="flat">
              <a:solidFill>
                <a:srgbClr val="70AD47"/>
              </a:solidFill>
              <a:prstDash val="solid"/>
              <a:miter lim="800000"/>
              <a:tailEnd type="triangle" w="med" len="med"/>
            </a:ln>
            <a:effectLst/>
          </p:spPr>
          <p:txBody>
            <a:bodyPr wrap="square" lIns="0" tIns="0" rIns="0" bIns="0" numCol="1" anchor="t">
              <a:noAutofit/>
            </a:bodyPr>
            <a:lstStyle/>
            <a:p>
              <a:pPr lvl="0">
                <a:defRPr sz="1200">
                  <a:latin typeface="+mj-lt"/>
                  <a:ea typeface="+mj-ea"/>
                  <a:cs typeface="+mj-cs"/>
                  <a:sym typeface="Helvetica"/>
                </a:defRPr>
              </a:pPr>
              <a:endParaRPr/>
            </a:p>
          </p:txBody>
        </p:sp>
        <p:sp>
          <p:nvSpPr>
            <p:cNvPr id="328" name="Shape 328"/>
            <p:cNvSpPr/>
            <p:nvPr/>
          </p:nvSpPr>
          <p:spPr>
            <a:xfrm flipH="1">
              <a:off x="511209" y="1025294"/>
              <a:ext cx="3543301" cy="80139"/>
            </a:xfrm>
            <a:prstGeom prst="line">
              <a:avLst/>
            </a:prstGeom>
            <a:noFill/>
            <a:ln w="14287" cap="flat">
              <a:solidFill>
                <a:srgbClr val="70AD47"/>
              </a:solidFill>
              <a:prstDash val="solid"/>
              <a:miter lim="800000"/>
              <a:tailEnd type="triangle" w="med" len="med"/>
            </a:ln>
            <a:effectLst/>
          </p:spPr>
          <p:txBody>
            <a:bodyPr wrap="square" lIns="0" tIns="0" rIns="0" bIns="0" numCol="1" anchor="t">
              <a:noAutofit/>
            </a:bodyPr>
            <a:lstStyle/>
            <a:p>
              <a:pPr lvl="0">
                <a:defRPr sz="1200">
                  <a:latin typeface="+mj-lt"/>
                  <a:ea typeface="+mj-ea"/>
                  <a:cs typeface="+mj-cs"/>
                  <a:sym typeface="Helvetica"/>
                </a:defRPr>
              </a:pPr>
              <a:endParaRPr/>
            </a:p>
          </p:txBody>
        </p:sp>
        <p:sp>
          <p:nvSpPr>
            <p:cNvPr id="329" name="Shape 329"/>
            <p:cNvSpPr/>
            <p:nvPr/>
          </p:nvSpPr>
          <p:spPr>
            <a:xfrm flipH="1">
              <a:off x="-1" y="987613"/>
              <a:ext cx="4054510" cy="595002"/>
            </a:xfrm>
            <a:prstGeom prst="line">
              <a:avLst/>
            </a:prstGeom>
            <a:noFill/>
            <a:ln w="14287" cap="flat">
              <a:solidFill>
                <a:srgbClr val="70AD47"/>
              </a:solidFill>
              <a:prstDash val="solid"/>
              <a:miter lim="800000"/>
              <a:tailEnd type="triangle" w="med" len="med"/>
            </a:ln>
            <a:effectLst/>
          </p:spPr>
          <p:txBody>
            <a:bodyPr wrap="square" lIns="0" tIns="0" rIns="0" bIns="0" numCol="1" anchor="t">
              <a:noAutofit/>
            </a:bodyPr>
            <a:lstStyle/>
            <a:p>
              <a:pPr lvl="0">
                <a:defRPr sz="1200">
                  <a:latin typeface="+mj-lt"/>
                  <a:ea typeface="+mj-ea"/>
                  <a:cs typeface="+mj-cs"/>
                  <a:sym typeface="Helvetica"/>
                </a:defRPr>
              </a:pPr>
              <a:endParaRPr/>
            </a:p>
          </p:txBody>
        </p:sp>
      </p:grpSp>
      <p:grpSp>
        <p:nvGrpSpPr>
          <p:cNvPr id="337" name="Group 337"/>
          <p:cNvGrpSpPr/>
          <p:nvPr/>
        </p:nvGrpSpPr>
        <p:grpSpPr>
          <a:xfrm>
            <a:off x="5096489" y="2231622"/>
            <a:ext cx="3002209" cy="2215663"/>
            <a:chOff x="0" y="0"/>
            <a:chExt cx="3002208" cy="2215661"/>
          </a:xfrm>
        </p:grpSpPr>
        <p:grpSp>
          <p:nvGrpSpPr>
            <p:cNvPr id="335" name="Group 335"/>
            <p:cNvGrpSpPr/>
            <p:nvPr/>
          </p:nvGrpSpPr>
          <p:grpSpPr>
            <a:xfrm>
              <a:off x="0" y="518789"/>
              <a:ext cx="2983967" cy="1696873"/>
              <a:chOff x="0" y="0"/>
              <a:chExt cx="2983966" cy="1696872"/>
            </a:xfrm>
          </p:grpSpPr>
          <p:sp>
            <p:nvSpPr>
              <p:cNvPr id="331" name="Shape 331"/>
              <p:cNvSpPr/>
              <p:nvPr/>
            </p:nvSpPr>
            <p:spPr>
              <a:xfrm>
                <a:off x="0" y="0"/>
                <a:ext cx="2983967" cy="2857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lvl1pPr defTabSz="685800">
                  <a:defRPr sz="1350" b="1">
                    <a:solidFill>
                      <a:srgbClr val="C55A11"/>
                    </a:solidFill>
                    <a:uFill>
                      <a:solidFill>
                        <a:srgbClr val="C55A11"/>
                      </a:solidFill>
                    </a:uFill>
                    <a:latin typeface="+mj-lt"/>
                    <a:ea typeface="+mj-ea"/>
                    <a:cs typeface="+mj-cs"/>
                    <a:sym typeface="Helvetica"/>
                  </a:defRPr>
                </a:lvl1pPr>
              </a:lstStyle>
              <a:p>
                <a:pPr lvl="0">
                  <a:defRPr sz="1800" b="0">
                    <a:solidFill>
                      <a:srgbClr val="000000"/>
                    </a:solidFill>
                    <a:uFillTx/>
                  </a:defRPr>
                </a:pPr>
                <a:r>
                  <a:rPr sz="1350" b="1">
                    <a:solidFill>
                      <a:srgbClr val="C55A11"/>
                    </a:solidFill>
                    <a:uFill>
                      <a:solidFill>
                        <a:srgbClr val="C55A11"/>
                      </a:solidFill>
                    </a:uFill>
                  </a:rPr>
                  <a:t>Step 1. ________________________</a:t>
                </a:r>
              </a:p>
            </p:txBody>
          </p:sp>
          <p:sp>
            <p:nvSpPr>
              <p:cNvPr id="332" name="Shape 332"/>
              <p:cNvSpPr/>
              <p:nvPr/>
            </p:nvSpPr>
            <p:spPr>
              <a:xfrm>
                <a:off x="0" y="470373"/>
                <a:ext cx="2983967" cy="2857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lvl1pPr defTabSz="685800">
                  <a:defRPr sz="1350" b="1">
                    <a:solidFill>
                      <a:srgbClr val="00B050"/>
                    </a:solidFill>
                    <a:uFill>
                      <a:solidFill>
                        <a:srgbClr val="00B050"/>
                      </a:solidFill>
                    </a:uFill>
                    <a:latin typeface="+mj-lt"/>
                    <a:ea typeface="+mj-ea"/>
                    <a:cs typeface="+mj-cs"/>
                    <a:sym typeface="Helvetica"/>
                  </a:defRPr>
                </a:lvl1pPr>
              </a:lstStyle>
              <a:p>
                <a:pPr lvl="0">
                  <a:defRPr sz="1800" b="0">
                    <a:solidFill>
                      <a:srgbClr val="000000"/>
                    </a:solidFill>
                    <a:uFillTx/>
                  </a:defRPr>
                </a:pPr>
                <a:r>
                  <a:rPr sz="1350" b="1">
                    <a:solidFill>
                      <a:srgbClr val="00B050"/>
                    </a:solidFill>
                    <a:uFill>
                      <a:solidFill>
                        <a:srgbClr val="00B050"/>
                      </a:solidFill>
                    </a:uFill>
                  </a:rPr>
                  <a:t>Step 2. ________________________</a:t>
                </a:r>
              </a:p>
            </p:txBody>
          </p:sp>
          <p:sp>
            <p:nvSpPr>
              <p:cNvPr id="333" name="Shape 333"/>
              <p:cNvSpPr/>
              <p:nvPr/>
            </p:nvSpPr>
            <p:spPr>
              <a:xfrm>
                <a:off x="0" y="940747"/>
                <a:ext cx="2983967" cy="2857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lvl1pPr defTabSz="685800">
                  <a:defRPr sz="1350" b="1">
                    <a:solidFill>
                      <a:srgbClr val="C00000"/>
                    </a:solidFill>
                    <a:uFill>
                      <a:solidFill>
                        <a:srgbClr val="C00000"/>
                      </a:solidFill>
                    </a:uFill>
                    <a:latin typeface="+mj-lt"/>
                    <a:ea typeface="+mj-ea"/>
                    <a:cs typeface="+mj-cs"/>
                    <a:sym typeface="Helvetica"/>
                  </a:defRPr>
                </a:lvl1pPr>
              </a:lstStyle>
              <a:p>
                <a:pPr lvl="0">
                  <a:defRPr sz="1800" b="0">
                    <a:solidFill>
                      <a:srgbClr val="000000"/>
                    </a:solidFill>
                    <a:uFillTx/>
                  </a:defRPr>
                </a:pPr>
                <a:r>
                  <a:rPr sz="1350" b="1">
                    <a:solidFill>
                      <a:srgbClr val="C00000"/>
                    </a:solidFill>
                    <a:uFill>
                      <a:solidFill>
                        <a:srgbClr val="C00000"/>
                      </a:solidFill>
                    </a:uFill>
                  </a:rPr>
                  <a:t>Step 3. ________________________</a:t>
                </a:r>
              </a:p>
            </p:txBody>
          </p:sp>
          <p:sp>
            <p:nvSpPr>
              <p:cNvPr id="334" name="Shape 334"/>
              <p:cNvSpPr/>
              <p:nvPr/>
            </p:nvSpPr>
            <p:spPr>
              <a:xfrm>
                <a:off x="0" y="1411122"/>
                <a:ext cx="2983967" cy="2857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lvl1pPr defTabSz="685800">
                  <a:defRPr sz="1350" b="1">
                    <a:solidFill>
                      <a:srgbClr val="7030A0"/>
                    </a:solidFill>
                    <a:uFill>
                      <a:solidFill>
                        <a:srgbClr val="7030A0"/>
                      </a:solidFill>
                    </a:uFill>
                    <a:latin typeface="+mj-lt"/>
                    <a:ea typeface="+mj-ea"/>
                    <a:cs typeface="+mj-cs"/>
                    <a:sym typeface="Helvetica"/>
                  </a:defRPr>
                </a:lvl1pPr>
              </a:lstStyle>
              <a:p>
                <a:pPr lvl="0">
                  <a:defRPr sz="1800" b="0">
                    <a:solidFill>
                      <a:srgbClr val="000000"/>
                    </a:solidFill>
                    <a:uFillTx/>
                  </a:defRPr>
                </a:pPr>
                <a:r>
                  <a:rPr sz="1350" b="1">
                    <a:solidFill>
                      <a:srgbClr val="7030A0"/>
                    </a:solidFill>
                    <a:uFill>
                      <a:solidFill>
                        <a:srgbClr val="7030A0"/>
                      </a:solidFill>
                    </a:uFill>
                  </a:rPr>
                  <a:t>Step 4. ________________________</a:t>
                </a:r>
              </a:p>
            </p:txBody>
          </p:sp>
        </p:grpSp>
        <p:sp>
          <p:nvSpPr>
            <p:cNvPr id="336" name="Shape 336"/>
            <p:cNvSpPr/>
            <p:nvPr/>
          </p:nvSpPr>
          <p:spPr>
            <a:xfrm>
              <a:off x="60917" y="0"/>
              <a:ext cx="2941292" cy="4000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lvl1pPr defTabSz="685800">
                <a:defRPr sz="2100" b="1">
                  <a:uFill>
                    <a:solidFill/>
                  </a:uFill>
                  <a:latin typeface="+mj-lt"/>
                  <a:ea typeface="+mj-ea"/>
                  <a:cs typeface="+mj-cs"/>
                  <a:sym typeface="Helvetica"/>
                </a:defRPr>
              </a:lvl1pPr>
            </a:lstStyle>
            <a:p>
              <a:pPr lvl="0">
                <a:defRPr sz="1800" b="0">
                  <a:uFillTx/>
                </a:defRPr>
              </a:pPr>
              <a:r>
                <a:rPr sz="2100" b="1">
                  <a:uFill>
                    <a:solidFill/>
                  </a:uFill>
                </a:rPr>
                <a:t>Write a marketing plan</a:t>
              </a:r>
            </a:p>
          </p:txBody>
        </p:sp>
      </p:grpSp>
      <p:grpSp>
        <p:nvGrpSpPr>
          <p:cNvPr id="340" name="Group 340"/>
          <p:cNvGrpSpPr/>
          <p:nvPr/>
        </p:nvGrpSpPr>
        <p:grpSpPr>
          <a:xfrm>
            <a:off x="-9447" y="5323077"/>
            <a:ext cx="9162894" cy="1155344"/>
            <a:chOff x="0" y="0"/>
            <a:chExt cx="9162892" cy="1155343"/>
          </a:xfrm>
        </p:grpSpPr>
        <p:sp>
          <p:nvSpPr>
            <p:cNvPr id="338" name="Shape 338"/>
            <p:cNvSpPr/>
            <p:nvPr/>
          </p:nvSpPr>
          <p:spPr>
            <a:xfrm>
              <a:off x="0" y="0"/>
              <a:ext cx="9162893" cy="0"/>
            </a:xfrm>
            <a:prstGeom prst="line">
              <a:avLst/>
            </a:prstGeom>
            <a:noFill/>
            <a:ln w="28575" cap="flat">
              <a:solidFill>
                <a:srgbClr val="000000"/>
              </a:solidFill>
              <a:prstDash val="dash"/>
              <a:miter lim="800000"/>
            </a:ln>
            <a:effectLst/>
          </p:spPr>
          <p:txBody>
            <a:bodyPr wrap="square" lIns="0" tIns="0" rIns="0" bIns="0" numCol="1" anchor="t">
              <a:noAutofit/>
            </a:bodyPr>
            <a:lstStyle/>
            <a:p>
              <a:pPr lvl="0">
                <a:defRPr sz="1200">
                  <a:latin typeface="+mj-lt"/>
                  <a:ea typeface="+mj-ea"/>
                  <a:cs typeface="+mj-cs"/>
                  <a:sym typeface="Helvetica"/>
                </a:defRPr>
              </a:pPr>
              <a:endParaRPr/>
            </a:p>
          </p:txBody>
        </p:sp>
        <p:sp>
          <p:nvSpPr>
            <p:cNvPr id="339" name="Shape 339"/>
            <p:cNvSpPr/>
            <p:nvPr/>
          </p:nvSpPr>
          <p:spPr>
            <a:xfrm>
              <a:off x="671037" y="135978"/>
              <a:ext cx="7820819" cy="101936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lvl1pPr defTabSz="685800">
                <a:defRPr sz="2700" b="1">
                  <a:effectLst>
                    <a:outerShdw blurRad="38100" dist="38100" dir="2700000" rotWithShape="0">
                      <a:srgbClr val="000000">
                        <a:alpha val="43137"/>
                      </a:srgbClr>
                    </a:outerShdw>
                  </a:effectLst>
                  <a:uFill>
                    <a:solidFill/>
                  </a:uFill>
                  <a:latin typeface="+mj-lt"/>
                  <a:ea typeface="+mj-ea"/>
                  <a:cs typeface="+mj-cs"/>
                  <a:sym typeface="Helvetica"/>
                </a:defRPr>
              </a:lvl1pPr>
            </a:lstStyle>
            <a:p>
              <a:pPr lvl="0">
                <a:defRPr sz="1800" b="0">
                  <a:effectLst/>
                  <a:uFillTx/>
                </a:defRPr>
              </a:pPr>
              <a:r>
                <a:rPr sz="2700" b="1">
                  <a:effectLst>
                    <a:outerShdw blurRad="38100" dist="38100" dir="2700000" rotWithShape="0">
                      <a:srgbClr val="000000">
                        <a:alpha val="43137"/>
                      </a:srgbClr>
                    </a:outerShdw>
                  </a:effectLst>
                  <a:uFill>
                    <a:solidFill/>
                  </a:uFill>
                </a:rPr>
                <a:t>Content organized by most common projects</a:t>
              </a:r>
            </a:p>
          </p:txBody>
        </p:sp>
      </p:grpSp>
      <p:sp>
        <p:nvSpPr>
          <p:cNvPr id="341" name="Shape 341"/>
          <p:cNvSpPr/>
          <p:nvPr/>
        </p:nvSpPr>
        <p:spPr>
          <a:xfrm>
            <a:off x="243977" y="1383478"/>
            <a:ext cx="3305133" cy="4699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defTabSz="685800">
              <a:defRPr sz="2400" b="1">
                <a:uFill>
                  <a:solidFill/>
                </a:uFill>
                <a:latin typeface="+mj-lt"/>
                <a:ea typeface="+mj-ea"/>
                <a:cs typeface="+mj-cs"/>
                <a:sym typeface="Helvetica"/>
              </a:defRPr>
            </a:lvl1pPr>
          </a:lstStyle>
          <a:p>
            <a:pPr lvl="0">
              <a:defRPr sz="1800" b="0">
                <a:uFillTx/>
              </a:defRPr>
            </a:pPr>
            <a:r>
              <a:rPr sz="2400" b="1">
                <a:uFill>
                  <a:solidFill/>
                </a:uFill>
              </a:rPr>
              <a:t>Unorganized Content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326"/>
                                        </p:tgtEl>
                                        <p:attrNameLst>
                                          <p:attrName>style.visibility</p:attrName>
                                        </p:attrNameLst>
                                      </p:cBhvr>
                                      <p:to>
                                        <p:strVal val="visible"/>
                                      </p:to>
                                    </p:set>
                                    <p:animEffect transition="in" filter="wipe(left)">
                                      <p:cBhvr>
                                        <p:cTn id="11" dur="500"/>
                                        <p:tgtEl>
                                          <p:spTgt spid="3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3" nodeType="clickEffect">
                                  <p:stCondLst>
                                    <p:cond delay="0"/>
                                  </p:stCondLst>
                                  <p:iterate>
                                    <p:tmAbs val="0"/>
                                  </p:iterate>
                                  <p:childTnLst>
                                    <p:set>
                                      <p:cBhvr>
                                        <p:cTn id="15" fill="hold"/>
                                        <p:tgtEl>
                                          <p:spTgt spid="330"/>
                                        </p:tgtEl>
                                        <p:attrNameLst>
                                          <p:attrName>style.visibility</p:attrName>
                                        </p:attrNameLst>
                                      </p:cBhvr>
                                      <p:to>
                                        <p:strVal val="visible"/>
                                      </p:to>
                                    </p:set>
                                    <p:animEffect transition="in" filter="wipe(left)">
                                      <p:cBhvr>
                                        <p:cTn id="16" dur="500"/>
                                        <p:tgtEl>
                                          <p:spTgt spid="330"/>
                                        </p:tgtEl>
                                      </p:cBhvr>
                                    </p:animEffect>
                                  </p:childTnLst>
                                </p:cTn>
                              </p:par>
                            </p:childTnLst>
                          </p:cTn>
                        </p:par>
                        <p:par>
                          <p:cTn id="17" fill="hold">
                            <p:stCondLst>
                              <p:cond delay="500"/>
                            </p:stCondLst>
                            <p:childTnLst>
                              <p:par>
                                <p:cTn id="18" presetID="23" presetClass="entr" presetSubtype="32" fill="hold" grpId="4" nodeType="afterEffect">
                                  <p:stCondLst>
                                    <p:cond delay="0"/>
                                  </p:stCondLst>
                                  <p:iterate>
                                    <p:tmAbs val="0"/>
                                  </p:iterate>
                                  <p:childTnLst>
                                    <p:set>
                                      <p:cBhvr>
                                        <p:cTn id="19" fill="hold"/>
                                        <p:tgtEl>
                                          <p:spTgt spid="340"/>
                                        </p:tgtEl>
                                        <p:attrNameLst>
                                          <p:attrName>style.visibility</p:attrName>
                                        </p:attrNameLst>
                                      </p:cBhvr>
                                      <p:to>
                                        <p:strVal val="visible"/>
                                      </p:to>
                                    </p:set>
                                    <p:anim calcmode="lin" valueType="num">
                                      <p:cBhvr>
                                        <p:cTn id="20" dur="2500" fill="hold"/>
                                        <p:tgtEl>
                                          <p:spTgt spid="340"/>
                                        </p:tgtEl>
                                        <p:attrNameLst>
                                          <p:attrName>ppt_w</p:attrName>
                                        </p:attrNameLst>
                                      </p:cBhvr>
                                      <p:tavLst>
                                        <p:tav tm="0">
                                          <p:val>
                                            <p:fltVal val="0"/>
                                          </p:val>
                                        </p:tav>
                                        <p:tav tm="100000">
                                          <p:val>
                                            <p:strVal val="#ppt_w"/>
                                          </p:val>
                                        </p:tav>
                                      </p:tavLst>
                                    </p:anim>
                                    <p:anim calcmode="lin" valueType="num">
                                      <p:cBhvr>
                                        <p:cTn id="21" dur="2500" fill="hold"/>
                                        <p:tgtEl>
                                          <p:spTgt spid="3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2" animBg="1" advAuto="0"/>
      <p:bldP spid="330" grpId="3" animBg="1" advAuto="0"/>
      <p:bldP spid="337" grpId="1" animBg="1" advAuto="0"/>
      <p:bldP spid="340" grpId="4"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p:cNvSpPr>
          <p:nvPr>
            <p:ph type="title"/>
          </p:nvPr>
        </p:nvSpPr>
        <p:spPr>
          <a:xfrm>
            <a:off x="457200" y="41362"/>
            <a:ext cx="8229600" cy="1011238"/>
          </a:xfrm>
          <a:prstGeom prst="rect">
            <a:avLst/>
          </a:prstGeom>
        </p:spPr>
        <p:txBody>
          <a:bodyPr/>
          <a:lstStyle/>
          <a:p>
            <a:pPr lvl="0" defTabSz="356615">
              <a:defRPr sz="1800">
                <a:solidFill>
                  <a:srgbClr val="000000"/>
                </a:solidFill>
              </a:defRPr>
            </a:pPr>
            <a:r>
              <a:rPr sz="3041">
                <a:solidFill>
                  <a:srgbClr val="FFFFFF"/>
                </a:solidFill>
              </a:rPr>
              <a:t>Content Curators:  </a:t>
            </a:r>
          </a:p>
          <a:p>
            <a:pPr lvl="0" defTabSz="356615">
              <a:defRPr sz="1800">
                <a:solidFill>
                  <a:srgbClr val="000000"/>
                </a:solidFill>
              </a:defRPr>
            </a:pPr>
            <a:r>
              <a:rPr sz="3041">
                <a:solidFill>
                  <a:srgbClr val="FFFFFF"/>
                </a:solidFill>
              </a:rPr>
              <a:t>Be Their Trusted Source of Content</a:t>
            </a:r>
          </a:p>
        </p:txBody>
      </p:sp>
      <p:sp>
        <p:nvSpPr>
          <p:cNvPr id="346" name="Shape 346"/>
          <p:cNvSpPr>
            <a:spLocks noGrp="1"/>
          </p:cNvSpPr>
          <p:nvPr>
            <p:ph type="body" idx="1"/>
          </p:nvPr>
        </p:nvSpPr>
        <p:spPr>
          <a:xfrm>
            <a:off x="886425" y="1606116"/>
            <a:ext cx="3810001" cy="639763"/>
          </a:xfrm>
          <a:prstGeom prst="rect">
            <a:avLst/>
          </a:prstGeom>
        </p:spPr>
        <p:txBody>
          <a:bodyPr/>
          <a:lstStyle>
            <a:lvl1pPr>
              <a:spcBef>
                <a:spcPts val="600"/>
              </a:spcBef>
              <a:defRPr sz="2800"/>
            </a:lvl1pPr>
          </a:lstStyle>
          <a:p>
            <a:pPr lvl="0">
              <a:defRPr sz="1800" b="0"/>
            </a:pPr>
            <a:r>
              <a:rPr sz="2800" b="1"/>
              <a:t>Build Their Trust</a:t>
            </a:r>
          </a:p>
        </p:txBody>
      </p:sp>
      <p:sp>
        <p:nvSpPr>
          <p:cNvPr id="347" name="Shape 347"/>
          <p:cNvSpPr/>
          <p:nvPr/>
        </p:nvSpPr>
        <p:spPr>
          <a:xfrm>
            <a:off x="370006" y="2402947"/>
            <a:ext cx="3962401" cy="3241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60684" lvl="0" indent="-260684">
              <a:buSzPct val="100000"/>
              <a:buChar char="•"/>
            </a:pPr>
            <a:r>
              <a:rPr sz="2600">
                <a:latin typeface="HelveticaNeueLT Std"/>
                <a:ea typeface="HelveticaNeueLT Std"/>
                <a:cs typeface="HelveticaNeueLT Std"/>
                <a:sym typeface="HelveticaNeueLT Std"/>
              </a:rPr>
              <a:t>Be a curator of content</a:t>
            </a:r>
          </a:p>
          <a:p>
            <a:pPr lvl="0"/>
            <a:endParaRPr sz="2600">
              <a:latin typeface="HelveticaNeueLT Std"/>
              <a:ea typeface="HelveticaNeueLT Std"/>
              <a:cs typeface="HelveticaNeueLT Std"/>
              <a:sym typeface="HelveticaNeueLT Std"/>
            </a:endParaRPr>
          </a:p>
          <a:p>
            <a:pPr marL="260684" lvl="0" indent="-260684">
              <a:buSzPct val="100000"/>
              <a:buChar char="•"/>
            </a:pPr>
            <a:r>
              <a:rPr sz="2600">
                <a:latin typeface="HelveticaNeueLT Std"/>
                <a:ea typeface="HelveticaNeueLT Std"/>
                <a:cs typeface="HelveticaNeueLT Std"/>
                <a:sym typeface="HelveticaNeueLT Std"/>
              </a:rPr>
              <a:t>Help them through the Clutter</a:t>
            </a:r>
          </a:p>
          <a:p>
            <a:pPr lvl="0"/>
            <a:endParaRPr sz="2600">
              <a:latin typeface="HelveticaNeueLT Std"/>
              <a:ea typeface="HelveticaNeueLT Std"/>
              <a:cs typeface="HelveticaNeueLT Std"/>
              <a:sym typeface="HelveticaNeueLT Std"/>
            </a:endParaRPr>
          </a:p>
          <a:p>
            <a:pPr marL="260684" lvl="0" indent="-260684">
              <a:buSzPct val="100000"/>
              <a:buChar char="•"/>
            </a:pPr>
            <a:r>
              <a:rPr sz="2600">
                <a:latin typeface="HelveticaNeueLT Std"/>
                <a:ea typeface="HelveticaNeueLT Std"/>
                <a:cs typeface="HelveticaNeueLT Std"/>
                <a:sym typeface="HelveticaNeueLT Std"/>
              </a:rPr>
              <a:t>Give them the vetted solutions – and best practices</a:t>
            </a:r>
          </a:p>
        </p:txBody>
      </p:sp>
      <p:pic>
        <p:nvPicPr>
          <p:cNvPr id="348" name="70E461B0-8F81-44DD-9161-609A17971E15-L0-001.jpeg"/>
          <p:cNvPicPr/>
          <p:nvPr/>
        </p:nvPicPr>
        <p:blipFill>
          <a:blip r:embed="rId3" cstate="email">
            <a:extLst/>
          </a:blip>
          <a:stretch>
            <a:fillRect/>
          </a:stretch>
        </p:blipFill>
        <p:spPr>
          <a:xfrm>
            <a:off x="4824318" y="1868986"/>
            <a:ext cx="3881111" cy="3632322"/>
          </a:xfrm>
          <a:prstGeom prst="rect">
            <a:avLst/>
          </a:prstGeom>
          <a:ln w="12700">
            <a:miter lim="400000"/>
          </a:ln>
          <a:effectLst>
            <a:outerShdw blurRad="127000" dir="2700000" rotWithShape="0">
              <a:srgbClr val="000000">
                <a:alpha val="75000"/>
              </a:srgbClr>
            </a:outerShdw>
          </a:effectLst>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p:cNvSpPr>
          <p:nvPr>
            <p:ph type="title"/>
          </p:nvPr>
        </p:nvSpPr>
        <p:spPr>
          <a:xfrm>
            <a:off x="457200" y="55658"/>
            <a:ext cx="8229600" cy="1143001"/>
          </a:xfrm>
          <a:prstGeom prst="rect">
            <a:avLst/>
          </a:prstGeom>
        </p:spPr>
        <p:txBody>
          <a:bodyPr lIns="0" tIns="0" rIns="0" bIns="0"/>
          <a:lstStyle/>
          <a:p>
            <a:pPr lvl="0">
              <a:defRPr sz="1800">
                <a:solidFill>
                  <a:srgbClr val="000000"/>
                </a:solidFill>
              </a:defRPr>
            </a:pPr>
            <a:r>
              <a:rPr sz="4400">
                <a:solidFill>
                  <a:srgbClr val="FFFFFF"/>
                </a:solidFill>
              </a:rPr>
              <a:t>Engagement</a:t>
            </a:r>
          </a:p>
        </p:txBody>
      </p:sp>
      <p:sp>
        <p:nvSpPr>
          <p:cNvPr id="353" name="Shape 353"/>
          <p:cNvSpPr>
            <a:spLocks noGrp="1"/>
          </p:cNvSpPr>
          <p:nvPr>
            <p:ph type="body" idx="1"/>
          </p:nvPr>
        </p:nvSpPr>
        <p:spPr>
          <a:xfrm>
            <a:off x="1096227" y="1936472"/>
            <a:ext cx="6951546" cy="3615022"/>
          </a:xfrm>
          <a:prstGeom prst="rect">
            <a:avLst/>
          </a:prstGeom>
        </p:spPr>
        <p:txBody>
          <a:bodyPr lIns="50800" tIns="50800" rIns="50800" bIns="50800" anchor="t"/>
          <a:lstStyle>
            <a:lvl1pPr algn="ctr" defTabSz="333756">
              <a:spcBef>
                <a:spcPts val="400"/>
              </a:spcBef>
              <a:defRPr sz="7665" b="0">
                <a:uFill>
                  <a:solidFill/>
                </a:uFill>
              </a:defRPr>
            </a:lvl1pPr>
          </a:lstStyle>
          <a:p>
            <a:pPr lvl="0">
              <a:defRPr sz="1800">
                <a:uFillTx/>
              </a:defRPr>
            </a:pPr>
            <a:r>
              <a:rPr sz="7665">
                <a:uFill>
                  <a:solidFill/>
                </a:uFill>
              </a:rPr>
              <a:t>Connecting Members to Members</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p:cNvSpPr>
          <p:nvPr>
            <p:ph type="title"/>
          </p:nvPr>
        </p:nvSpPr>
        <p:spPr>
          <a:xfrm>
            <a:off x="457200" y="55658"/>
            <a:ext cx="8229600" cy="1143001"/>
          </a:xfrm>
          <a:prstGeom prst="rect">
            <a:avLst/>
          </a:prstGeom>
        </p:spPr>
        <p:txBody>
          <a:bodyPr/>
          <a:lstStyle>
            <a:lvl1pPr defTabSz="434340">
              <a:defRPr sz="4180"/>
            </a:lvl1pPr>
          </a:lstStyle>
          <a:p>
            <a:pPr lvl="0">
              <a:defRPr sz="1800">
                <a:solidFill>
                  <a:srgbClr val="000000"/>
                </a:solidFill>
              </a:defRPr>
            </a:pPr>
            <a:r>
              <a:rPr sz="4180">
                <a:solidFill>
                  <a:srgbClr val="FFFFFF"/>
                </a:solidFill>
              </a:rPr>
              <a:t>Consider a Private Social Network </a:t>
            </a:r>
          </a:p>
        </p:txBody>
      </p:sp>
      <p:pic>
        <p:nvPicPr>
          <p:cNvPr id="356" name="642E7BB9-8E10-404A-AEDF-84DCC1AFCB72-L0-001.png"/>
          <p:cNvPicPr/>
          <p:nvPr/>
        </p:nvPicPr>
        <p:blipFill>
          <a:blip r:embed="rId3" cstate="email">
            <a:extLst/>
          </a:blip>
          <a:stretch>
            <a:fillRect/>
          </a:stretch>
        </p:blipFill>
        <p:spPr>
          <a:xfrm>
            <a:off x="184608" y="1330029"/>
            <a:ext cx="7143417" cy="5357564"/>
          </a:xfrm>
          <a:prstGeom prst="rect">
            <a:avLst/>
          </a:prstGeom>
          <a:ln w="12700">
            <a:miter lim="400000"/>
          </a:ln>
        </p:spPr>
      </p:pic>
      <p:sp>
        <p:nvSpPr>
          <p:cNvPr id="357" name="Shape 357">
            <a:hlinkClick r:id="rId4"/>
          </p:cNvPr>
          <p:cNvSpPr/>
          <p:nvPr/>
        </p:nvSpPr>
        <p:spPr>
          <a:xfrm>
            <a:off x="7327614" y="1957673"/>
            <a:ext cx="1629630" cy="1920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4200" b="1">
                <a:solidFill>
                  <a:srgbClr val="F12922"/>
                </a:solidFill>
              </a:defRPr>
            </a:lvl1pPr>
          </a:lstStyle>
          <a:p>
            <a:pPr lvl="0">
              <a:defRPr sz="1800" b="0">
                <a:solidFill>
                  <a:srgbClr val="000000"/>
                </a:solidFill>
              </a:defRPr>
            </a:pPr>
            <a:r>
              <a:rPr sz="4200" b="1">
                <a:solidFill>
                  <a:srgbClr val="F12922"/>
                </a:solidFill>
              </a:rPr>
              <a:t>Let's go see!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8" fill="hold" grpId="1" nodeType="clickEffect">
                                  <p:stCondLst>
                                    <p:cond delay="0"/>
                                  </p:stCondLst>
                                  <p:iterate>
                                    <p:tmAbs val="0"/>
                                  </p:iterate>
                                  <p:childTnLst>
                                    <p:set>
                                      <p:cBhvr>
                                        <p:cTn id="6" fill="hold"/>
                                        <p:tgtEl>
                                          <p:spTgt spid="357"/>
                                        </p:tgtEl>
                                        <p:attrNameLst>
                                          <p:attrName>style.visibility</p:attrName>
                                        </p:attrNameLst>
                                      </p:cBhvr>
                                      <p:to>
                                        <p:strVal val="visible"/>
                                      </p:to>
                                    </p:set>
                                    <p:animEffect transition="in" filter="dissolve(right)">
                                      <p:cBhvr>
                                        <p:cTn id="7" dur="10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xfrm>
            <a:off x="457200" y="58086"/>
            <a:ext cx="8229600" cy="1166545"/>
          </a:xfrm>
          <a:prstGeom prst="rect">
            <a:avLst/>
          </a:prstGeom>
        </p:spPr>
        <p:txBody>
          <a:bodyPr/>
          <a:lstStyle/>
          <a:p>
            <a:pPr lvl="0">
              <a:defRPr sz="1800">
                <a:solidFill>
                  <a:srgbClr val="000000"/>
                </a:solidFill>
              </a:defRPr>
            </a:pPr>
            <a:r>
              <a:rPr sz="4400">
                <a:solidFill>
                  <a:srgbClr val="FFFFFF"/>
                </a:solidFill>
              </a:rPr>
              <a:t>What is Engagement?</a:t>
            </a:r>
          </a:p>
        </p:txBody>
      </p:sp>
      <p:sp>
        <p:nvSpPr>
          <p:cNvPr id="61" name="Shape 61"/>
          <p:cNvSpPr>
            <a:spLocks noGrp="1"/>
          </p:cNvSpPr>
          <p:nvPr>
            <p:ph type="body" idx="1"/>
          </p:nvPr>
        </p:nvSpPr>
        <p:spPr>
          <a:xfrm>
            <a:off x="1294448" y="1951846"/>
            <a:ext cx="7130520" cy="2355275"/>
          </a:xfrm>
          <a:prstGeom prst="rect">
            <a:avLst/>
          </a:prstGeom>
        </p:spPr>
        <p:txBody>
          <a:bodyPr lIns="0" tIns="0" rIns="0" bIns="0"/>
          <a:lstStyle/>
          <a:p>
            <a:pPr lvl="0" defTabSz="246888">
              <a:spcBef>
                <a:spcPts val="300"/>
              </a:spcBef>
              <a:defRPr sz="1800" b="0"/>
            </a:pPr>
            <a:r>
              <a:rPr sz="2916"/>
              <a:t>Member engagement is the result of a member </a:t>
            </a:r>
            <a:r>
              <a:rPr sz="2916" b="1"/>
              <a:t>investing time and/or money</a:t>
            </a:r>
            <a:r>
              <a:rPr sz="2916"/>
              <a:t> with the association in exchange for </a:t>
            </a:r>
            <a:r>
              <a:rPr sz="2916" b="1"/>
              <a:t>value</a:t>
            </a:r>
            <a:r>
              <a:rPr sz="2916"/>
              <a:t>. The more of these precious resources they invest, the more engaged they are.</a:t>
            </a:r>
          </a:p>
        </p:txBody>
      </p:sp>
      <p:grpSp>
        <p:nvGrpSpPr>
          <p:cNvPr id="66" name="Group 66"/>
          <p:cNvGrpSpPr/>
          <p:nvPr/>
        </p:nvGrpSpPr>
        <p:grpSpPr>
          <a:xfrm>
            <a:off x="1283292" y="1809070"/>
            <a:ext cx="7237539" cy="2650178"/>
            <a:chOff x="0" y="0"/>
            <a:chExt cx="7237538" cy="2650176"/>
          </a:xfrm>
        </p:grpSpPr>
        <p:sp>
          <p:nvSpPr>
            <p:cNvPr id="62" name="Shape 62"/>
            <p:cNvSpPr/>
            <p:nvPr/>
          </p:nvSpPr>
          <p:spPr>
            <a:xfrm>
              <a:off x="28607" y="0"/>
              <a:ext cx="6520202" cy="712148"/>
            </a:xfrm>
            <a:prstGeom prst="rect">
              <a:avLst/>
            </a:prstGeom>
            <a:solidFill>
              <a:srgbClr val="FFFFFF"/>
            </a:solidFill>
            <a:ln w="25400" cap="flat">
              <a:solidFill>
                <a:srgbClr val="FFFFFF"/>
              </a:solidFill>
              <a:prstDash val="solid"/>
              <a:bevel/>
            </a:ln>
            <a:effectLst/>
          </p:spPr>
          <p:txBody>
            <a:bodyPr wrap="square" lIns="0" tIns="0" rIns="0" bIns="0" numCol="1" anchor="ctr">
              <a:noAutofit/>
            </a:bodyPr>
            <a:lstStyle/>
            <a:p>
              <a:pPr lvl="0"/>
              <a:endParaRPr/>
            </a:p>
          </p:txBody>
        </p:sp>
        <p:sp>
          <p:nvSpPr>
            <p:cNvPr id="63" name="Shape 63"/>
            <p:cNvSpPr/>
            <p:nvPr/>
          </p:nvSpPr>
          <p:spPr>
            <a:xfrm>
              <a:off x="0" y="702574"/>
              <a:ext cx="1464781" cy="811554"/>
            </a:xfrm>
            <a:prstGeom prst="rect">
              <a:avLst/>
            </a:prstGeom>
            <a:solidFill>
              <a:srgbClr val="FFFFFF"/>
            </a:solidFill>
            <a:ln w="25400" cap="flat">
              <a:solidFill>
                <a:srgbClr val="FFFFFF"/>
              </a:solidFill>
              <a:prstDash val="solid"/>
              <a:bevel/>
            </a:ln>
            <a:effectLst/>
          </p:spPr>
          <p:txBody>
            <a:bodyPr wrap="square" lIns="0" tIns="0" rIns="0" bIns="0" numCol="1" anchor="ctr">
              <a:noAutofit/>
            </a:bodyPr>
            <a:lstStyle/>
            <a:p>
              <a:pPr lvl="0"/>
              <a:endParaRPr/>
            </a:p>
          </p:txBody>
        </p:sp>
        <p:sp>
          <p:nvSpPr>
            <p:cNvPr id="64" name="Shape 64"/>
            <p:cNvSpPr/>
            <p:nvPr/>
          </p:nvSpPr>
          <p:spPr>
            <a:xfrm>
              <a:off x="28607" y="1654016"/>
              <a:ext cx="7208932" cy="996161"/>
            </a:xfrm>
            <a:prstGeom prst="rect">
              <a:avLst/>
            </a:prstGeom>
            <a:solidFill>
              <a:srgbClr val="FFFFFF"/>
            </a:solidFill>
            <a:ln w="25400" cap="flat">
              <a:solidFill>
                <a:srgbClr val="FFFFFF"/>
              </a:solidFill>
              <a:prstDash val="solid"/>
              <a:bevel/>
            </a:ln>
            <a:effectLst/>
          </p:spPr>
          <p:txBody>
            <a:bodyPr wrap="square" lIns="0" tIns="0" rIns="0" bIns="0" numCol="1" anchor="ctr">
              <a:noAutofit/>
            </a:bodyPr>
            <a:lstStyle/>
            <a:p>
              <a:pPr lvl="0"/>
              <a:endParaRPr/>
            </a:p>
          </p:txBody>
        </p:sp>
        <p:sp>
          <p:nvSpPr>
            <p:cNvPr id="65" name="Shape 65"/>
            <p:cNvSpPr/>
            <p:nvPr/>
          </p:nvSpPr>
          <p:spPr>
            <a:xfrm>
              <a:off x="433118" y="1121848"/>
              <a:ext cx="2842242" cy="712149"/>
            </a:xfrm>
            <a:prstGeom prst="rect">
              <a:avLst/>
            </a:prstGeom>
            <a:solidFill>
              <a:srgbClr val="FFFFFF"/>
            </a:solidFill>
            <a:ln w="25400" cap="flat">
              <a:solidFill>
                <a:srgbClr val="FFFFFF"/>
              </a:solidFill>
              <a:prstDash val="solid"/>
              <a:bevel/>
            </a:ln>
            <a:effectLst/>
          </p:spPr>
          <p:txBody>
            <a:bodyPr wrap="square" lIns="0" tIns="0" rIns="0" bIns="0" numCol="1" anchor="ctr">
              <a:noAutofit/>
            </a:bodyPr>
            <a:lstStyle/>
            <a:p>
              <a:pPr lvl="0"/>
              <a:endParaRPr/>
            </a:p>
          </p:txBody>
        </p:sp>
      </p:gr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 name="IMG_0901.jpeg"/>
          <p:cNvPicPr/>
          <p:nvPr/>
        </p:nvPicPr>
        <p:blipFill>
          <a:blip r:embed="rId2" cstate="email">
            <a:extLst/>
          </a:blip>
          <a:stretch>
            <a:fillRect/>
          </a:stretch>
        </p:blipFill>
        <p:spPr>
          <a:xfrm>
            <a:off x="3425233" y="1524682"/>
            <a:ext cx="2293534" cy="2845453"/>
          </a:xfrm>
          <a:prstGeom prst="rect">
            <a:avLst/>
          </a:prstGeom>
          <a:ln w="12700">
            <a:miter lim="400000"/>
          </a:ln>
        </p:spPr>
      </p:pic>
      <p:sp>
        <p:nvSpPr>
          <p:cNvPr id="362" name="Shape 362">
            <a:hlinkClick r:id="rId3"/>
          </p:cNvPr>
          <p:cNvSpPr/>
          <p:nvPr/>
        </p:nvSpPr>
        <p:spPr>
          <a:xfrm>
            <a:off x="736585" y="280281"/>
            <a:ext cx="7940676" cy="6731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4400">
                <a:solidFill>
                  <a:srgbClr val="FFFFFF"/>
                </a:solidFill>
                <a:uFill>
                  <a:solidFill>
                    <a:srgbClr val="FFFFFF"/>
                  </a:solidFill>
                </a:uFill>
                <a:latin typeface="+mj-lt"/>
                <a:ea typeface="+mj-ea"/>
                <a:cs typeface="+mj-cs"/>
                <a:sym typeface="Helvetica"/>
              </a:defRPr>
            </a:lvl1pPr>
          </a:lstStyle>
          <a:p>
            <a:pPr lvl="0">
              <a:defRPr sz="1800">
                <a:solidFill>
                  <a:srgbClr val="000000"/>
                </a:solidFill>
                <a:uFillTx/>
              </a:defRPr>
            </a:pPr>
            <a:r>
              <a:rPr sz="4400">
                <a:solidFill>
                  <a:srgbClr val="FFFFFF"/>
                </a:solidFill>
                <a:uFill>
                  <a:solidFill>
                    <a:srgbClr val="FFFFFF"/>
                  </a:solidFill>
                </a:uFill>
              </a:rPr>
              <a:t>Develop a Mobile Mindset!</a:t>
            </a:r>
          </a:p>
        </p:txBody>
      </p:sp>
      <p:sp>
        <p:nvSpPr>
          <p:cNvPr id="363" name="Shape 363"/>
          <p:cNvSpPr/>
          <p:nvPr/>
        </p:nvSpPr>
        <p:spPr>
          <a:xfrm>
            <a:off x="935074" y="4720016"/>
            <a:ext cx="7273852" cy="939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6200" b="1">
                <a:solidFill>
                  <a:srgbClr val="141414"/>
                </a:solidFill>
                <a:latin typeface="+mj-lt"/>
                <a:ea typeface="+mj-ea"/>
                <a:cs typeface="+mj-cs"/>
                <a:sym typeface="Helvetica"/>
              </a:defRPr>
            </a:lvl1pPr>
          </a:lstStyle>
          <a:p>
            <a:pPr lvl="0">
              <a:defRPr sz="1800" b="0">
                <a:solidFill>
                  <a:srgbClr val="000000"/>
                </a:solidFill>
              </a:defRPr>
            </a:pPr>
            <a:r>
              <a:rPr sz="6200" b="1">
                <a:solidFill>
                  <a:srgbClr val="141414"/>
                </a:solidFill>
              </a:rPr>
              <a:t>Think Mobile First!!</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p:nvPr/>
        </p:nvSpPr>
        <p:spPr>
          <a:xfrm>
            <a:off x="614622" y="152083"/>
            <a:ext cx="8229601"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285750" indent="-285750" algn="ctr">
              <a:defRPr sz="4400">
                <a:solidFill>
                  <a:srgbClr val="FFFFFF"/>
                </a:solidFill>
                <a:uFill>
                  <a:solidFill/>
                </a:uFill>
                <a:latin typeface="+mj-lt"/>
                <a:ea typeface="+mj-ea"/>
                <a:cs typeface="+mj-cs"/>
                <a:sym typeface="Helvetica"/>
              </a:defRPr>
            </a:lvl1pPr>
          </a:lstStyle>
          <a:p>
            <a:pPr lvl="0">
              <a:defRPr sz="1800">
                <a:solidFill>
                  <a:srgbClr val="000000"/>
                </a:solidFill>
                <a:uFillTx/>
              </a:defRPr>
            </a:pPr>
            <a:r>
              <a:rPr sz="4400">
                <a:solidFill>
                  <a:srgbClr val="FFFFFF"/>
                </a:solidFill>
                <a:uFill>
                  <a:solidFill/>
                </a:uFill>
              </a:rPr>
              <a:t>Mobile First = User Needs First!</a:t>
            </a:r>
          </a:p>
        </p:txBody>
      </p:sp>
      <p:sp>
        <p:nvSpPr>
          <p:cNvPr id="366" name="Shape 366"/>
          <p:cNvSpPr/>
          <p:nvPr/>
        </p:nvSpPr>
        <p:spPr>
          <a:xfrm>
            <a:off x="1263910" y="1899300"/>
            <a:ext cx="6931026" cy="26797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lvl="0" defTabSz="914400"/>
            <a:r>
              <a:rPr sz="2400">
                <a:uFill>
                  <a:solidFill/>
                </a:uFill>
                <a:latin typeface="+mj-lt"/>
                <a:ea typeface="+mj-ea"/>
                <a:cs typeface="+mj-cs"/>
                <a:sym typeface="Helvetica"/>
              </a:rPr>
              <a:t>It’s, ultimately, a re-imagining of how our content fits our users needs. Just think about what Mobile First really implies. </a:t>
            </a:r>
            <a:r>
              <a:rPr sz="2400" b="1">
                <a:uFill>
                  <a:solidFill/>
                </a:uFill>
                <a:latin typeface="+mj-lt"/>
                <a:ea typeface="+mj-ea"/>
                <a:cs typeface="+mj-cs"/>
                <a:sym typeface="Helvetica"/>
              </a:rPr>
              <a:t>“</a:t>
            </a:r>
            <a:r>
              <a:rPr sz="2400" b="1" i="1">
                <a:uFill>
                  <a:solidFill/>
                </a:uFill>
                <a:latin typeface="+mj-lt"/>
                <a:ea typeface="+mj-ea"/>
                <a:cs typeface="+mj-cs"/>
                <a:sym typeface="Helvetica"/>
              </a:rPr>
              <a:t>What tasks make sense to the </a:t>
            </a:r>
            <a:r>
              <a:rPr sz="2400" b="1" i="1" u="sng">
                <a:uFill>
                  <a:solidFill/>
                </a:uFill>
                <a:latin typeface="+mj-lt"/>
                <a:ea typeface="+mj-ea"/>
                <a:cs typeface="+mj-cs"/>
                <a:sym typeface="Helvetica"/>
              </a:rPr>
              <a:t>user</a:t>
            </a:r>
            <a:r>
              <a:rPr sz="2400" b="1">
                <a:uFill>
                  <a:solidFill/>
                </a:uFill>
                <a:latin typeface="+mj-lt"/>
                <a:ea typeface="+mj-ea"/>
                <a:cs typeface="+mj-cs"/>
                <a:sym typeface="Helvetica"/>
              </a:rPr>
              <a:t>?” “</a:t>
            </a:r>
            <a:r>
              <a:rPr sz="2400" b="1" i="1">
                <a:uFill>
                  <a:solidFill/>
                </a:uFill>
                <a:latin typeface="+mj-lt"/>
                <a:ea typeface="+mj-ea"/>
                <a:cs typeface="+mj-cs"/>
                <a:sym typeface="Helvetica"/>
              </a:rPr>
              <a:t>What does the </a:t>
            </a:r>
            <a:r>
              <a:rPr sz="2400" b="1" i="1" u="sng">
                <a:uFill>
                  <a:solidFill/>
                </a:uFill>
                <a:latin typeface="+mj-lt"/>
                <a:ea typeface="+mj-ea"/>
                <a:cs typeface="+mj-cs"/>
                <a:sym typeface="Helvetica"/>
              </a:rPr>
              <a:t>user</a:t>
            </a:r>
            <a:r>
              <a:rPr sz="2400" b="1" i="1">
                <a:uFill>
                  <a:solidFill/>
                </a:uFill>
                <a:latin typeface="+mj-lt"/>
                <a:ea typeface="+mj-ea"/>
                <a:cs typeface="+mj-cs"/>
                <a:sym typeface="Helvetica"/>
              </a:rPr>
              <a:t> want?</a:t>
            </a:r>
            <a:r>
              <a:rPr sz="2400" b="1">
                <a:uFill>
                  <a:solidFill/>
                </a:uFill>
                <a:latin typeface="+mj-lt"/>
                <a:ea typeface="+mj-ea"/>
                <a:cs typeface="+mj-cs"/>
                <a:sym typeface="Helvetica"/>
              </a:rPr>
              <a:t>” “</a:t>
            </a:r>
            <a:r>
              <a:rPr sz="2400" b="1" i="1">
                <a:uFill>
                  <a:solidFill/>
                </a:uFill>
                <a:latin typeface="+mj-lt"/>
                <a:ea typeface="+mj-ea"/>
                <a:cs typeface="+mj-cs"/>
                <a:sym typeface="Helvetica"/>
              </a:rPr>
              <a:t>What is going to be most relatable to the </a:t>
            </a:r>
            <a:r>
              <a:rPr sz="2400" b="1" i="1" u="sng">
                <a:uFill>
                  <a:solidFill/>
                </a:uFill>
                <a:latin typeface="+mj-lt"/>
                <a:ea typeface="+mj-ea"/>
                <a:cs typeface="+mj-cs"/>
                <a:sym typeface="Helvetica"/>
              </a:rPr>
              <a:t>user</a:t>
            </a:r>
            <a:r>
              <a:rPr sz="2400" b="1" i="1">
                <a:uFill>
                  <a:solidFill/>
                </a:uFill>
                <a:latin typeface="+mj-lt"/>
                <a:ea typeface="+mj-ea"/>
                <a:cs typeface="+mj-cs"/>
                <a:sym typeface="Helvetica"/>
              </a:rPr>
              <a:t>?</a:t>
            </a:r>
            <a:r>
              <a:rPr sz="2400" b="1">
                <a:uFill>
                  <a:solidFill/>
                </a:uFill>
                <a:latin typeface="+mj-lt"/>
                <a:ea typeface="+mj-ea"/>
                <a:cs typeface="+mj-cs"/>
                <a:sym typeface="Helvetica"/>
              </a:rPr>
              <a:t>” </a:t>
            </a:r>
            <a:r>
              <a:rPr sz="2400">
                <a:uFill>
                  <a:solidFill/>
                </a:uFill>
                <a:latin typeface="+mj-lt"/>
                <a:ea typeface="+mj-ea"/>
                <a:cs typeface="+mj-cs"/>
                <a:sym typeface="Helvetica"/>
              </a:rPr>
              <a:t>All of these things are focused on the </a:t>
            </a:r>
            <a:r>
              <a:rPr sz="2400" b="1">
                <a:solidFill>
                  <a:srgbClr val="C00000"/>
                </a:solidFill>
                <a:uFill>
                  <a:solidFill>
                    <a:srgbClr val="C00000"/>
                  </a:solidFill>
                </a:uFill>
                <a:latin typeface="+mj-lt"/>
                <a:ea typeface="+mj-ea"/>
                <a:cs typeface="+mj-cs"/>
                <a:sym typeface="Helvetica"/>
              </a:rPr>
              <a:t>personal nature</a:t>
            </a:r>
            <a:r>
              <a:rPr sz="2400">
                <a:uFill>
                  <a:solidFill/>
                </a:uFill>
                <a:latin typeface="+mj-lt"/>
                <a:ea typeface="+mj-ea"/>
                <a:cs typeface="+mj-cs"/>
                <a:sym typeface="Helvetica"/>
              </a:rPr>
              <a:t> of the experience.</a:t>
            </a:r>
          </a:p>
        </p:txBody>
      </p:sp>
      <p:sp>
        <p:nvSpPr>
          <p:cNvPr id="367" name="Shape 367"/>
          <p:cNvSpPr/>
          <p:nvPr/>
        </p:nvSpPr>
        <p:spPr>
          <a:xfrm>
            <a:off x="1263910" y="4715439"/>
            <a:ext cx="6931026" cy="584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lvl="0" defTabSz="914400"/>
            <a:r>
              <a:rPr sz="1600" b="1">
                <a:uFill>
                  <a:solidFill/>
                </a:uFill>
                <a:latin typeface="+mj-lt"/>
                <a:ea typeface="+mj-ea"/>
                <a:cs typeface="+mj-cs"/>
                <a:sym typeface="Helvetica"/>
              </a:rPr>
              <a:t>Jason Grigsby</a:t>
            </a:r>
            <a:r>
              <a:rPr sz="1600">
                <a:uFill>
                  <a:solidFill/>
                </a:uFill>
                <a:latin typeface="+mj-lt"/>
                <a:ea typeface="+mj-ea"/>
                <a:cs typeface="+mj-cs"/>
                <a:sym typeface="Helvetica"/>
              </a:rPr>
              <a:t>, </a:t>
            </a:r>
            <a:r>
              <a:rPr sz="1600" i="1">
                <a:uFill>
                  <a:solidFill/>
                </a:uFill>
                <a:latin typeface="+mj-lt"/>
                <a:ea typeface="+mj-ea"/>
                <a:cs typeface="+mj-cs"/>
                <a:sym typeface="Helvetica"/>
              </a:rPr>
              <a:t>Vice President, Mobile and Web Strategist</a:t>
            </a:r>
            <a:endParaRPr>
              <a:uFill>
                <a:solidFill/>
              </a:uFill>
              <a:latin typeface="+mj-lt"/>
              <a:ea typeface="+mj-ea"/>
              <a:cs typeface="+mj-cs"/>
              <a:sym typeface="Helvetica"/>
            </a:endParaRPr>
          </a:p>
          <a:p>
            <a:pPr lvl="0" defTabSz="914400"/>
            <a:r>
              <a:rPr sz="1600">
                <a:uFill>
                  <a:solidFill/>
                </a:uFill>
                <a:latin typeface="+mj-lt"/>
                <a:ea typeface="+mj-ea"/>
                <a:cs typeface="+mj-cs"/>
                <a:sym typeface="Helvetica"/>
              </a:rPr>
              <a:t>Cloud Four, Inc.</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p:cNvSpPr>
          <p:nvPr>
            <p:ph type="title" idx="4294967295"/>
          </p:nvPr>
        </p:nvSpPr>
        <p:spPr>
          <a:xfrm>
            <a:off x="246442" y="195368"/>
            <a:ext cx="8229601" cy="838201"/>
          </a:xfrm>
          <a:prstGeom prst="rect">
            <a:avLst/>
          </a:prstGeom>
        </p:spPr>
        <p:txBody>
          <a:bodyPr lIns="50800" tIns="50800" rIns="50800" bIns="50800"/>
          <a:lstStyle>
            <a:lvl1pPr defTabSz="914400">
              <a:defRPr>
                <a:uFill>
                  <a:solidFill/>
                </a:uFill>
              </a:defRPr>
            </a:lvl1pPr>
          </a:lstStyle>
          <a:p>
            <a:pPr lvl="0">
              <a:defRPr sz="1800">
                <a:solidFill>
                  <a:srgbClr val="000000"/>
                </a:solidFill>
                <a:uFillTx/>
              </a:defRPr>
            </a:pPr>
            <a:r>
              <a:rPr sz="4400">
                <a:solidFill>
                  <a:srgbClr val="FFFFFF"/>
                </a:solidFill>
                <a:uFill>
                  <a:solidFill/>
                </a:uFill>
              </a:rPr>
              <a:t>The Mobile Mindset</a:t>
            </a:r>
          </a:p>
        </p:txBody>
      </p:sp>
      <p:sp>
        <p:nvSpPr>
          <p:cNvPr id="370" name="Shape 370"/>
          <p:cNvSpPr/>
          <p:nvPr/>
        </p:nvSpPr>
        <p:spPr>
          <a:xfrm>
            <a:off x="639386" y="1808956"/>
            <a:ext cx="8229601" cy="114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a:defRPr sz="4400">
                <a:uFill>
                  <a:solidFill/>
                </a:uFill>
                <a:latin typeface="+mj-lt"/>
                <a:ea typeface="+mj-ea"/>
                <a:cs typeface="+mj-cs"/>
                <a:sym typeface="Helvetica"/>
              </a:defRPr>
            </a:lvl1pPr>
          </a:lstStyle>
          <a:p>
            <a:pPr lvl="0">
              <a:defRPr sz="1800">
                <a:uFillTx/>
              </a:defRPr>
            </a:pPr>
            <a:r>
              <a:rPr sz="4400">
                <a:uFill>
                  <a:solidFill/>
                </a:uFill>
              </a:rPr>
              <a:t>Mobile USAGE is Different!</a:t>
            </a:r>
          </a:p>
        </p:txBody>
      </p:sp>
      <p:sp>
        <p:nvSpPr>
          <p:cNvPr id="371" name="Shape 371"/>
          <p:cNvSpPr/>
          <p:nvPr/>
        </p:nvSpPr>
        <p:spPr>
          <a:xfrm>
            <a:off x="275013" y="3474244"/>
            <a:ext cx="8580437" cy="1574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lvl="0" algn="ctr" defTabSz="914400"/>
            <a:r>
              <a:rPr sz="4800">
                <a:uFill>
                  <a:solidFill/>
                </a:uFill>
                <a:latin typeface="Arial"/>
                <a:ea typeface="Arial"/>
                <a:cs typeface="Arial"/>
                <a:sym typeface="Arial"/>
              </a:rPr>
              <a:t>Think</a:t>
            </a:r>
            <a:endParaRPr>
              <a:uFill>
                <a:solidFill/>
              </a:uFill>
              <a:latin typeface="Arial"/>
              <a:ea typeface="Arial"/>
              <a:cs typeface="Arial"/>
              <a:sym typeface="Arial"/>
            </a:endParaRPr>
          </a:p>
          <a:p>
            <a:pPr lvl="0" algn="ctr" defTabSz="914400"/>
            <a:r>
              <a:rPr sz="4800">
                <a:uFill>
                  <a:solidFill/>
                </a:uFill>
                <a:latin typeface="Arial"/>
                <a:ea typeface="Arial"/>
                <a:cs typeface="Arial"/>
                <a:sym typeface="Arial"/>
              </a:rPr>
              <a:t>Presence at the Point of Need!</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p:nvPr/>
        </p:nvSpPr>
        <p:spPr>
          <a:xfrm>
            <a:off x="414337" y="213403"/>
            <a:ext cx="8229601" cy="838201"/>
          </a:xfrm>
          <a:prstGeom prst="rect">
            <a:avLst/>
          </a:prstGeom>
          <a:ln w="12700">
            <a:miter lim="400000"/>
          </a:ln>
          <a:extLst>
            <a:ext uri="{C572A759-6A51-4108-AA02-DFA0A04FC94B}">
              <ma14:wrappingTextBoxFlag xmlns:ma14="http://schemas.microsoft.com/office/mac/drawingml/2011/main" xmlns="" val="1"/>
            </a:ext>
          </a:extLst>
        </p:spPr>
        <p:txBody>
          <a:bodyPr lIns="126435" tIns="72248" rIns="126435" bIns="72248" anchor="ctr">
            <a:spAutoFit/>
          </a:bodyPr>
          <a:lstStyle>
            <a:lvl1pPr algn="ctr" defTabSz="914400">
              <a:defRPr sz="4400">
                <a:solidFill>
                  <a:srgbClr val="FFFFFF"/>
                </a:solidFill>
                <a:uFill>
                  <a:solidFill/>
                </a:uFill>
                <a:latin typeface="+mj-lt"/>
                <a:ea typeface="+mj-ea"/>
                <a:cs typeface="+mj-cs"/>
                <a:sym typeface="Helvetica"/>
              </a:defRPr>
            </a:lvl1pPr>
          </a:lstStyle>
          <a:p>
            <a:pPr lvl="0">
              <a:defRPr sz="1800">
                <a:solidFill>
                  <a:srgbClr val="000000"/>
                </a:solidFill>
                <a:uFillTx/>
              </a:defRPr>
            </a:pPr>
            <a:r>
              <a:rPr sz="4400">
                <a:solidFill>
                  <a:srgbClr val="FFFFFF"/>
                </a:solidFill>
                <a:uFill>
                  <a:solidFill/>
                </a:uFill>
              </a:rPr>
              <a:t>The Mobile Mindset</a:t>
            </a:r>
          </a:p>
        </p:txBody>
      </p:sp>
      <p:sp>
        <p:nvSpPr>
          <p:cNvPr id="374" name="Shape 374"/>
          <p:cNvSpPr/>
          <p:nvPr/>
        </p:nvSpPr>
        <p:spPr>
          <a:xfrm>
            <a:off x="6548438" y="5432226"/>
            <a:ext cx="2449712" cy="1288853"/>
          </a:xfrm>
          <a:prstGeom prst="rect">
            <a:avLst/>
          </a:prstGeom>
          <a:solidFill>
            <a:srgbClr val="FFFFFF"/>
          </a:solidFill>
          <a:ln w="12700">
            <a:miter lim="400000"/>
          </a:ln>
        </p:spPr>
        <p:txBody>
          <a:bodyPr lIns="50800" tIns="50800" rIns="50800" bIns="50800" anchor="ctr"/>
          <a:lstStyle/>
          <a:p>
            <a:pPr lvl="0">
              <a:defRPr sz="1200">
                <a:solidFill>
                  <a:srgbClr val="FFFFFF"/>
                </a:solidFill>
                <a:uFill>
                  <a:solidFill>
                    <a:srgbClr val="FFFFFF"/>
                  </a:solidFill>
                </a:uFill>
                <a:latin typeface="+mj-lt"/>
                <a:ea typeface="+mj-ea"/>
                <a:cs typeface="+mj-cs"/>
                <a:sym typeface="Helvetica"/>
              </a:defRPr>
            </a:pPr>
            <a:endParaRPr/>
          </a:p>
        </p:txBody>
      </p:sp>
      <p:pic>
        <p:nvPicPr>
          <p:cNvPr id="375" name="AD1BBF29-1F9E-43DA-B1C5-BC3B57B1884F-L0-001.png"/>
          <p:cNvPicPr/>
          <p:nvPr/>
        </p:nvPicPr>
        <p:blipFill>
          <a:blip r:embed="rId2" cstate="email">
            <a:extLst/>
          </a:blip>
          <a:stretch>
            <a:fillRect/>
          </a:stretch>
        </p:blipFill>
        <p:spPr>
          <a:xfrm>
            <a:off x="1070755" y="1300749"/>
            <a:ext cx="7201356" cy="5401017"/>
          </a:xfrm>
          <a:prstGeom prst="rect">
            <a:avLst/>
          </a:prstGeom>
          <a:ln w="12700">
            <a:miter lim="400000"/>
          </a:ln>
        </p:spPr>
      </p:pic>
      <p:grpSp>
        <p:nvGrpSpPr>
          <p:cNvPr id="381" name="Group 381"/>
          <p:cNvGrpSpPr/>
          <p:nvPr/>
        </p:nvGrpSpPr>
        <p:grpSpPr>
          <a:xfrm>
            <a:off x="1380399" y="1879814"/>
            <a:ext cx="6872319" cy="4670866"/>
            <a:chOff x="0" y="-138027"/>
            <a:chExt cx="6872317" cy="4670864"/>
          </a:xfrm>
        </p:grpSpPr>
        <p:sp>
          <p:nvSpPr>
            <p:cNvPr id="376" name="Shape 376"/>
            <p:cNvSpPr/>
            <p:nvPr/>
          </p:nvSpPr>
          <p:spPr>
            <a:xfrm>
              <a:off x="0" y="3265269"/>
              <a:ext cx="6872318" cy="1267569"/>
            </a:xfrm>
            <a:prstGeom prst="roundRect">
              <a:avLst>
                <a:gd name="adj" fmla="val 17252"/>
              </a:avLst>
            </a:prstGeom>
            <a:noFill/>
            <a:ln w="57150" cap="flat">
              <a:solidFill>
                <a:srgbClr val="FF0000"/>
              </a:solidFill>
              <a:prstDash val="solid"/>
              <a:round/>
            </a:ln>
            <a:effectLst>
              <a:outerShdw blurRad="38100" dist="23000" dir="5400000" rotWithShape="0">
                <a:srgbClr val="000000">
                  <a:alpha val="34997"/>
                </a:srgbClr>
              </a:outerShdw>
            </a:effectLst>
          </p:spPr>
          <p:txBody>
            <a:bodyPr wrap="square" lIns="50800" tIns="50800" rIns="50800" bIns="50800" numCol="1" anchor="ctr">
              <a:noAutofit/>
            </a:bodyPr>
            <a:lstStyle/>
            <a:p>
              <a:pPr lvl="0" algn="ctr" defTabSz="914400">
                <a:defRPr>
                  <a:solidFill>
                    <a:srgbClr val="FFFFFF"/>
                  </a:solidFill>
                  <a:uFill>
                    <a:solidFill>
                      <a:srgbClr val="FFFFFF"/>
                    </a:solidFill>
                  </a:uFill>
                  <a:latin typeface="+mj-lt"/>
                  <a:ea typeface="+mj-ea"/>
                  <a:cs typeface="+mj-cs"/>
                  <a:sym typeface="Helvetica"/>
                </a:defRPr>
              </a:pPr>
              <a:endParaRPr/>
            </a:p>
          </p:txBody>
        </p:sp>
        <p:sp>
          <p:nvSpPr>
            <p:cNvPr id="377" name="Shape 377"/>
            <p:cNvSpPr/>
            <p:nvPr/>
          </p:nvSpPr>
          <p:spPr>
            <a:xfrm>
              <a:off x="2561148" y="663385"/>
              <a:ext cx="4193274" cy="2498110"/>
            </a:xfrm>
            <a:prstGeom prst="roundRect">
              <a:avLst>
                <a:gd name="adj" fmla="val 13172"/>
              </a:avLst>
            </a:prstGeom>
            <a:noFill/>
            <a:ln w="57150" cap="flat">
              <a:solidFill>
                <a:srgbClr val="FF0000"/>
              </a:solidFill>
              <a:prstDash val="solid"/>
              <a:round/>
            </a:ln>
            <a:effectLst>
              <a:outerShdw blurRad="38100" dist="23000" dir="5400000" rotWithShape="0">
                <a:srgbClr val="000000">
                  <a:alpha val="34997"/>
                </a:srgbClr>
              </a:outerShdw>
            </a:effectLst>
          </p:spPr>
          <p:txBody>
            <a:bodyPr wrap="square" lIns="50800" tIns="50800" rIns="50800" bIns="50800" numCol="1" anchor="ctr">
              <a:noAutofit/>
            </a:bodyPr>
            <a:lstStyle/>
            <a:p>
              <a:pPr lvl="0" algn="ctr" defTabSz="914400">
                <a:defRPr>
                  <a:solidFill>
                    <a:srgbClr val="FFFFFF"/>
                  </a:solidFill>
                  <a:uFill>
                    <a:solidFill>
                      <a:srgbClr val="FFFFFF"/>
                    </a:solidFill>
                  </a:uFill>
                  <a:latin typeface="+mj-lt"/>
                  <a:ea typeface="+mj-ea"/>
                  <a:cs typeface="+mj-cs"/>
                  <a:sym typeface="Helvetica"/>
                </a:defRPr>
              </a:pPr>
              <a:endParaRPr/>
            </a:p>
          </p:txBody>
        </p:sp>
        <p:grpSp>
          <p:nvGrpSpPr>
            <p:cNvPr id="380" name="Group 380"/>
            <p:cNvGrpSpPr/>
            <p:nvPr/>
          </p:nvGrpSpPr>
          <p:grpSpPr>
            <a:xfrm>
              <a:off x="2779444" y="-138028"/>
              <a:ext cx="2402580" cy="607751"/>
              <a:chOff x="0" y="0"/>
              <a:chExt cx="2402578" cy="607750"/>
            </a:xfrm>
          </p:grpSpPr>
          <p:sp>
            <p:nvSpPr>
              <p:cNvPr id="378" name="Shape 378"/>
              <p:cNvSpPr/>
              <p:nvPr/>
            </p:nvSpPr>
            <p:spPr>
              <a:xfrm>
                <a:off x="0" y="0"/>
                <a:ext cx="2402579" cy="607751"/>
              </a:xfrm>
              <a:prstGeom prst="rect">
                <a:avLst/>
              </a:prstGeom>
              <a:solidFill>
                <a:srgbClr val="FFFFFF"/>
              </a:solidFill>
              <a:ln w="12700" cap="flat">
                <a:noFill/>
                <a:miter lim="400000"/>
              </a:ln>
              <a:effectLst/>
            </p:spPr>
            <p:txBody>
              <a:bodyPr wrap="square" lIns="50800" tIns="50800" rIns="50800" bIns="50800" numCol="1" anchor="t">
                <a:noAutofit/>
              </a:bodyPr>
              <a:lstStyle/>
              <a:p>
                <a:pPr lvl="0" defTabSz="914400">
                  <a:defRPr>
                    <a:uFill>
                      <a:solidFill/>
                    </a:uFill>
                    <a:latin typeface="+mj-lt"/>
                    <a:ea typeface="+mj-ea"/>
                    <a:cs typeface="+mj-cs"/>
                    <a:sym typeface="Helvetica"/>
                  </a:defRPr>
                </a:pPr>
                <a:endParaRPr/>
              </a:p>
            </p:txBody>
          </p:sp>
          <p:sp>
            <p:nvSpPr>
              <p:cNvPr id="379" name="Shape 379"/>
              <p:cNvSpPr/>
              <p:nvPr/>
            </p:nvSpPr>
            <p:spPr>
              <a:xfrm>
                <a:off x="0" y="0"/>
                <a:ext cx="2402579" cy="5935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Autofit/>
              </a:bodyPr>
              <a:lstStyle>
                <a:lvl1pPr defTabSz="914400">
                  <a:defRPr sz="2800" b="1">
                    <a:solidFill>
                      <a:srgbClr val="FF0000"/>
                    </a:solidFill>
                    <a:uFill>
                      <a:solidFill>
                        <a:srgbClr val="FF0000"/>
                      </a:solidFill>
                    </a:uFill>
                    <a:latin typeface="Arial"/>
                    <a:ea typeface="Arial"/>
                    <a:cs typeface="Arial"/>
                    <a:sym typeface="Arial"/>
                  </a:defRPr>
                </a:lvl1pPr>
              </a:lstStyle>
              <a:p>
                <a:pPr lvl="0">
                  <a:defRPr sz="1800" b="0">
                    <a:solidFill>
                      <a:srgbClr val="000000"/>
                    </a:solidFill>
                    <a:uFillTx/>
                  </a:defRPr>
                </a:pPr>
                <a:r>
                  <a:rPr sz="2800" b="1">
                    <a:solidFill>
                      <a:srgbClr val="FF0000"/>
                    </a:solidFill>
                    <a:uFill>
                      <a:solidFill>
                        <a:srgbClr val="FF0000"/>
                      </a:solidFill>
                    </a:uFill>
                  </a:rPr>
                  <a:t>Extraneous</a:t>
                </a:r>
              </a:p>
            </p:txBody>
          </p:sp>
        </p:gr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381"/>
                                        </p:tgtEl>
                                        <p:attrNameLst>
                                          <p:attrName>style.visibility</p:attrName>
                                        </p:attrNameLst>
                                      </p:cBhvr>
                                      <p:to>
                                        <p:strVal val="visible"/>
                                      </p:to>
                                    </p:set>
                                    <p:anim calcmode="lin" valueType="num">
                                      <p:cBhvr>
                                        <p:cTn id="7" dur="1500" fill="hold"/>
                                        <p:tgtEl>
                                          <p:spTgt spid="381"/>
                                        </p:tgtEl>
                                        <p:attrNameLst>
                                          <p:attrName>ppt_x</p:attrName>
                                        </p:attrNameLst>
                                      </p:cBhvr>
                                      <p:tavLst>
                                        <p:tav tm="0">
                                          <p:val>
                                            <p:strVal val="#ppt_x"/>
                                          </p:val>
                                        </p:tav>
                                        <p:tav tm="100000">
                                          <p:val>
                                            <p:strVal val="#ppt_x"/>
                                          </p:val>
                                        </p:tav>
                                      </p:tavLst>
                                    </p:anim>
                                    <p:anim calcmode="lin" valueType="num">
                                      <p:cBhvr>
                                        <p:cTn id="8" dur="1500" fill="hold"/>
                                        <p:tgtEl>
                                          <p:spTgt spid="3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p:nvPr/>
        </p:nvSpPr>
        <p:spPr>
          <a:xfrm>
            <a:off x="414337" y="213403"/>
            <a:ext cx="8229601" cy="838201"/>
          </a:xfrm>
          <a:prstGeom prst="rect">
            <a:avLst/>
          </a:prstGeom>
          <a:ln w="12700">
            <a:miter lim="400000"/>
          </a:ln>
          <a:extLst>
            <a:ext uri="{C572A759-6A51-4108-AA02-DFA0A04FC94B}">
              <ma14:wrappingTextBoxFlag xmlns:ma14="http://schemas.microsoft.com/office/mac/drawingml/2011/main" xmlns="" val="1"/>
            </a:ext>
          </a:extLst>
        </p:spPr>
        <p:txBody>
          <a:bodyPr lIns="126435" tIns="72248" rIns="126435" bIns="72248" anchor="ctr">
            <a:spAutoFit/>
          </a:bodyPr>
          <a:lstStyle>
            <a:lvl1pPr algn="ctr" defTabSz="914400">
              <a:defRPr sz="4400">
                <a:solidFill>
                  <a:srgbClr val="FFFFFF"/>
                </a:solidFill>
                <a:uFill>
                  <a:solidFill/>
                </a:uFill>
                <a:latin typeface="+mj-lt"/>
                <a:ea typeface="+mj-ea"/>
                <a:cs typeface="+mj-cs"/>
                <a:sym typeface="Helvetica"/>
              </a:defRPr>
            </a:lvl1pPr>
          </a:lstStyle>
          <a:p>
            <a:pPr lvl="0">
              <a:defRPr sz="1800">
                <a:solidFill>
                  <a:srgbClr val="000000"/>
                </a:solidFill>
                <a:uFillTx/>
              </a:defRPr>
            </a:pPr>
            <a:r>
              <a:rPr sz="4400">
                <a:solidFill>
                  <a:srgbClr val="FFFFFF"/>
                </a:solidFill>
                <a:uFill>
                  <a:solidFill/>
                </a:uFill>
              </a:rPr>
              <a:t>The Mobile Mindset</a:t>
            </a:r>
          </a:p>
        </p:txBody>
      </p:sp>
      <p:sp>
        <p:nvSpPr>
          <p:cNvPr id="384" name="Shape 384"/>
          <p:cNvSpPr/>
          <p:nvPr/>
        </p:nvSpPr>
        <p:spPr>
          <a:xfrm>
            <a:off x="6548438" y="5432226"/>
            <a:ext cx="2449712" cy="1288853"/>
          </a:xfrm>
          <a:prstGeom prst="rect">
            <a:avLst/>
          </a:prstGeom>
          <a:solidFill>
            <a:srgbClr val="FFFFFF"/>
          </a:solidFill>
          <a:ln w="12700">
            <a:miter lim="400000"/>
          </a:ln>
        </p:spPr>
        <p:txBody>
          <a:bodyPr lIns="50800" tIns="50800" rIns="50800" bIns="50800" anchor="ctr"/>
          <a:lstStyle/>
          <a:p>
            <a:pPr lvl="0">
              <a:defRPr sz="1200">
                <a:solidFill>
                  <a:srgbClr val="FFFFFF"/>
                </a:solidFill>
                <a:uFill>
                  <a:solidFill>
                    <a:srgbClr val="FFFFFF"/>
                  </a:solidFill>
                </a:uFill>
                <a:latin typeface="+mj-lt"/>
                <a:ea typeface="+mj-ea"/>
                <a:cs typeface="+mj-cs"/>
                <a:sym typeface="Helvetica"/>
              </a:defRPr>
            </a:pPr>
            <a:endParaRPr/>
          </a:p>
        </p:txBody>
      </p:sp>
      <p:pic>
        <p:nvPicPr>
          <p:cNvPr id="385" name="AD1BBF29-1F9E-43DA-B1C5-BC3B57B1884F-L0-001.png"/>
          <p:cNvPicPr/>
          <p:nvPr/>
        </p:nvPicPr>
        <p:blipFill>
          <a:blip r:embed="rId2" cstate="email">
            <a:extLst/>
          </a:blip>
          <a:stretch>
            <a:fillRect/>
          </a:stretch>
        </p:blipFill>
        <p:spPr>
          <a:xfrm>
            <a:off x="278639" y="1428582"/>
            <a:ext cx="4804291" cy="3603218"/>
          </a:xfrm>
          <a:prstGeom prst="rect">
            <a:avLst/>
          </a:prstGeom>
          <a:ln w="12700">
            <a:miter lim="400000"/>
          </a:ln>
        </p:spPr>
      </p:pic>
      <p:pic>
        <p:nvPicPr>
          <p:cNvPr id="386" name="4F17724B-BDA6-4445-B90D-2AAECB5DBBC9-L0-001.jpeg"/>
          <p:cNvPicPr/>
          <p:nvPr/>
        </p:nvPicPr>
        <p:blipFill>
          <a:blip r:embed="rId3" cstate="email">
            <a:extLst/>
          </a:blip>
          <a:stretch>
            <a:fillRect/>
          </a:stretch>
        </p:blipFill>
        <p:spPr>
          <a:xfrm>
            <a:off x="6037135" y="1443617"/>
            <a:ext cx="2609152" cy="4638490"/>
          </a:xfrm>
          <a:prstGeom prst="rect">
            <a:avLst/>
          </a:prstGeom>
          <a:ln w="12700">
            <a:miter lim="400000"/>
          </a:ln>
        </p:spPr>
      </p:pic>
      <p:sp>
        <p:nvSpPr>
          <p:cNvPr id="387" name="Shape 387"/>
          <p:cNvSpPr/>
          <p:nvPr/>
        </p:nvSpPr>
        <p:spPr>
          <a:xfrm>
            <a:off x="536072" y="5199693"/>
            <a:ext cx="4289426" cy="147796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defTabSz="914400">
              <a:defRPr>
                <a:uFill>
                  <a:solidFill/>
                </a:uFill>
                <a:latin typeface="+mj-lt"/>
                <a:ea typeface="+mj-ea"/>
                <a:cs typeface="+mj-cs"/>
                <a:sym typeface="Helvetica"/>
              </a:defRPr>
            </a:lvl1pPr>
          </a:lstStyle>
          <a:p>
            <a:pPr lvl="0">
              <a:defRPr>
                <a:uFillTx/>
              </a:defRPr>
            </a:pPr>
            <a:r>
              <a:rPr>
                <a:uFill>
                  <a:solidFill/>
                </a:uFill>
              </a:rPr>
              <a:t>When designing for mobile, consider the “mobile context”.  Where will the user most likely be, what might they be doing, how long will they most likely have, etc.</a:t>
            </a:r>
          </a:p>
        </p:txBody>
      </p:sp>
    </p:spTree>
  </p:cSld>
  <p:clrMapOvr>
    <a:masterClrMapping/>
  </p:clrMapOvr>
  <p:transition spd="slow">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p:cNvSpPr>
          <p:nvPr>
            <p:ph type="title"/>
          </p:nvPr>
        </p:nvSpPr>
        <p:spPr>
          <a:xfrm>
            <a:off x="457200" y="55658"/>
            <a:ext cx="8229600" cy="1143001"/>
          </a:xfrm>
          <a:prstGeom prst="rect">
            <a:avLst/>
          </a:prstGeom>
        </p:spPr>
        <p:txBody>
          <a:bodyPr lIns="0" tIns="0" rIns="0" bIns="0"/>
          <a:lstStyle/>
          <a:p>
            <a:pPr lvl="0">
              <a:defRPr sz="1800">
                <a:solidFill>
                  <a:srgbClr val="000000"/>
                </a:solidFill>
              </a:defRPr>
            </a:pPr>
            <a:r>
              <a:rPr sz="4400">
                <a:solidFill>
                  <a:srgbClr val="FFFFFF"/>
                </a:solidFill>
              </a:rPr>
              <a:t>Engagement</a:t>
            </a:r>
          </a:p>
        </p:txBody>
      </p:sp>
      <p:sp>
        <p:nvSpPr>
          <p:cNvPr id="390" name="Shape 390"/>
          <p:cNvSpPr>
            <a:spLocks noGrp="1"/>
          </p:cNvSpPr>
          <p:nvPr>
            <p:ph type="body" idx="1"/>
          </p:nvPr>
        </p:nvSpPr>
        <p:spPr>
          <a:xfrm>
            <a:off x="1096227" y="1936472"/>
            <a:ext cx="6951546" cy="3615022"/>
          </a:xfrm>
          <a:prstGeom prst="rect">
            <a:avLst/>
          </a:prstGeom>
        </p:spPr>
        <p:txBody>
          <a:bodyPr lIns="50800" tIns="50800" rIns="50800" bIns="50800" anchor="t"/>
          <a:lstStyle>
            <a:lvl1pPr algn="ctr" defTabSz="333756">
              <a:spcBef>
                <a:spcPts val="400"/>
              </a:spcBef>
              <a:defRPr sz="7665" b="0">
                <a:uFill>
                  <a:solidFill/>
                </a:uFill>
              </a:defRPr>
            </a:lvl1pPr>
          </a:lstStyle>
          <a:p>
            <a:pPr lvl="0">
              <a:defRPr sz="1800">
                <a:uFillTx/>
              </a:defRPr>
            </a:pPr>
            <a:r>
              <a:rPr sz="7665">
                <a:uFill>
                  <a:solidFill/>
                </a:uFill>
              </a:rPr>
              <a:t>Connecting Members to Events</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 name="C886C2BA-BA46-4192-B236-E2231D47E37B-L0-001.png"/>
          <p:cNvPicPr/>
          <p:nvPr/>
        </p:nvPicPr>
        <p:blipFill>
          <a:blip r:embed="rId2" cstate="email">
            <a:extLst/>
          </a:blip>
          <a:stretch>
            <a:fillRect/>
          </a:stretch>
        </p:blipFill>
        <p:spPr>
          <a:xfrm>
            <a:off x="1250284" y="1282301"/>
            <a:ext cx="7073645" cy="5305234"/>
          </a:xfrm>
          <a:prstGeom prst="rect">
            <a:avLst/>
          </a:prstGeom>
          <a:ln w="12700">
            <a:miter lim="400000"/>
          </a:ln>
        </p:spPr>
      </p:pic>
      <p:sp>
        <p:nvSpPr>
          <p:cNvPr id="393" name="Shape 393">
            <a:hlinkClick r:id="" action="ppaction://hlinkshowjump?jump=endshow"/>
          </p:cNvPr>
          <p:cNvSpPr/>
          <p:nvPr/>
        </p:nvSpPr>
        <p:spPr>
          <a:xfrm>
            <a:off x="4301262" y="4403557"/>
            <a:ext cx="3198799" cy="7010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4200" b="1">
                <a:solidFill>
                  <a:srgbClr val="F12922"/>
                </a:solidFill>
              </a:defRPr>
            </a:lvl1pPr>
          </a:lstStyle>
          <a:p>
            <a:pPr lvl="0">
              <a:defRPr sz="1800" b="0">
                <a:solidFill>
                  <a:srgbClr val="000000"/>
                </a:solidFill>
              </a:defRPr>
            </a:pPr>
            <a:r>
              <a:rPr sz="4200" b="1">
                <a:solidFill>
                  <a:srgbClr val="F12922"/>
                </a:solidFill>
              </a:rPr>
              <a:t>Let's go see!</a:t>
            </a:r>
          </a:p>
        </p:txBody>
      </p:sp>
      <p:sp>
        <p:nvSpPr>
          <p:cNvPr id="394" name="Shape 394"/>
          <p:cNvSpPr/>
          <p:nvPr/>
        </p:nvSpPr>
        <p:spPr>
          <a:xfrm>
            <a:off x="83943" y="187965"/>
            <a:ext cx="8976114" cy="726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500"/>
              </a:spcBef>
              <a:defRPr sz="4200">
                <a:solidFill>
                  <a:srgbClr val="FFFFFF"/>
                </a:solidFill>
                <a:uFill>
                  <a:solidFill/>
                </a:uFill>
                <a:latin typeface="HelveticaNeueLT Std"/>
                <a:ea typeface="HelveticaNeueLT Std"/>
                <a:cs typeface="HelveticaNeueLT Std"/>
                <a:sym typeface="HelveticaNeueLT Std"/>
              </a:defRPr>
            </a:lvl1pPr>
          </a:lstStyle>
          <a:p>
            <a:pPr lvl="0">
              <a:defRPr sz="1800">
                <a:solidFill>
                  <a:srgbClr val="000000"/>
                </a:solidFill>
                <a:uFillTx/>
              </a:defRPr>
            </a:pPr>
            <a:r>
              <a:rPr sz="4200">
                <a:solidFill>
                  <a:srgbClr val="FFFFFF"/>
                </a:solidFill>
                <a:uFill>
                  <a:solidFill/>
                </a:uFill>
              </a:rPr>
              <a:t>Connecting Members to Events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8" fill="hold" grpId="1" nodeType="clickEffect">
                                  <p:stCondLst>
                                    <p:cond delay="0"/>
                                  </p:stCondLst>
                                  <p:iterate>
                                    <p:tmAbs val="0"/>
                                  </p:iterate>
                                  <p:childTnLst>
                                    <p:set>
                                      <p:cBhvr>
                                        <p:cTn id="6" fill="hold"/>
                                        <p:tgtEl>
                                          <p:spTgt spid="393"/>
                                        </p:tgtEl>
                                        <p:attrNameLst>
                                          <p:attrName>style.visibility</p:attrName>
                                        </p:attrNameLst>
                                      </p:cBhvr>
                                      <p:to>
                                        <p:strVal val="visible"/>
                                      </p:to>
                                    </p:set>
                                    <p:animEffect transition="in" filter="dissolve(right)">
                                      <p:cBhvr>
                                        <p:cTn id="7" dur="10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1"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title"/>
          </p:nvPr>
        </p:nvSpPr>
        <p:spPr>
          <a:xfrm>
            <a:off x="457200" y="55658"/>
            <a:ext cx="8229600" cy="1143001"/>
          </a:xfrm>
          <a:prstGeom prst="rect">
            <a:avLst/>
          </a:prstGeom>
        </p:spPr>
        <p:txBody>
          <a:bodyPr lIns="0" tIns="0" rIns="0" bIns="0"/>
          <a:lstStyle/>
          <a:p>
            <a:pPr lvl="0">
              <a:defRPr sz="1800">
                <a:solidFill>
                  <a:srgbClr val="000000"/>
                </a:solidFill>
              </a:defRPr>
            </a:pPr>
            <a:r>
              <a:rPr sz="4400">
                <a:solidFill>
                  <a:srgbClr val="FFFFFF"/>
                </a:solidFill>
              </a:rPr>
              <a:t>closing thoughts</a:t>
            </a:r>
          </a:p>
        </p:txBody>
      </p:sp>
      <p:sp>
        <p:nvSpPr>
          <p:cNvPr id="397" name="Shape 397"/>
          <p:cNvSpPr/>
          <p:nvPr/>
        </p:nvSpPr>
        <p:spPr>
          <a:xfrm>
            <a:off x="780136" y="1510316"/>
            <a:ext cx="8055025" cy="456895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50657" lvl="0" indent="-250657">
              <a:spcBef>
                <a:spcPts val="500"/>
              </a:spcBef>
              <a:buSzPct val="100000"/>
              <a:buChar char="•"/>
            </a:pPr>
            <a:r>
              <a:rPr sz="2500">
                <a:latin typeface="HelveticaNeueLT Std"/>
                <a:ea typeface="HelveticaNeueLT Std"/>
                <a:cs typeface="HelveticaNeueLT Std"/>
                <a:sym typeface="HelveticaNeueLT Std"/>
              </a:rPr>
              <a:t>Engagement is when members </a:t>
            </a:r>
            <a:r>
              <a:rPr sz="2500" b="1">
                <a:latin typeface="HelveticaNeueLT Std"/>
                <a:ea typeface="HelveticaNeueLT Std"/>
                <a:cs typeface="HelveticaNeueLT Std"/>
                <a:sym typeface="HelveticaNeueLT Std"/>
              </a:rPr>
              <a:t>invest time and/or money</a:t>
            </a:r>
            <a:r>
              <a:rPr sz="2500">
                <a:latin typeface="HelveticaNeueLT Std"/>
                <a:ea typeface="HelveticaNeueLT Std"/>
                <a:cs typeface="HelveticaNeueLT Std"/>
                <a:sym typeface="HelveticaNeueLT Std"/>
              </a:rPr>
              <a:t> with the association in exchange for </a:t>
            </a:r>
            <a:r>
              <a:rPr sz="2500" b="1">
                <a:latin typeface="HelveticaNeueLT Std"/>
                <a:ea typeface="HelveticaNeueLT Std"/>
                <a:cs typeface="HelveticaNeueLT Std"/>
                <a:sym typeface="HelveticaNeueLT Std"/>
              </a:rPr>
              <a:t>value</a:t>
            </a:r>
          </a:p>
          <a:p>
            <a:pPr lvl="0">
              <a:spcBef>
                <a:spcPts val="500"/>
              </a:spcBef>
            </a:pPr>
            <a:endParaRPr sz="2500">
              <a:latin typeface="HelveticaNeueLT Std"/>
              <a:ea typeface="HelveticaNeueLT Std"/>
              <a:cs typeface="HelveticaNeueLT Std"/>
              <a:sym typeface="HelveticaNeueLT Std"/>
            </a:endParaRPr>
          </a:p>
          <a:p>
            <a:pPr marL="295603" lvl="0" indent="-295603">
              <a:lnSpc>
                <a:spcPct val="80000"/>
              </a:lnSpc>
              <a:spcBef>
                <a:spcPts val="600"/>
              </a:spcBef>
              <a:buSzPct val="100000"/>
              <a:buFont typeface="Arial"/>
              <a:buChar char="•"/>
            </a:pPr>
            <a:r>
              <a:rPr sz="2500">
                <a:latin typeface="HelveticaNeueLT Std"/>
                <a:ea typeface="HelveticaNeueLT Std"/>
                <a:cs typeface="HelveticaNeueLT Std"/>
                <a:sym typeface="HelveticaNeueLT Std"/>
              </a:rPr>
              <a:t>Membership in Context</a:t>
            </a:r>
            <a:r>
              <a:rPr sz="2500" b="1">
                <a:latin typeface="HelveticaNeueLT Std"/>
                <a:ea typeface="HelveticaNeueLT Std"/>
                <a:cs typeface="HelveticaNeueLT Std"/>
                <a:sym typeface="HelveticaNeueLT Std"/>
              </a:rPr>
              <a:t>:  Providing Value to Members Where They Are</a:t>
            </a:r>
          </a:p>
          <a:p>
            <a:pPr lvl="0">
              <a:lnSpc>
                <a:spcPct val="80000"/>
              </a:lnSpc>
              <a:spcBef>
                <a:spcPts val="600"/>
              </a:spcBef>
            </a:pPr>
            <a:endParaRPr sz="2500" b="1">
              <a:latin typeface="HelveticaNeueLT Std"/>
              <a:ea typeface="HelveticaNeueLT Std"/>
              <a:cs typeface="HelveticaNeueLT Std"/>
              <a:sym typeface="HelveticaNeueLT Std"/>
            </a:endParaRPr>
          </a:p>
          <a:p>
            <a:pPr marL="295603" lvl="0" indent="-295603">
              <a:lnSpc>
                <a:spcPct val="80000"/>
              </a:lnSpc>
              <a:spcBef>
                <a:spcPts val="600"/>
              </a:spcBef>
              <a:buSzPct val="100000"/>
              <a:buFont typeface="Arial"/>
              <a:buChar char="•"/>
            </a:pPr>
            <a:r>
              <a:rPr sz="2500">
                <a:latin typeface="HelveticaNeueLT Std"/>
                <a:ea typeface="HelveticaNeueLT Std"/>
                <a:cs typeface="HelveticaNeueLT Std"/>
                <a:sym typeface="HelveticaNeueLT Std"/>
              </a:rPr>
              <a:t>We must create environments where members can manage their acquisition of value, </a:t>
            </a:r>
            <a:r>
              <a:rPr sz="2500" b="1">
                <a:latin typeface="HelveticaNeueLT Std"/>
                <a:ea typeface="HelveticaNeueLT Std"/>
                <a:cs typeface="HelveticaNeueLT Std"/>
                <a:sym typeface="HelveticaNeueLT Std"/>
              </a:rPr>
              <a:t>on their terms</a:t>
            </a:r>
          </a:p>
          <a:p>
            <a:pPr lvl="0">
              <a:lnSpc>
                <a:spcPct val="80000"/>
              </a:lnSpc>
              <a:spcBef>
                <a:spcPts val="600"/>
              </a:spcBef>
            </a:pPr>
            <a:endParaRPr sz="2500" b="1">
              <a:latin typeface="HelveticaNeueLT Std"/>
              <a:ea typeface="HelveticaNeueLT Std"/>
              <a:cs typeface="HelveticaNeueLT Std"/>
              <a:sym typeface="HelveticaNeueLT Std"/>
            </a:endParaRPr>
          </a:p>
          <a:p>
            <a:pPr marL="295603" lvl="0" indent="-295603">
              <a:lnSpc>
                <a:spcPct val="80000"/>
              </a:lnSpc>
              <a:spcBef>
                <a:spcPts val="600"/>
              </a:spcBef>
              <a:buSzPct val="100000"/>
              <a:buFont typeface="Arial"/>
              <a:buChar char="•"/>
            </a:pPr>
            <a:r>
              <a:rPr sz="2500">
                <a:latin typeface="HelveticaNeueLT Std"/>
                <a:ea typeface="HelveticaNeueLT Std"/>
                <a:cs typeface="HelveticaNeueLT Std"/>
                <a:sym typeface="HelveticaNeueLT Std"/>
              </a:rPr>
              <a:t>Increasingly, member access to value is digital and mobile, technology has a huge role to play. </a:t>
            </a:r>
            <a:r>
              <a:rPr sz="2500" b="1">
                <a:latin typeface="HelveticaNeueLT Std"/>
                <a:ea typeface="HelveticaNeueLT Std"/>
                <a:cs typeface="HelveticaNeueLT Std"/>
                <a:sym typeface="HelveticaNeueLT Std"/>
              </a:rPr>
              <a:t>Digitize everything</a:t>
            </a:r>
            <a:r>
              <a:rPr sz="2500">
                <a:latin typeface="HelveticaNeueLT Std"/>
                <a:ea typeface="HelveticaNeueLT Std"/>
                <a:cs typeface="HelveticaNeueLT Std"/>
                <a:sym typeface="HelveticaNeueLT Std"/>
              </a:rPr>
              <a:t> and think </a:t>
            </a:r>
            <a:r>
              <a:rPr sz="2500" b="1">
                <a:latin typeface="HelveticaNeueLT Std"/>
                <a:ea typeface="HelveticaNeueLT Std"/>
                <a:cs typeface="HelveticaNeueLT Std"/>
                <a:sym typeface="HelveticaNeueLT Std"/>
              </a:rPr>
              <a:t>mobile first!</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think digital ecosystem</a:t>
            </a:r>
          </a:p>
        </p:txBody>
      </p:sp>
      <p:pic>
        <p:nvPicPr>
          <p:cNvPr id="400" name="pasted-image-6.jpg"/>
          <p:cNvPicPr/>
          <p:nvPr/>
        </p:nvPicPr>
        <p:blipFill>
          <a:blip r:embed="rId2" cstate="email">
            <a:extLst/>
          </a:blip>
          <a:stretch>
            <a:fillRect/>
          </a:stretch>
        </p:blipFill>
        <p:spPr>
          <a:xfrm>
            <a:off x="1756133" y="1473549"/>
            <a:ext cx="5631734" cy="4610226"/>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p:nvPr/>
        </p:nvSpPr>
        <p:spPr>
          <a:xfrm>
            <a:off x="4746474" y="453260"/>
            <a:ext cx="4274372" cy="1791710"/>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normAutofit/>
          </a:bodyPr>
          <a:lstStyle/>
          <a:p>
            <a:pPr lvl="0" algn="ctr" defTabSz="338835"/>
            <a:r>
              <a:rPr sz="2784">
                <a:latin typeface="Helvetica Light"/>
                <a:ea typeface="Helvetica Light"/>
                <a:cs typeface="Helvetica Light"/>
                <a:sym typeface="Helvetica Light"/>
              </a:rPr>
              <a:t>“any </a:t>
            </a:r>
            <a:r>
              <a:rPr sz="2784" b="1">
                <a:latin typeface="+mj-lt"/>
                <a:ea typeface="+mj-ea"/>
                <a:cs typeface="+mj-cs"/>
                <a:sym typeface="Helvetica"/>
              </a:rPr>
              <a:t>sufficiently advanced technology</a:t>
            </a:r>
            <a:r>
              <a:rPr sz="2784">
                <a:latin typeface="Helvetica Light"/>
                <a:ea typeface="Helvetica Light"/>
                <a:cs typeface="Helvetica Light"/>
                <a:sym typeface="Helvetica Light"/>
              </a:rPr>
              <a:t> is indistinguishable from magic.”</a:t>
            </a:r>
          </a:p>
        </p:txBody>
      </p:sp>
      <p:sp>
        <p:nvSpPr>
          <p:cNvPr id="69" name="Shape 69"/>
          <p:cNvSpPr/>
          <p:nvPr/>
        </p:nvSpPr>
        <p:spPr>
          <a:xfrm>
            <a:off x="6187490" y="2276249"/>
            <a:ext cx="2334578" cy="312739"/>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lgn="ctr" defTabSz="584200">
              <a:defRPr sz="1600">
                <a:latin typeface="Helvetica Light"/>
                <a:ea typeface="Helvetica Light"/>
                <a:cs typeface="Helvetica Light"/>
                <a:sym typeface="Helvetica Light"/>
              </a:defRPr>
            </a:lvl1pPr>
          </a:lstStyle>
          <a:p>
            <a:pPr lvl="0">
              <a:defRPr sz="1800"/>
            </a:pPr>
            <a:r>
              <a:rPr sz="1600"/>
              <a:t>Sir Arthur Charles Clarke</a:t>
            </a:r>
          </a:p>
        </p:txBody>
      </p:sp>
      <p:sp>
        <p:nvSpPr>
          <p:cNvPr id="70" name="Shape 70"/>
          <p:cNvSpPr/>
          <p:nvPr/>
        </p:nvSpPr>
        <p:spPr>
          <a:xfrm>
            <a:off x="6181187" y="2620267"/>
            <a:ext cx="2518501" cy="427038"/>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lgn="ctr" defTabSz="584200">
              <a:defRPr sz="1200">
                <a:latin typeface="Helvetica Light"/>
                <a:ea typeface="Helvetica Light"/>
                <a:cs typeface="Helvetica Light"/>
                <a:sym typeface="Helvetica Light"/>
              </a:defRPr>
            </a:lvl1pPr>
          </a:lstStyle>
          <a:p>
            <a:pPr lvl="0">
              <a:defRPr sz="1800"/>
            </a:pPr>
            <a:r>
              <a:rPr sz="1200"/>
              <a:t>co-writer of the screenplay for the movie 2001: A Space Odyssey</a:t>
            </a:r>
          </a:p>
        </p:txBody>
      </p:sp>
      <p:pic>
        <p:nvPicPr>
          <p:cNvPr id="71" name="IMG_1189.jpeg"/>
          <p:cNvPicPr/>
          <p:nvPr/>
        </p:nvPicPr>
        <p:blipFill>
          <a:blip r:embed="rId2" cstate="email">
            <a:extLst/>
          </a:blip>
          <a:stretch>
            <a:fillRect/>
          </a:stretch>
        </p:blipFill>
        <p:spPr>
          <a:xfrm>
            <a:off x="87076" y="397453"/>
            <a:ext cx="4547321" cy="6063094"/>
          </a:xfrm>
          <a:prstGeom prst="rect">
            <a:avLst/>
          </a:prstGeom>
          <a:ln w="12700">
            <a:solidFill>
              <a:srgbClr val="F3F7F5"/>
            </a:solidFill>
            <a:miter lim="400000"/>
          </a:ln>
          <a:effectLst>
            <a:outerShdw blurRad="25400" dist="38100" dir="2700000" rotWithShape="0">
              <a:srgbClr val="000000">
                <a:alpha val="50000"/>
              </a:srgbClr>
            </a:outerShdw>
          </a:effectLst>
        </p:spPr>
      </p:pic>
      <p:grpSp>
        <p:nvGrpSpPr>
          <p:cNvPr id="74" name="Group 74"/>
          <p:cNvGrpSpPr/>
          <p:nvPr/>
        </p:nvGrpSpPr>
        <p:grpSpPr>
          <a:xfrm>
            <a:off x="5125982" y="3039888"/>
            <a:ext cx="3729191" cy="3193151"/>
            <a:chOff x="0" y="0"/>
            <a:chExt cx="3729190" cy="3193149"/>
          </a:xfrm>
        </p:grpSpPr>
        <p:sp>
          <p:nvSpPr>
            <p:cNvPr id="72" name="Shape 72"/>
            <p:cNvSpPr/>
            <p:nvPr/>
          </p:nvSpPr>
          <p:spPr>
            <a:xfrm>
              <a:off x="0" y="1322536"/>
              <a:ext cx="3515356" cy="1828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r>
                <a:rPr sz="3000">
                  <a:latin typeface="+mj-lt"/>
                  <a:ea typeface="+mj-ea"/>
                  <a:cs typeface="+mj-cs"/>
                  <a:sym typeface="Helvetica"/>
                </a:rPr>
                <a:t>We now have </a:t>
              </a:r>
              <a:r>
                <a:rPr sz="3000" b="1">
                  <a:latin typeface="+mj-lt"/>
                  <a:ea typeface="+mj-ea"/>
                  <a:cs typeface="+mj-cs"/>
                  <a:sym typeface="Helvetica"/>
                </a:rPr>
                <a:t>sufficiently advanced technology</a:t>
              </a:r>
            </a:p>
          </p:txBody>
        </p:sp>
        <p:pic>
          <p:nvPicPr>
            <p:cNvPr id="73" name="pasted-image-small.png"/>
            <p:cNvPicPr/>
            <p:nvPr/>
          </p:nvPicPr>
          <p:blipFill>
            <a:blip r:embed="rId3" cstate="email">
              <a:extLst/>
            </a:blip>
            <a:stretch>
              <a:fillRect/>
            </a:stretch>
          </p:blipFill>
          <p:spPr>
            <a:xfrm rot="10800000">
              <a:off x="2076485" y="0"/>
              <a:ext cx="1652706" cy="3193150"/>
            </a:xfrm>
            <a:prstGeom prst="rect">
              <a:avLst/>
            </a:prstGeom>
            <a:ln w="12700" cap="flat">
              <a:noFill/>
              <a:miter lim="400000"/>
            </a:ln>
            <a:effectLst/>
          </p:spPr>
        </p:pic>
      </p:grpSp>
      <p:sp>
        <p:nvSpPr>
          <p:cNvPr id="75" name="Shape 75"/>
          <p:cNvSpPr/>
          <p:nvPr/>
        </p:nvSpPr>
        <p:spPr>
          <a:xfrm>
            <a:off x="5631880" y="3422602"/>
            <a:ext cx="2717394" cy="431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800" b="1">
                <a:latin typeface="+mj-lt"/>
                <a:ea typeface="+mj-ea"/>
                <a:cs typeface="+mj-cs"/>
                <a:sym typeface="Helvetica"/>
              </a:defRPr>
            </a:lvl1pPr>
          </a:lstStyle>
          <a:p>
            <a:pPr lvl="0">
              <a:defRPr sz="1800" b="0"/>
            </a:pPr>
            <a:r>
              <a:rPr sz="2800" b="1"/>
              <a:t>NEWS FLASH!!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75"/>
                                        </p:tgtEl>
                                        <p:attrNameLst>
                                          <p:attrName>style.visibility</p:attrName>
                                        </p:attrNameLst>
                                      </p:cBhvr>
                                      <p:to>
                                        <p:strVal val="visible"/>
                                      </p:to>
                                    </p:set>
                                    <p:animEffect transition="in" filter="dissolve">
                                      <p:cBhvr>
                                        <p:cTn id="7" dur="3000"/>
                                        <p:tgtEl>
                                          <p:spTgt spid="75"/>
                                        </p:tgtEl>
                                      </p:cBhvr>
                                    </p:animEffect>
                                  </p:childTnLst>
                                </p:cTn>
                              </p:par>
                            </p:childTnLst>
                          </p:cTn>
                        </p:par>
                        <p:par>
                          <p:cTn id="8" fill="hold">
                            <p:stCondLst>
                              <p:cond delay="3000"/>
                            </p:stCondLst>
                            <p:childTnLst>
                              <p:par>
                                <p:cTn id="9" presetID="9" presetClass="entr" presetSubtype="0" fill="hold" grpId="2" nodeType="afterEffect">
                                  <p:stCondLst>
                                    <p:cond delay="0"/>
                                  </p:stCondLst>
                                  <p:iterate>
                                    <p:tmAbs val="0"/>
                                  </p:iterate>
                                  <p:childTnLst>
                                    <p:set>
                                      <p:cBhvr>
                                        <p:cTn id="10" fill="hold"/>
                                        <p:tgtEl>
                                          <p:spTgt spid="74"/>
                                        </p:tgtEl>
                                        <p:attrNameLst>
                                          <p:attrName>style.visibility</p:attrName>
                                        </p:attrNameLst>
                                      </p:cBhvr>
                                      <p:to>
                                        <p:strVal val="visible"/>
                                      </p:to>
                                    </p:set>
                                    <p:animEffect transition="in" filter="dissolve">
                                      <p:cBhvr>
                                        <p:cTn id="11" dur="1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2" animBg="1" advAuto="0"/>
      <p:bldP spid="75"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9"/>
          <p:cNvGrpSpPr/>
          <p:nvPr/>
        </p:nvGrpSpPr>
        <p:grpSpPr>
          <a:xfrm>
            <a:off x="5125982" y="3039888"/>
            <a:ext cx="3729191" cy="3193151"/>
            <a:chOff x="0" y="0"/>
            <a:chExt cx="3729190" cy="3193149"/>
          </a:xfrm>
        </p:grpSpPr>
        <p:sp>
          <p:nvSpPr>
            <p:cNvPr id="77" name="Shape 77"/>
            <p:cNvSpPr/>
            <p:nvPr/>
          </p:nvSpPr>
          <p:spPr>
            <a:xfrm>
              <a:off x="0" y="1322536"/>
              <a:ext cx="3515356" cy="1828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r>
                <a:rPr sz="3000">
                  <a:latin typeface="+mj-lt"/>
                  <a:ea typeface="+mj-ea"/>
                  <a:cs typeface="+mj-cs"/>
                  <a:sym typeface="Helvetica"/>
                </a:rPr>
                <a:t>We now have </a:t>
              </a:r>
              <a:r>
                <a:rPr sz="3000" b="1">
                  <a:latin typeface="+mj-lt"/>
                  <a:ea typeface="+mj-ea"/>
                  <a:cs typeface="+mj-cs"/>
                  <a:sym typeface="Helvetica"/>
                </a:rPr>
                <a:t>sufficiently advanced technology</a:t>
              </a:r>
            </a:p>
          </p:txBody>
        </p:sp>
        <p:pic>
          <p:nvPicPr>
            <p:cNvPr id="78" name="pasted-image-small.png"/>
            <p:cNvPicPr/>
            <p:nvPr/>
          </p:nvPicPr>
          <p:blipFill>
            <a:blip r:embed="rId3" cstate="email">
              <a:extLst/>
            </a:blip>
            <a:stretch>
              <a:fillRect/>
            </a:stretch>
          </p:blipFill>
          <p:spPr>
            <a:xfrm rot="10800000">
              <a:off x="2076485" y="0"/>
              <a:ext cx="1652706" cy="3193150"/>
            </a:xfrm>
            <a:prstGeom prst="rect">
              <a:avLst/>
            </a:prstGeom>
            <a:ln w="12700" cap="flat">
              <a:noFill/>
              <a:miter lim="400000"/>
            </a:ln>
            <a:effectLst/>
          </p:spPr>
        </p:pic>
      </p:grpSp>
      <p:pic>
        <p:nvPicPr>
          <p:cNvPr id="80" name="IMG_0903.jpeg"/>
          <p:cNvPicPr/>
          <p:nvPr/>
        </p:nvPicPr>
        <p:blipFill>
          <a:blip r:embed="rId4" cstate="email">
            <a:extLst/>
          </a:blip>
          <a:stretch>
            <a:fillRect/>
          </a:stretch>
        </p:blipFill>
        <p:spPr>
          <a:xfrm>
            <a:off x="611568" y="588683"/>
            <a:ext cx="2515657" cy="2515657"/>
          </a:xfrm>
          <a:prstGeom prst="rect">
            <a:avLst/>
          </a:prstGeom>
          <a:ln w="12700">
            <a:miter lim="400000"/>
          </a:ln>
          <a:effectLst>
            <a:outerShdw blurRad="381000" dist="119618" rotWithShape="0">
              <a:srgbClr val="000000">
                <a:alpha val="75000"/>
              </a:srgbClr>
            </a:outerShdw>
          </a:effectLst>
        </p:spPr>
      </p:pic>
      <p:grpSp>
        <p:nvGrpSpPr>
          <p:cNvPr id="85" name="Group 85"/>
          <p:cNvGrpSpPr/>
          <p:nvPr/>
        </p:nvGrpSpPr>
        <p:grpSpPr>
          <a:xfrm>
            <a:off x="3145146" y="472020"/>
            <a:ext cx="5905075" cy="2748984"/>
            <a:chOff x="0" y="0"/>
            <a:chExt cx="5905073" cy="2748982"/>
          </a:xfrm>
        </p:grpSpPr>
        <p:grpSp>
          <p:nvGrpSpPr>
            <p:cNvPr id="83" name="Group 83"/>
            <p:cNvGrpSpPr/>
            <p:nvPr/>
          </p:nvGrpSpPr>
          <p:grpSpPr>
            <a:xfrm>
              <a:off x="419237" y="0"/>
              <a:ext cx="5485837" cy="2748983"/>
              <a:chOff x="0" y="0"/>
              <a:chExt cx="5485835" cy="2748982"/>
            </a:xfrm>
          </p:grpSpPr>
          <p:sp>
            <p:nvSpPr>
              <p:cNvPr id="81" name="Shape 81"/>
              <p:cNvSpPr/>
              <p:nvPr/>
            </p:nvSpPr>
            <p:spPr>
              <a:xfrm>
                <a:off x="0" y="0"/>
                <a:ext cx="5485836" cy="2748983"/>
              </a:xfrm>
              <a:prstGeom prst="rect">
                <a:avLst/>
              </a:prstGeom>
              <a:noFill/>
              <a:ln w="25400" cap="flat">
                <a:solidFill>
                  <a:srgbClr val="4F81BD"/>
                </a:solidFill>
                <a:prstDash val="solid"/>
                <a:round/>
              </a:ln>
              <a:effectLst>
                <a:outerShdw blurRad="38100" dist="23000" dir="5400000" rotWithShape="0">
                  <a:srgbClr val="000000">
                    <a:alpha val="34999"/>
                  </a:srgbClr>
                </a:outerShdw>
              </a:effectLst>
            </p:spPr>
            <p:txBody>
              <a:bodyPr wrap="square" lIns="50800" tIns="50800" rIns="50800" bIns="50800" numCol="1" anchor="ctr">
                <a:noAutofit/>
              </a:bodyPr>
              <a:lstStyle/>
              <a:p>
                <a:pPr lvl="0">
                  <a:defRPr sz="1200">
                    <a:uFill>
                      <a:solidFill/>
                    </a:uFill>
                    <a:latin typeface="+mj-lt"/>
                    <a:ea typeface="+mj-ea"/>
                    <a:cs typeface="+mj-cs"/>
                    <a:sym typeface="Helvetica"/>
                  </a:defRPr>
                </a:pPr>
                <a:endParaRPr/>
              </a:p>
            </p:txBody>
          </p:sp>
          <p:pic>
            <p:nvPicPr>
              <p:cNvPr id="82" name="IMG_0936.jpeg"/>
              <p:cNvPicPr/>
              <p:nvPr/>
            </p:nvPicPr>
            <p:blipFill>
              <a:blip r:embed="rId5" cstate="email">
                <a:extLst/>
              </a:blip>
              <a:stretch>
                <a:fillRect/>
              </a:stretch>
            </p:blipFill>
            <p:spPr>
              <a:xfrm>
                <a:off x="177222" y="188275"/>
                <a:ext cx="4754875" cy="2372433"/>
              </a:xfrm>
              <a:prstGeom prst="rect">
                <a:avLst/>
              </a:prstGeom>
              <a:ln w="12700" cap="flat">
                <a:noFill/>
                <a:miter lim="400000"/>
              </a:ln>
              <a:effectLst/>
            </p:spPr>
          </p:pic>
        </p:grpSp>
        <p:sp>
          <p:nvSpPr>
            <p:cNvPr id="84" name="Shape 84"/>
            <p:cNvSpPr/>
            <p:nvPr/>
          </p:nvSpPr>
          <p:spPr>
            <a:xfrm>
              <a:off x="0" y="1226737"/>
              <a:ext cx="401315" cy="1"/>
            </a:xfrm>
            <a:prstGeom prst="line">
              <a:avLst/>
            </a:prstGeom>
            <a:noFill/>
            <a:ln w="25400" cap="flat">
              <a:solidFill>
                <a:srgbClr val="4F81BD"/>
              </a:solidFill>
              <a:prstDash val="solid"/>
              <a:round/>
            </a:ln>
            <a:effectLst>
              <a:outerShdw blurRad="38100" dist="23000" dir="5400000" rotWithShape="0">
                <a:srgbClr val="000000">
                  <a:alpha val="34999"/>
                </a:srgbClr>
              </a:outerShdw>
            </a:effectLst>
          </p:spPr>
          <p:txBody>
            <a:bodyPr wrap="square" lIns="0" tIns="0" rIns="0" bIns="0" numCol="1" anchor="t">
              <a:noAutofit/>
            </a:bodyPr>
            <a:lstStyle/>
            <a:p>
              <a:pPr lvl="0">
                <a:defRPr sz="1200">
                  <a:latin typeface="+mj-lt"/>
                  <a:ea typeface="+mj-ea"/>
                  <a:cs typeface="+mj-cs"/>
                  <a:sym typeface="Helvetica"/>
                </a:defRPr>
              </a:pPr>
              <a:endParaRPr/>
            </a:p>
          </p:txBody>
        </p:sp>
      </p:grpSp>
      <p:sp>
        <p:nvSpPr>
          <p:cNvPr id="86" name="Shape 86"/>
          <p:cNvSpPr/>
          <p:nvPr/>
        </p:nvSpPr>
        <p:spPr>
          <a:xfrm>
            <a:off x="508413" y="3621802"/>
            <a:ext cx="2721967" cy="12192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4000">
                <a:latin typeface="+mj-lt"/>
                <a:ea typeface="+mj-ea"/>
                <a:cs typeface="+mj-cs"/>
                <a:sym typeface="Helvetica"/>
              </a:defRPr>
            </a:lvl1pPr>
          </a:lstStyle>
          <a:p>
            <a:pPr lvl="0">
              <a:defRPr sz="1800"/>
            </a:pPr>
            <a:r>
              <a:rPr sz="4000"/>
              <a:t>a "real" food truck!</a:t>
            </a:r>
          </a:p>
        </p:txBody>
      </p:sp>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1" nodeType="clickEffect">
                                  <p:stCondLst>
                                    <p:cond delay="0"/>
                                  </p:stCondLst>
                                  <p:iterate>
                                    <p:tmAbs val="0"/>
                                  </p:iterate>
                                  <p:childTnLst>
                                    <p:set>
                                      <p:cBhvr>
                                        <p:cTn id="6" fill="hold"/>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fltVal val="0"/>
                                          </p:val>
                                        </p:tav>
                                        <p:tav tm="100000">
                                          <p:val>
                                            <p:strVal val="#ppt_w"/>
                                          </p:val>
                                        </p:tav>
                                      </p:tavLst>
                                    </p:anim>
                                    <p:anim calcmode="lin" valueType="num">
                                      <p:cBhvr>
                                        <p:cTn id="8" dur="1000" fill="hold"/>
                                        <p:tgtEl>
                                          <p:spTgt spid="85"/>
                                        </p:tgtEl>
                                        <p:attrNameLst>
                                          <p:attrName>ppt_h</p:attrName>
                                        </p:attrNameLst>
                                      </p:cBhvr>
                                      <p:tavLst>
                                        <p:tav tm="0">
                                          <p:val>
                                            <p:fltVal val="0"/>
                                          </p:val>
                                        </p:tav>
                                        <p:tav tm="100000">
                                          <p:val>
                                            <p:strVal val="#ppt_h"/>
                                          </p:val>
                                        </p:tav>
                                      </p:tavLst>
                                    </p:anim>
                                    <p:anim calcmode="lin" valueType="num">
                                      <p:cBhvr>
                                        <p:cTn id="9" dur="1000" fill="hold"/>
                                        <p:tgtEl>
                                          <p:spTgt spid="8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2"/>
          <p:cNvGrpSpPr/>
          <p:nvPr/>
        </p:nvGrpSpPr>
        <p:grpSpPr>
          <a:xfrm>
            <a:off x="5125982" y="3039888"/>
            <a:ext cx="3729191" cy="3193151"/>
            <a:chOff x="0" y="0"/>
            <a:chExt cx="3729190" cy="3193149"/>
          </a:xfrm>
        </p:grpSpPr>
        <p:sp>
          <p:nvSpPr>
            <p:cNvPr id="90" name="Shape 90"/>
            <p:cNvSpPr/>
            <p:nvPr/>
          </p:nvSpPr>
          <p:spPr>
            <a:xfrm>
              <a:off x="0" y="1322536"/>
              <a:ext cx="3515356" cy="1828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r>
                <a:rPr sz="3000">
                  <a:latin typeface="+mj-lt"/>
                  <a:ea typeface="+mj-ea"/>
                  <a:cs typeface="+mj-cs"/>
                  <a:sym typeface="Helvetica"/>
                </a:rPr>
                <a:t>We now have </a:t>
              </a:r>
              <a:r>
                <a:rPr sz="3000" b="1">
                  <a:latin typeface="+mj-lt"/>
                  <a:ea typeface="+mj-ea"/>
                  <a:cs typeface="+mj-cs"/>
                  <a:sym typeface="Helvetica"/>
                </a:rPr>
                <a:t>sufficiently advanced technology</a:t>
              </a:r>
            </a:p>
          </p:txBody>
        </p:sp>
        <p:pic>
          <p:nvPicPr>
            <p:cNvPr id="91" name="pasted-image-small.png"/>
            <p:cNvPicPr/>
            <p:nvPr/>
          </p:nvPicPr>
          <p:blipFill>
            <a:blip r:embed="rId2" cstate="email">
              <a:extLst/>
            </a:blip>
            <a:stretch>
              <a:fillRect/>
            </a:stretch>
          </p:blipFill>
          <p:spPr>
            <a:xfrm rot="10800000">
              <a:off x="2076485" y="0"/>
              <a:ext cx="1652706" cy="3193150"/>
            </a:xfrm>
            <a:prstGeom prst="rect">
              <a:avLst/>
            </a:prstGeom>
            <a:ln w="12700" cap="flat">
              <a:noFill/>
              <a:miter lim="400000"/>
            </a:ln>
            <a:effectLst/>
          </p:spPr>
        </p:pic>
      </p:grpSp>
      <p:grpSp>
        <p:nvGrpSpPr>
          <p:cNvPr id="99" name="Group 99"/>
          <p:cNvGrpSpPr/>
          <p:nvPr/>
        </p:nvGrpSpPr>
        <p:grpSpPr>
          <a:xfrm>
            <a:off x="1113623" y="379540"/>
            <a:ext cx="7443231" cy="6076974"/>
            <a:chOff x="0" y="0"/>
            <a:chExt cx="7443229" cy="6076973"/>
          </a:xfrm>
        </p:grpSpPr>
        <p:pic>
          <p:nvPicPr>
            <p:cNvPr id="93" name="IMG_0905.jpeg"/>
            <p:cNvPicPr/>
            <p:nvPr/>
          </p:nvPicPr>
          <p:blipFill>
            <a:blip r:embed="rId3" cstate="email">
              <a:extLst/>
            </a:blip>
            <a:srcRect/>
            <a:stretch>
              <a:fillRect/>
            </a:stretch>
          </p:blipFill>
          <p:spPr>
            <a:xfrm>
              <a:off x="0" y="3182083"/>
              <a:ext cx="2049359" cy="2894891"/>
            </a:xfrm>
            <a:prstGeom prst="rect">
              <a:avLst/>
            </a:prstGeom>
            <a:ln w="12700" cap="flat">
              <a:noFill/>
              <a:miter lim="400000"/>
            </a:ln>
            <a:effectLst/>
          </p:spPr>
        </p:pic>
        <p:grpSp>
          <p:nvGrpSpPr>
            <p:cNvPr id="98" name="Group 98"/>
            <p:cNvGrpSpPr/>
            <p:nvPr/>
          </p:nvGrpSpPr>
          <p:grpSpPr>
            <a:xfrm>
              <a:off x="1802548" y="0"/>
              <a:ext cx="5640682" cy="4108839"/>
              <a:chOff x="0" y="0"/>
              <a:chExt cx="5640681" cy="4108838"/>
            </a:xfrm>
          </p:grpSpPr>
          <p:grpSp>
            <p:nvGrpSpPr>
              <p:cNvPr id="96" name="Group 96"/>
              <p:cNvGrpSpPr/>
              <p:nvPr/>
            </p:nvGrpSpPr>
            <p:grpSpPr>
              <a:xfrm>
                <a:off x="872647" y="0"/>
                <a:ext cx="4768035" cy="2933944"/>
                <a:chOff x="0" y="0"/>
                <a:chExt cx="4768033" cy="2933943"/>
              </a:xfrm>
            </p:grpSpPr>
            <p:sp>
              <p:nvSpPr>
                <p:cNvPr id="94" name="Shape 94"/>
                <p:cNvSpPr/>
                <p:nvPr/>
              </p:nvSpPr>
              <p:spPr>
                <a:xfrm>
                  <a:off x="0" y="0"/>
                  <a:ext cx="4768034" cy="2933944"/>
                </a:xfrm>
                <a:prstGeom prst="rect">
                  <a:avLst/>
                </a:prstGeom>
                <a:noFill/>
                <a:ln w="25400" cap="flat">
                  <a:solidFill>
                    <a:srgbClr val="4F81BD"/>
                  </a:solidFill>
                  <a:prstDash val="solid"/>
                  <a:round/>
                </a:ln>
                <a:effectLst>
                  <a:outerShdw blurRad="38100" dist="23000" dir="5400000" rotWithShape="0">
                    <a:srgbClr val="000000">
                      <a:alpha val="34999"/>
                    </a:srgbClr>
                  </a:outerShdw>
                </a:effectLst>
              </p:spPr>
              <p:txBody>
                <a:bodyPr wrap="square" lIns="50800" tIns="50800" rIns="50800" bIns="50800" numCol="1" anchor="ctr">
                  <a:noAutofit/>
                </a:bodyPr>
                <a:lstStyle/>
                <a:p>
                  <a:pPr lvl="0">
                    <a:defRPr sz="1200">
                      <a:uFill>
                        <a:solidFill/>
                      </a:uFill>
                      <a:latin typeface="+mj-lt"/>
                      <a:ea typeface="+mj-ea"/>
                      <a:cs typeface="+mj-cs"/>
                      <a:sym typeface="Helvetica"/>
                    </a:defRPr>
                  </a:pPr>
                  <a:endParaRPr/>
                </a:p>
              </p:txBody>
            </p:sp>
            <p:pic>
              <p:nvPicPr>
                <p:cNvPr id="95" name="IMG_0904.jpeg"/>
                <p:cNvPicPr/>
                <p:nvPr/>
              </p:nvPicPr>
              <p:blipFill>
                <a:blip r:embed="rId4" cstate="email">
                  <a:extLst/>
                </a:blip>
                <a:stretch>
                  <a:fillRect/>
                </a:stretch>
              </p:blipFill>
              <p:spPr>
                <a:xfrm>
                  <a:off x="112976" y="188595"/>
                  <a:ext cx="4542082" cy="2556753"/>
                </a:xfrm>
                <a:prstGeom prst="rect">
                  <a:avLst/>
                </a:prstGeom>
                <a:ln w="12700" cap="flat">
                  <a:noFill/>
                  <a:miter lim="400000"/>
                </a:ln>
                <a:effectLst/>
              </p:spPr>
            </p:pic>
          </p:grpSp>
          <p:sp>
            <p:nvSpPr>
              <p:cNvPr id="97" name="Shape 97"/>
              <p:cNvSpPr/>
              <p:nvPr/>
            </p:nvSpPr>
            <p:spPr>
              <a:xfrm flipV="1">
                <a:off x="0" y="3069974"/>
                <a:ext cx="810934" cy="1038865"/>
              </a:xfrm>
              <a:prstGeom prst="line">
                <a:avLst/>
              </a:prstGeom>
              <a:noFill/>
              <a:ln w="25400" cap="flat">
                <a:solidFill>
                  <a:srgbClr val="4F81BD"/>
                </a:solidFill>
                <a:prstDash val="solid"/>
                <a:round/>
              </a:ln>
              <a:effectLst>
                <a:outerShdw blurRad="38100" dist="23000" dir="5400000" rotWithShape="0">
                  <a:srgbClr val="000000">
                    <a:alpha val="34999"/>
                  </a:srgbClr>
                </a:outerShdw>
              </a:effectLst>
            </p:spPr>
            <p:txBody>
              <a:bodyPr wrap="square" lIns="0" tIns="0" rIns="0" bIns="0" numCol="1" anchor="t">
                <a:noAutofit/>
              </a:bodyPr>
              <a:lstStyle/>
              <a:p>
                <a:pPr lvl="0">
                  <a:defRPr sz="1200">
                    <a:latin typeface="+mj-lt"/>
                    <a:ea typeface="+mj-ea"/>
                    <a:cs typeface="+mj-cs"/>
                    <a:sym typeface="Helvetica"/>
                  </a:defRPr>
                </a:pPr>
                <a:endParaRPr/>
              </a:p>
            </p:txBody>
          </p:sp>
        </p:grpSp>
      </p:grpSp>
      <p:sp>
        <p:nvSpPr>
          <p:cNvPr id="100" name="Shape 100"/>
          <p:cNvSpPr/>
          <p:nvPr/>
        </p:nvSpPr>
        <p:spPr>
          <a:xfrm>
            <a:off x="667636" y="841525"/>
            <a:ext cx="2721967" cy="1828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4000">
                <a:latin typeface="+mj-lt"/>
                <a:ea typeface="+mj-ea"/>
                <a:cs typeface="+mj-cs"/>
                <a:sym typeface="Helvetica"/>
              </a:defRPr>
            </a:lvl1pPr>
          </a:lstStyle>
          <a:p>
            <a:pPr lvl="0">
              <a:defRPr sz="1800"/>
            </a:pPr>
            <a:r>
              <a:rPr sz="4000"/>
              <a:t>a really "smart" refrigerator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99"/>
                                        </p:tgtEl>
                                        <p:attrNameLst>
                                          <p:attrName>style.visibility</p:attrName>
                                        </p:attrNameLst>
                                      </p:cBhvr>
                                      <p:to>
                                        <p:strVal val="visible"/>
                                      </p:to>
                                    </p:set>
                                    <p:anim calcmode="lin" valueType="num">
                                      <p:cBhvr>
                                        <p:cTn id="7" dur="2500" fill="hold"/>
                                        <p:tgtEl>
                                          <p:spTgt spid="99"/>
                                        </p:tgtEl>
                                        <p:attrNameLst>
                                          <p:attrName>ppt_w</p:attrName>
                                        </p:attrNameLst>
                                      </p:cBhvr>
                                      <p:tavLst>
                                        <p:tav tm="0">
                                          <p:val>
                                            <p:fltVal val="0"/>
                                          </p:val>
                                        </p:tav>
                                        <p:tav tm="100000">
                                          <p:val>
                                            <p:strVal val="#ppt_w"/>
                                          </p:val>
                                        </p:tav>
                                      </p:tavLst>
                                    </p:anim>
                                    <p:anim calcmode="lin" valueType="num">
                                      <p:cBhvr>
                                        <p:cTn id="8" dur="2500" fill="hold"/>
                                        <p:tgtEl>
                                          <p:spTgt spid="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p:nvPr/>
        </p:nvSpPr>
        <p:spPr>
          <a:xfrm>
            <a:off x="0" y="0"/>
            <a:ext cx="9144000" cy="6858000"/>
          </a:xfrm>
          <a:prstGeom prst="roundRect">
            <a:avLst>
              <a:gd name="adj" fmla="val 0"/>
            </a:avLst>
          </a:prstGeom>
          <a:solidFill>
            <a:srgbClr val="FFFFFF"/>
          </a:solidFill>
          <a:ln w="12700">
            <a:solidFill/>
            <a:miter lim="0"/>
          </a:ln>
        </p:spPr>
        <p:txBody>
          <a:bodyPr lIns="50800" tIns="50800" rIns="50800" bIns="50800" anchor="ctr"/>
          <a:lstStyle/>
          <a:p>
            <a:pPr lvl="0" defTabSz="914400">
              <a:defRPr>
                <a:uFill>
                  <a:solidFill/>
                </a:uFill>
                <a:latin typeface="+mj-lt"/>
                <a:ea typeface="+mj-ea"/>
                <a:cs typeface="+mj-cs"/>
                <a:sym typeface="Helvetica"/>
              </a:defRPr>
            </a:pPr>
            <a:endParaRPr/>
          </a:p>
        </p:txBody>
      </p:sp>
      <p:sp>
        <p:nvSpPr>
          <p:cNvPr id="103" name="Shape 103"/>
          <p:cNvSpPr/>
          <p:nvPr/>
        </p:nvSpPr>
        <p:spPr>
          <a:xfrm>
            <a:off x="533400" y="762000"/>
            <a:ext cx="8610600" cy="3352800"/>
          </a:xfrm>
          <a:prstGeom prst="rect">
            <a:avLst/>
          </a:prstGeom>
          <a:solidFill>
            <a:srgbClr val="01673F"/>
          </a:solidFill>
          <a:ln w="12700">
            <a:miter lim="400000"/>
          </a:ln>
        </p:spPr>
        <p:txBody>
          <a:bodyPr lIns="50800" tIns="50800" rIns="50800" bIns="50800" anchor="ctr"/>
          <a:lstStyle/>
          <a:p>
            <a:pPr lvl="0">
              <a:defRPr sz="1200">
                <a:uFill>
                  <a:solidFill/>
                </a:uFill>
                <a:latin typeface="+mj-lt"/>
                <a:ea typeface="+mj-ea"/>
                <a:cs typeface="+mj-cs"/>
                <a:sym typeface="Helvetica"/>
              </a:defRPr>
            </a:pPr>
            <a:endParaRPr/>
          </a:p>
        </p:txBody>
      </p:sp>
      <p:sp>
        <p:nvSpPr>
          <p:cNvPr id="104" name="Shape 104"/>
          <p:cNvSpPr/>
          <p:nvPr/>
        </p:nvSpPr>
        <p:spPr>
          <a:xfrm>
            <a:off x="-1" y="5562600"/>
            <a:ext cx="9144002" cy="1295400"/>
          </a:xfrm>
          <a:prstGeom prst="rect">
            <a:avLst/>
          </a:prstGeom>
          <a:solidFill>
            <a:srgbClr val="EDF1F4"/>
          </a:solidFill>
          <a:ln w="12700">
            <a:miter lim="400000"/>
          </a:ln>
        </p:spPr>
        <p:txBody>
          <a:bodyPr lIns="50800" tIns="50800" rIns="50800" bIns="50800" anchor="ctr"/>
          <a:lstStyle/>
          <a:p>
            <a:pPr lvl="0">
              <a:defRPr sz="1200">
                <a:uFill>
                  <a:solidFill/>
                </a:uFill>
                <a:latin typeface="+mj-lt"/>
                <a:ea typeface="+mj-ea"/>
                <a:cs typeface="+mj-cs"/>
                <a:sym typeface="Helvetica"/>
              </a:defRPr>
            </a:pPr>
            <a:endParaRPr/>
          </a:p>
        </p:txBody>
      </p:sp>
      <p:pic>
        <p:nvPicPr>
          <p:cNvPr id="105" name="image1.png"/>
          <p:cNvPicPr/>
          <p:nvPr/>
        </p:nvPicPr>
        <p:blipFill>
          <a:blip r:embed="rId3" cstate="email">
            <a:extLst/>
          </a:blip>
          <a:stretch>
            <a:fillRect/>
          </a:stretch>
        </p:blipFill>
        <p:spPr>
          <a:xfrm>
            <a:off x="6858000" y="5713412"/>
            <a:ext cx="1892300" cy="763588"/>
          </a:xfrm>
          <a:prstGeom prst="rect">
            <a:avLst/>
          </a:prstGeom>
          <a:ln w="12700">
            <a:miter lim="400000"/>
          </a:ln>
        </p:spPr>
      </p:pic>
      <p:sp>
        <p:nvSpPr>
          <p:cNvPr id="106" name="Shape 106"/>
          <p:cNvSpPr/>
          <p:nvPr/>
        </p:nvSpPr>
        <p:spPr>
          <a:xfrm>
            <a:off x="-1" y="0"/>
            <a:ext cx="9144002" cy="685800"/>
          </a:xfrm>
          <a:prstGeom prst="rect">
            <a:avLst/>
          </a:prstGeom>
          <a:solidFill>
            <a:srgbClr val="F8F2D8"/>
          </a:solidFill>
          <a:ln w="12700">
            <a:miter lim="400000"/>
          </a:ln>
        </p:spPr>
        <p:txBody>
          <a:bodyPr lIns="50800" tIns="50800" rIns="50800" bIns="50800" anchor="ctr"/>
          <a:lstStyle/>
          <a:p>
            <a:pPr lvl="0">
              <a:defRPr sz="1200">
                <a:uFill>
                  <a:solidFill/>
                </a:uFill>
                <a:latin typeface="+mj-lt"/>
                <a:ea typeface="+mj-ea"/>
                <a:cs typeface="+mj-cs"/>
                <a:sym typeface="Helvetica"/>
              </a:defRPr>
            </a:pPr>
            <a:endParaRPr/>
          </a:p>
        </p:txBody>
      </p:sp>
      <p:sp>
        <p:nvSpPr>
          <p:cNvPr id="107" name="Shape 107"/>
          <p:cNvSpPr/>
          <p:nvPr/>
        </p:nvSpPr>
        <p:spPr>
          <a:xfrm>
            <a:off x="1587" y="762000"/>
            <a:ext cx="455613" cy="4724400"/>
          </a:xfrm>
          <a:prstGeom prst="rect">
            <a:avLst/>
          </a:prstGeom>
          <a:solidFill>
            <a:srgbClr val="717075"/>
          </a:solidFill>
          <a:ln w="12700">
            <a:miter lim="400000"/>
          </a:ln>
        </p:spPr>
        <p:txBody>
          <a:bodyPr lIns="50800" tIns="50800" rIns="50800" bIns="50800" anchor="ctr"/>
          <a:lstStyle/>
          <a:p>
            <a:pPr lvl="0">
              <a:defRPr sz="1200">
                <a:uFill>
                  <a:solidFill/>
                </a:uFill>
                <a:latin typeface="+mj-lt"/>
                <a:ea typeface="+mj-ea"/>
                <a:cs typeface="+mj-cs"/>
                <a:sym typeface="Helvetica"/>
              </a:defRPr>
            </a:pPr>
            <a:endParaRPr/>
          </a:p>
        </p:txBody>
      </p:sp>
      <p:pic>
        <p:nvPicPr>
          <p:cNvPr id="108" name="image3.jpg"/>
          <p:cNvPicPr/>
          <p:nvPr/>
        </p:nvPicPr>
        <p:blipFill>
          <a:blip r:embed="rId4" cstate="email">
            <a:extLst/>
          </a:blip>
          <a:stretch>
            <a:fillRect/>
          </a:stretch>
        </p:blipFill>
        <p:spPr>
          <a:xfrm>
            <a:off x="533400" y="4241800"/>
            <a:ext cx="8610600" cy="1244600"/>
          </a:xfrm>
          <a:prstGeom prst="rect">
            <a:avLst/>
          </a:prstGeom>
          <a:ln w="12700">
            <a:miter lim="400000"/>
          </a:ln>
        </p:spPr>
      </p:pic>
      <p:pic>
        <p:nvPicPr>
          <p:cNvPr id="109" name="image2.png"/>
          <p:cNvPicPr/>
          <p:nvPr/>
        </p:nvPicPr>
        <p:blipFill>
          <a:blip r:embed="rId5" cstate="email">
            <a:extLst/>
          </a:blip>
          <a:stretch>
            <a:fillRect/>
          </a:stretch>
        </p:blipFill>
        <p:spPr>
          <a:xfrm>
            <a:off x="227012" y="5715000"/>
            <a:ext cx="2822576" cy="923925"/>
          </a:xfrm>
          <a:prstGeom prst="rect">
            <a:avLst/>
          </a:prstGeom>
          <a:ln w="12700">
            <a:miter lim="400000"/>
          </a:ln>
        </p:spPr>
      </p:pic>
      <p:grpSp>
        <p:nvGrpSpPr>
          <p:cNvPr id="112" name="Group 112"/>
          <p:cNvGrpSpPr/>
          <p:nvPr/>
        </p:nvGrpSpPr>
        <p:grpSpPr>
          <a:xfrm>
            <a:off x="-1" y="6623539"/>
            <a:ext cx="9144002" cy="237147"/>
            <a:chOff x="0" y="8427"/>
            <a:chExt cx="9144000" cy="237145"/>
          </a:xfrm>
        </p:grpSpPr>
        <p:sp>
          <p:nvSpPr>
            <p:cNvPr id="110" name="Shape 110"/>
            <p:cNvSpPr/>
            <p:nvPr/>
          </p:nvSpPr>
          <p:spPr>
            <a:xfrm>
              <a:off x="0" y="12700"/>
              <a:ext cx="9144001" cy="228600"/>
            </a:xfrm>
            <a:prstGeom prst="rect">
              <a:avLst/>
            </a:prstGeom>
            <a:solidFill>
              <a:srgbClr val="EDF1F4"/>
            </a:solidFill>
            <a:ln w="12700" cap="flat">
              <a:noFill/>
              <a:miter lim="400000"/>
            </a:ln>
            <a:effectLst/>
          </p:spPr>
          <p:txBody>
            <a:bodyPr wrap="square" lIns="50800" tIns="50800" rIns="50800" bIns="50800" numCol="1" anchor="ctr">
              <a:noAutofit/>
            </a:bodyPr>
            <a:lstStyle/>
            <a:p>
              <a:pPr lvl="0">
                <a:defRPr sz="1200">
                  <a:uFill>
                    <a:solidFill/>
                  </a:uFill>
                  <a:latin typeface="+mj-lt"/>
                  <a:ea typeface="+mj-ea"/>
                  <a:cs typeface="+mj-cs"/>
                  <a:sym typeface="Helvetica"/>
                </a:defRPr>
              </a:pPr>
              <a:endParaRPr/>
            </a:p>
          </p:txBody>
        </p:sp>
        <p:sp>
          <p:nvSpPr>
            <p:cNvPr id="111" name="Shape 111"/>
            <p:cNvSpPr/>
            <p:nvPr/>
          </p:nvSpPr>
          <p:spPr>
            <a:xfrm>
              <a:off x="0" y="8427"/>
              <a:ext cx="927101" cy="2371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defTabSz="914400">
                <a:defRPr sz="1000">
                  <a:solidFill>
                    <a:srgbClr val="808080"/>
                  </a:solidFill>
                  <a:uFill>
                    <a:solidFill>
                      <a:srgbClr val="808080"/>
                    </a:solidFill>
                  </a:uFill>
                  <a:latin typeface="Arial"/>
                  <a:ea typeface="Arial"/>
                  <a:cs typeface="Arial"/>
                  <a:sym typeface="Arial"/>
                </a:defRPr>
              </a:lvl1pPr>
            </a:lstStyle>
            <a:p>
              <a:pPr lvl="0">
                <a:defRPr sz="1800">
                  <a:solidFill>
                    <a:srgbClr val="000000"/>
                  </a:solidFill>
                  <a:uFillTx/>
                </a:defRPr>
              </a:pPr>
              <a:r>
                <a:rPr sz="1000">
                  <a:solidFill>
                    <a:srgbClr val="808080"/>
                  </a:solidFill>
                  <a:uFill>
                    <a:solidFill>
                      <a:srgbClr val="808080"/>
                    </a:solidFill>
                  </a:uFill>
                </a:rPr>
                <a:t>©NAIOP 2013</a:t>
              </a:r>
            </a:p>
          </p:txBody>
        </p:sp>
      </p:grpSp>
      <p:sp>
        <p:nvSpPr>
          <p:cNvPr id="113" name="Shape 113"/>
          <p:cNvSpPr/>
          <p:nvPr/>
        </p:nvSpPr>
        <p:spPr>
          <a:xfrm>
            <a:off x="0" y="0"/>
            <a:ext cx="9144000" cy="6858000"/>
          </a:xfrm>
          <a:prstGeom prst="roundRect">
            <a:avLst>
              <a:gd name="adj" fmla="val 0"/>
            </a:avLst>
          </a:prstGeom>
          <a:solidFill>
            <a:srgbClr val="FFFFFF"/>
          </a:solidFill>
          <a:ln w="12700">
            <a:solidFill/>
            <a:miter lim="0"/>
          </a:ln>
        </p:spPr>
        <p:txBody>
          <a:bodyPr lIns="50800" tIns="50800" rIns="50800" bIns="50800"/>
          <a:lstStyle/>
          <a:p>
            <a:pPr lvl="0" defTabSz="914400">
              <a:defRPr sz="2400">
                <a:uFill>
                  <a:solidFill/>
                </a:uFill>
                <a:latin typeface="Arial"/>
                <a:ea typeface="Arial"/>
                <a:cs typeface="Arial"/>
                <a:sym typeface="Arial"/>
              </a:defRPr>
            </a:pPr>
            <a:endParaRPr/>
          </a:p>
        </p:txBody>
      </p:sp>
      <p:sp>
        <p:nvSpPr>
          <p:cNvPr id="114" name="Shape 114"/>
          <p:cNvSpPr/>
          <p:nvPr/>
        </p:nvSpPr>
        <p:spPr>
          <a:xfrm>
            <a:off x="457200" y="0"/>
            <a:ext cx="8229600" cy="836613"/>
          </a:xfrm>
          <a:prstGeom prst="rect">
            <a:avLst/>
          </a:prstGeom>
          <a:solidFill>
            <a:srgbClr val="9BBB59"/>
          </a:solidFill>
          <a:ln w="12700">
            <a:miter lim="400000"/>
          </a:ln>
        </p:spPr>
        <p:txBody>
          <a:bodyPr lIns="50800" tIns="50800" rIns="50800" bIns="50800" anchor="ctr"/>
          <a:lstStyle/>
          <a:p>
            <a:pPr lvl="0">
              <a:defRPr sz="1200">
                <a:uFill>
                  <a:solidFill/>
                </a:uFill>
                <a:latin typeface="+mj-lt"/>
                <a:ea typeface="+mj-ea"/>
                <a:cs typeface="+mj-cs"/>
                <a:sym typeface="Helvetica"/>
              </a:defRPr>
            </a:pPr>
            <a:endParaRPr/>
          </a:p>
        </p:txBody>
      </p:sp>
      <p:pic>
        <p:nvPicPr>
          <p:cNvPr id="115" name="image1.png"/>
          <p:cNvPicPr/>
          <p:nvPr/>
        </p:nvPicPr>
        <p:blipFill>
          <a:blip r:embed="rId6" cstate="email">
            <a:extLst/>
          </a:blip>
          <a:stretch>
            <a:fillRect/>
          </a:stretch>
        </p:blipFill>
        <p:spPr>
          <a:xfrm>
            <a:off x="7162800" y="5942012"/>
            <a:ext cx="1809750" cy="820738"/>
          </a:xfrm>
          <a:prstGeom prst="rect">
            <a:avLst/>
          </a:prstGeom>
          <a:ln w="12700">
            <a:miter lim="400000"/>
          </a:ln>
        </p:spPr>
      </p:pic>
      <p:pic>
        <p:nvPicPr>
          <p:cNvPr id="116" name="image4.jpg"/>
          <p:cNvPicPr/>
          <p:nvPr/>
        </p:nvPicPr>
        <p:blipFill>
          <a:blip r:embed="rId7" cstate="email">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xfrm>
            <a:off x="457200" y="58086"/>
            <a:ext cx="8229600" cy="1166545"/>
          </a:xfrm>
          <a:prstGeom prst="rect">
            <a:avLst/>
          </a:prstGeom>
        </p:spPr>
        <p:txBody>
          <a:bodyPr/>
          <a:lstStyle/>
          <a:p>
            <a:pPr lvl="0">
              <a:defRPr sz="1800">
                <a:solidFill>
                  <a:srgbClr val="000000"/>
                </a:solidFill>
              </a:defRPr>
            </a:pPr>
            <a:r>
              <a:rPr sz="4400">
                <a:solidFill>
                  <a:srgbClr val="FFFFFF"/>
                </a:solidFill>
              </a:rPr>
              <a:t>What is </a:t>
            </a:r>
            <a:r>
              <a:rPr sz="4400" b="1">
                <a:solidFill>
                  <a:srgbClr val="FFFFFF"/>
                </a:solidFill>
              </a:rPr>
              <a:t>Member</a:t>
            </a:r>
            <a:r>
              <a:rPr sz="4400">
                <a:solidFill>
                  <a:srgbClr val="FFFFFF"/>
                </a:solidFill>
              </a:rPr>
              <a:t> Engagement?</a:t>
            </a:r>
          </a:p>
        </p:txBody>
      </p:sp>
      <p:sp>
        <p:nvSpPr>
          <p:cNvPr id="121" name="Shape 121"/>
          <p:cNvSpPr>
            <a:spLocks noGrp="1"/>
          </p:cNvSpPr>
          <p:nvPr>
            <p:ph type="body" idx="1"/>
          </p:nvPr>
        </p:nvSpPr>
        <p:spPr>
          <a:xfrm>
            <a:off x="1336802" y="1956521"/>
            <a:ext cx="7130519" cy="2355276"/>
          </a:xfrm>
          <a:prstGeom prst="rect">
            <a:avLst/>
          </a:prstGeom>
        </p:spPr>
        <p:txBody>
          <a:bodyPr lIns="0" tIns="0" rIns="0" bIns="0"/>
          <a:lstStyle/>
          <a:p>
            <a:pPr lvl="0" defTabSz="246888">
              <a:spcBef>
                <a:spcPts val="300"/>
              </a:spcBef>
              <a:defRPr sz="1800" b="0"/>
            </a:pPr>
            <a:r>
              <a:rPr sz="2916"/>
              <a:t>Member engagement is the result of a member </a:t>
            </a:r>
            <a:r>
              <a:rPr sz="2916" b="1"/>
              <a:t>investing time and/or money</a:t>
            </a:r>
            <a:r>
              <a:rPr sz="2916"/>
              <a:t> with the association in exchange for </a:t>
            </a:r>
            <a:r>
              <a:rPr sz="2916" b="1"/>
              <a:t>value</a:t>
            </a:r>
            <a:r>
              <a:rPr sz="2916"/>
              <a:t>. The more of these precious resources they invest, the more engaged they are.</a:t>
            </a:r>
          </a:p>
        </p:txBody>
      </p:sp>
      <p:grpSp>
        <p:nvGrpSpPr>
          <p:cNvPr id="126" name="Group 126"/>
          <p:cNvGrpSpPr/>
          <p:nvPr/>
        </p:nvGrpSpPr>
        <p:grpSpPr>
          <a:xfrm>
            <a:off x="1354729" y="1809070"/>
            <a:ext cx="7237540" cy="2650178"/>
            <a:chOff x="0" y="0"/>
            <a:chExt cx="7237538" cy="2650176"/>
          </a:xfrm>
        </p:grpSpPr>
        <p:sp>
          <p:nvSpPr>
            <p:cNvPr id="122" name="Shape 122"/>
            <p:cNvSpPr/>
            <p:nvPr/>
          </p:nvSpPr>
          <p:spPr>
            <a:xfrm>
              <a:off x="28607" y="0"/>
              <a:ext cx="6520202" cy="712148"/>
            </a:xfrm>
            <a:prstGeom prst="rect">
              <a:avLst/>
            </a:prstGeom>
            <a:solidFill>
              <a:srgbClr val="FFFFFF"/>
            </a:solidFill>
            <a:ln w="25400" cap="flat">
              <a:solidFill>
                <a:srgbClr val="FFFFFF"/>
              </a:solidFill>
              <a:prstDash val="solid"/>
              <a:bevel/>
            </a:ln>
            <a:effectLst/>
          </p:spPr>
          <p:txBody>
            <a:bodyPr wrap="square" lIns="0" tIns="0" rIns="0" bIns="0" numCol="1" anchor="ctr">
              <a:noAutofit/>
            </a:bodyPr>
            <a:lstStyle/>
            <a:p>
              <a:pPr lvl="0"/>
              <a:endParaRPr/>
            </a:p>
          </p:txBody>
        </p:sp>
        <p:sp>
          <p:nvSpPr>
            <p:cNvPr id="123" name="Shape 123"/>
            <p:cNvSpPr/>
            <p:nvPr/>
          </p:nvSpPr>
          <p:spPr>
            <a:xfrm>
              <a:off x="0" y="702574"/>
              <a:ext cx="1464781" cy="811554"/>
            </a:xfrm>
            <a:prstGeom prst="rect">
              <a:avLst/>
            </a:prstGeom>
            <a:solidFill>
              <a:srgbClr val="FFFFFF"/>
            </a:solidFill>
            <a:ln w="25400" cap="flat">
              <a:solidFill>
                <a:srgbClr val="FFFFFF"/>
              </a:solidFill>
              <a:prstDash val="solid"/>
              <a:bevel/>
            </a:ln>
            <a:effectLst/>
          </p:spPr>
          <p:txBody>
            <a:bodyPr wrap="square" lIns="0" tIns="0" rIns="0" bIns="0" numCol="1" anchor="ctr">
              <a:noAutofit/>
            </a:bodyPr>
            <a:lstStyle/>
            <a:p>
              <a:pPr lvl="0"/>
              <a:endParaRPr/>
            </a:p>
          </p:txBody>
        </p:sp>
        <p:sp>
          <p:nvSpPr>
            <p:cNvPr id="124" name="Shape 124"/>
            <p:cNvSpPr/>
            <p:nvPr/>
          </p:nvSpPr>
          <p:spPr>
            <a:xfrm>
              <a:off x="28607" y="1654016"/>
              <a:ext cx="7208932" cy="996161"/>
            </a:xfrm>
            <a:prstGeom prst="rect">
              <a:avLst/>
            </a:prstGeom>
            <a:solidFill>
              <a:srgbClr val="FFFFFF"/>
            </a:solidFill>
            <a:ln w="25400" cap="flat">
              <a:solidFill>
                <a:srgbClr val="FFFFFF"/>
              </a:solidFill>
              <a:prstDash val="solid"/>
              <a:bevel/>
            </a:ln>
            <a:effectLst/>
          </p:spPr>
          <p:txBody>
            <a:bodyPr wrap="square" lIns="0" tIns="0" rIns="0" bIns="0" numCol="1" anchor="ctr">
              <a:noAutofit/>
            </a:bodyPr>
            <a:lstStyle/>
            <a:p>
              <a:pPr lvl="0"/>
              <a:endParaRPr/>
            </a:p>
          </p:txBody>
        </p:sp>
        <p:sp>
          <p:nvSpPr>
            <p:cNvPr id="125" name="Shape 125"/>
            <p:cNvSpPr/>
            <p:nvPr/>
          </p:nvSpPr>
          <p:spPr>
            <a:xfrm>
              <a:off x="433118" y="1121848"/>
              <a:ext cx="2842242" cy="712149"/>
            </a:xfrm>
            <a:prstGeom prst="rect">
              <a:avLst/>
            </a:prstGeom>
            <a:solidFill>
              <a:srgbClr val="FFFFFF"/>
            </a:solidFill>
            <a:ln w="25400" cap="flat">
              <a:solidFill>
                <a:srgbClr val="FFFFFF"/>
              </a:solidFill>
              <a:prstDash val="solid"/>
              <a:bevel/>
            </a:ln>
            <a:effectLst/>
          </p:spPr>
          <p:txBody>
            <a:bodyPr wrap="square" lIns="0" tIns="0" rIns="0" bIns="0" numCol="1" anchor="ctr">
              <a:noAutofit/>
            </a:bodyPr>
            <a:lstStyle/>
            <a:p>
              <a:pPr lvl="0"/>
              <a:endParaRPr/>
            </a:p>
          </p:txBody>
        </p:sp>
      </p:grpSp>
      <p:sp>
        <p:nvSpPr>
          <p:cNvPr id="127" name="Shape 127"/>
          <p:cNvSpPr/>
          <p:nvPr/>
        </p:nvSpPr>
        <p:spPr>
          <a:xfrm>
            <a:off x="4806124" y="4930969"/>
            <a:ext cx="3701130" cy="6248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r>
              <a:t>David Gammel, Executive Director</a:t>
            </a:r>
          </a:p>
          <a:p>
            <a:pPr lvl="0"/>
            <a:r>
              <a:t>Entomological Society of America</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presetSubtype="2" fill="hold" grpId="1" nodeType="clickEffect">
                                  <p:stCondLst>
                                    <p:cond delay="0"/>
                                  </p:stCondLst>
                                  <p:iterate>
                                    <p:tmAbs val="0"/>
                                  </p:iterate>
                                  <p:childTnLst>
                                    <p:animEffect transition="out" filter="dissolve(left)">
                                      <p:cBhvr>
                                        <p:cTn id="6" dur="2500" fill="hold"/>
                                        <p:tgtEl>
                                          <p:spTgt spid="126"/>
                                        </p:tgtEl>
                                      </p:cBhvr>
                                    </p:animEffect>
                                    <p:set>
                                      <p:cBhvr>
                                        <p:cTn id="7" fill="hold">
                                          <p:stCondLst>
                                            <p:cond delay="2499"/>
                                          </p:stCondLst>
                                        </p:cTn>
                                        <p:tgtEl>
                                          <p:spTgt spid="126"/>
                                        </p:tgtEl>
                                        <p:attrNameLst>
                                          <p:attrName>style.visibility</p:attrName>
                                        </p:attrNameLst>
                                      </p:cBhvr>
                                      <p:to>
                                        <p:strVal val="hidden"/>
                                      </p:to>
                                    </p:set>
                                  </p:childTnLst>
                                </p:cTn>
                              </p:par>
                            </p:childTnLst>
                          </p:cTn>
                        </p:par>
                        <p:par>
                          <p:cTn id="8" fill="hold">
                            <p:stCondLst>
                              <p:cond delay="2500"/>
                            </p:stCondLst>
                            <p:childTnLst>
                              <p:par>
                                <p:cTn id="9" presetID="23" presetClass="entr" presetSubtype="32" fill="hold" grpId="2" nodeType="afterEffect">
                                  <p:stCondLst>
                                    <p:cond delay="0"/>
                                  </p:stCondLst>
                                  <p:iterate>
                                    <p:tmAbs val="0"/>
                                  </p:iterate>
                                  <p:childTnLst>
                                    <p:set>
                                      <p:cBhvr>
                                        <p:cTn id="10" fill="hold"/>
                                        <p:tgtEl>
                                          <p:spTgt spid="127"/>
                                        </p:tgtEl>
                                        <p:attrNameLst>
                                          <p:attrName>style.visibility</p:attrName>
                                        </p:attrNameLst>
                                      </p:cBhvr>
                                      <p:to>
                                        <p:strVal val="visible"/>
                                      </p:to>
                                    </p:set>
                                    <p:anim calcmode="lin" valueType="num">
                                      <p:cBhvr>
                                        <p:cTn id="11" dur="2500" fill="hold"/>
                                        <p:tgtEl>
                                          <p:spTgt spid="127"/>
                                        </p:tgtEl>
                                        <p:attrNameLst>
                                          <p:attrName>ppt_w</p:attrName>
                                        </p:attrNameLst>
                                      </p:cBhvr>
                                      <p:tavLst>
                                        <p:tav tm="0">
                                          <p:val>
                                            <p:fltVal val="0"/>
                                          </p:val>
                                        </p:tav>
                                        <p:tav tm="100000">
                                          <p:val>
                                            <p:strVal val="#ppt_w"/>
                                          </p:val>
                                        </p:tav>
                                      </p:tavLst>
                                    </p:anim>
                                    <p:anim calcmode="lin" valueType="num">
                                      <p:cBhvr>
                                        <p:cTn id="12" dur="2500" fill="hold"/>
                                        <p:tgtEl>
                                          <p:spTgt spid="1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1" animBg="1" advAuto="0"/>
      <p:bldP spid="127" grpId="2"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1700</Words>
  <Application>Microsoft Office PowerPoint</Application>
  <PresentationFormat>On-screen Show (4:3)</PresentationFormat>
  <Paragraphs>185</Paragraphs>
  <Slides>48</Slides>
  <Notes>13</Notes>
  <HiddenSlides>0</HiddenSlides>
  <MMClips>1</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Default</vt:lpstr>
      <vt:lpstr>Building Membership Value through Connections and Engagement</vt:lpstr>
      <vt:lpstr>Slide 2</vt:lpstr>
      <vt:lpstr>Why is Member Engagement Important?</vt:lpstr>
      <vt:lpstr>What is Engagement?</vt:lpstr>
      <vt:lpstr>Slide 5</vt:lpstr>
      <vt:lpstr>Slide 6</vt:lpstr>
      <vt:lpstr>Slide 7</vt:lpstr>
      <vt:lpstr>Slide 8</vt:lpstr>
      <vt:lpstr>What is Member Engagement?</vt:lpstr>
      <vt:lpstr>Value is Different for Different Members</vt:lpstr>
      <vt:lpstr>Value is Different for Different Members</vt:lpstr>
      <vt:lpstr>Membership Value</vt:lpstr>
      <vt:lpstr>Membership Value</vt:lpstr>
      <vt:lpstr>How do members access value?</vt:lpstr>
      <vt:lpstr>Challenges to Engagement Today</vt:lpstr>
      <vt:lpstr>Your Organization's Many Resources</vt:lpstr>
      <vt:lpstr>Your Organization's Many Resources</vt:lpstr>
      <vt:lpstr>Slide 18</vt:lpstr>
      <vt:lpstr>We need a common language!</vt:lpstr>
      <vt:lpstr>We need a common language!</vt:lpstr>
      <vt:lpstr>What is a Taxonomy?</vt:lpstr>
      <vt:lpstr>Slide 22</vt:lpstr>
      <vt:lpstr>Slide 23</vt:lpstr>
      <vt:lpstr>Don't Guess...KNOW!</vt:lpstr>
      <vt:lpstr>How the Taxonomy is Used</vt:lpstr>
      <vt:lpstr>Slide 26</vt:lpstr>
      <vt:lpstr>How the Taxonomy is Used</vt:lpstr>
      <vt:lpstr>Slide 28</vt:lpstr>
      <vt:lpstr>How the Taxonomy is Used</vt:lpstr>
      <vt:lpstr>Slide 30</vt:lpstr>
      <vt:lpstr>Slide 31</vt:lpstr>
      <vt:lpstr>Slide 32</vt:lpstr>
      <vt:lpstr>Slide 33</vt:lpstr>
      <vt:lpstr>How the Taxonomy is Used</vt:lpstr>
      <vt:lpstr>Consider Connected Content</vt:lpstr>
      <vt:lpstr>Consider Connected Content</vt:lpstr>
      <vt:lpstr>Content Curators:   Be Their Trusted Source of Content</vt:lpstr>
      <vt:lpstr>Engagement</vt:lpstr>
      <vt:lpstr>Consider a Private Social Network </vt:lpstr>
      <vt:lpstr>Slide 40</vt:lpstr>
      <vt:lpstr>Slide 41</vt:lpstr>
      <vt:lpstr>The Mobile Mindset</vt:lpstr>
      <vt:lpstr>Slide 43</vt:lpstr>
      <vt:lpstr>Slide 44</vt:lpstr>
      <vt:lpstr>Engagement</vt:lpstr>
      <vt:lpstr>Slide 46</vt:lpstr>
      <vt:lpstr>closing thoughts</vt:lpstr>
      <vt:lpstr>think digital ecosystem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Membership Value through Connections and Engagement</dc:title>
  <cp:lastModifiedBy>deadeye1</cp:lastModifiedBy>
  <cp:revision>2</cp:revision>
  <dcterms:modified xsi:type="dcterms:W3CDTF">2014-11-16T15:32:11Z</dcterms:modified>
</cp:coreProperties>
</file>