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  <a:endParaRPr sz="5200"/>
          </a:p>
          <a:p>
            <a:pPr lvl="1">
              <a:defRPr sz="1800"/>
            </a:pPr>
            <a:r>
              <a:rPr sz="5200"/>
              <a:t>Body Level Two</a:t>
            </a:r>
            <a:endParaRPr sz="5200"/>
          </a:p>
          <a:p>
            <a:pPr lvl="2">
              <a:defRPr sz="1800"/>
            </a:pPr>
            <a:r>
              <a:rPr sz="5200"/>
              <a:t>Body Level Three</a:t>
            </a:r>
            <a:endParaRPr sz="5200"/>
          </a:p>
          <a:p>
            <a:pPr lvl="3">
              <a:defRPr sz="1800"/>
            </a:pPr>
            <a:r>
              <a:rPr sz="5200"/>
              <a:t>Body Level Four</a:t>
            </a:r>
            <a:endParaRPr sz="5200"/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/>
            </a:pPr>
            <a:r>
              <a:rPr sz="4500"/>
              <a:t>Body Level One</a:t>
            </a:r>
            <a:endParaRPr sz="4500"/>
          </a:p>
          <a:p>
            <a:pPr lvl="1">
              <a:defRPr sz="1800"/>
            </a:pPr>
            <a:r>
              <a:rPr sz="4500"/>
              <a:t>Body Level Two</a:t>
            </a:r>
            <a:endParaRPr sz="4500"/>
          </a:p>
          <a:p>
            <a:pPr lvl="2">
              <a:defRPr sz="1800"/>
            </a:pPr>
            <a:r>
              <a:rPr sz="4500"/>
              <a:t>Body Level Three</a:t>
            </a:r>
            <a:endParaRPr sz="4500"/>
          </a:p>
          <a:p>
            <a:pPr lvl="3">
              <a:defRPr sz="1800"/>
            </a:pPr>
            <a:r>
              <a:rPr sz="4500"/>
              <a:t>Body Level Four</a:t>
            </a:r>
            <a:endParaRPr sz="4500"/>
          </a:p>
          <a:p>
            <a:pPr lvl="4">
              <a:defRPr sz="1800"/>
            </a:pPr>
            <a:r>
              <a:rPr sz="45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  <a:endParaRPr sz="5200"/>
          </a:p>
          <a:p>
            <a:pPr lvl="1">
              <a:defRPr sz="1800"/>
            </a:pPr>
            <a:r>
              <a:rPr sz="5200"/>
              <a:t>Body Level Two</a:t>
            </a:r>
            <a:endParaRPr sz="5200"/>
          </a:p>
          <a:p>
            <a:pPr lvl="2">
              <a:defRPr sz="1800"/>
            </a:pPr>
            <a:r>
              <a:rPr sz="5200"/>
              <a:t>Body Level Three</a:t>
            </a:r>
            <a:endParaRPr sz="5200"/>
          </a:p>
          <a:p>
            <a:pPr lvl="3">
              <a:defRPr sz="1800"/>
            </a:pPr>
            <a:r>
              <a:rPr sz="5200"/>
              <a:t>Body Level Four</a:t>
            </a:r>
            <a:endParaRPr sz="5200"/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200"/>
              <a:t>Body Level One</a:t>
            </a:r>
            <a:endParaRPr sz="5200"/>
          </a:p>
          <a:p>
            <a:pPr lvl="1">
              <a:defRPr sz="1800"/>
            </a:pPr>
            <a:r>
              <a:rPr sz="5200"/>
              <a:t>Body Level Two</a:t>
            </a:r>
            <a:endParaRPr sz="5200"/>
          </a:p>
          <a:p>
            <a:pPr lvl="2">
              <a:defRPr sz="1800"/>
            </a:pPr>
            <a:r>
              <a:rPr sz="5200"/>
              <a:t>Body Level Three</a:t>
            </a:r>
            <a:endParaRPr sz="5200"/>
          </a:p>
          <a:p>
            <a:pPr lvl="3">
              <a:defRPr sz="1800"/>
            </a:pPr>
            <a:r>
              <a:rPr sz="5200"/>
              <a:t>Body Level Four</a:t>
            </a:r>
            <a:endParaRPr sz="5200"/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8255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hyperlink" Target="mailto:office@esae.org" TargetMode="External"/><Relationship Id="rId4" Type="http://schemas.openxmlformats.org/officeDocument/2006/relationships/hyperlink" Target="mailto:christoph.raudonat@mac.com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Crisis &amp; Victory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The ESAE Story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651000" y="4688546"/>
            <a:ext cx="6432291" cy="202975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Crisis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651000" y="6845300"/>
            <a:ext cx="6432291" cy="5765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Reputation</a:t>
            </a:r>
            <a:endParaRPr sz="4400"/>
          </a:p>
          <a:p>
            <a:pPr lvl="0">
              <a:defRPr sz="1800"/>
            </a:pPr>
            <a:r>
              <a:rPr sz="4400"/>
              <a:t>Leadership</a:t>
            </a:r>
            <a:endParaRPr sz="4400"/>
          </a:p>
          <a:p>
            <a:pPr lvl="0">
              <a:defRPr sz="1800"/>
            </a:pPr>
            <a:r>
              <a:rPr sz="4400"/>
              <a:t>Communication</a:t>
            </a:r>
          </a:p>
        </p:txBody>
      </p:sp>
      <p:sp>
        <p:nvSpPr>
          <p:cNvPr id="37" name="Shape 37"/>
          <p:cNvSpPr/>
          <p:nvPr/>
        </p:nvSpPr>
        <p:spPr>
          <a:xfrm>
            <a:off x="14416444" y="3975099"/>
            <a:ext cx="5709169" cy="5765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8" name="Shape 38"/>
          <p:cNvSpPr/>
          <p:nvPr/>
        </p:nvSpPr>
        <p:spPr>
          <a:xfrm>
            <a:off x="12917174" y="2589013"/>
            <a:ext cx="8706264" cy="8508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5" h="21570" fill="norm" stroke="1" extrusionOk="0">
                <a:moveTo>
                  <a:pt x="0" y="10653"/>
                </a:moveTo>
                <a:cubicBezTo>
                  <a:pt x="159" y="7655"/>
                  <a:pt x="1477" y="4846"/>
                  <a:pt x="3662" y="2848"/>
                </a:cubicBezTo>
                <a:cubicBezTo>
                  <a:pt x="5638" y="1040"/>
                  <a:pt x="8188" y="28"/>
                  <a:pt x="10836" y="0"/>
                </a:cubicBezTo>
                <a:cubicBezTo>
                  <a:pt x="13539" y="-7"/>
                  <a:pt x="16144" y="1038"/>
                  <a:pt x="18126" y="2923"/>
                </a:cubicBezTo>
                <a:cubicBezTo>
                  <a:pt x="20094" y="4797"/>
                  <a:pt x="21302" y="7362"/>
                  <a:pt x="21509" y="10108"/>
                </a:cubicBezTo>
                <a:cubicBezTo>
                  <a:pt x="21600" y="12881"/>
                  <a:pt x="20674" y="15588"/>
                  <a:pt x="18915" y="17695"/>
                </a:cubicBezTo>
                <a:cubicBezTo>
                  <a:pt x="16979" y="20012"/>
                  <a:pt x="14201" y="21413"/>
                  <a:pt x="11230" y="21570"/>
                </a:cubicBezTo>
                <a:cubicBezTo>
                  <a:pt x="8276" y="21593"/>
                  <a:pt x="5433" y="20414"/>
                  <a:pt x="3325" y="18291"/>
                </a:cubicBezTo>
                <a:cubicBezTo>
                  <a:pt x="1315" y="16268"/>
                  <a:pt x="127" y="13539"/>
                  <a:pt x="0" y="10653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/>
            </a:pPr>
          </a:p>
        </p:txBody>
      </p:sp>
      <p:sp>
        <p:nvSpPr>
          <p:cNvPr id="39" name="Shape 39"/>
          <p:cNvSpPr/>
          <p:nvPr/>
        </p:nvSpPr>
        <p:spPr>
          <a:xfrm>
            <a:off x="12303448" y="6210300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40" name="Shape 40"/>
          <p:cNvSpPr/>
          <p:nvPr/>
        </p:nvSpPr>
        <p:spPr>
          <a:xfrm>
            <a:off x="20968607" y="6210299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41" name="Shape 41"/>
          <p:cNvSpPr/>
          <p:nvPr/>
        </p:nvSpPr>
        <p:spPr>
          <a:xfrm>
            <a:off x="16636028" y="1993122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42" name="Shape 42"/>
          <p:cNvSpPr/>
          <p:nvPr/>
        </p:nvSpPr>
        <p:spPr>
          <a:xfrm>
            <a:off x="16636028" y="10452877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24" y="14256"/>
                </a:moveTo>
                <a:lnTo>
                  <a:pt x="13824" y="21600"/>
                </a:lnTo>
                <a:lnTo>
                  <a:pt x="0" y="10800"/>
                </a:lnTo>
                <a:lnTo>
                  <a:pt x="13824" y="0"/>
                </a:lnTo>
                <a:lnTo>
                  <a:pt x="13824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43" name="Shape 43"/>
          <p:cNvSpPr/>
          <p:nvPr/>
        </p:nvSpPr>
        <p:spPr>
          <a:xfrm>
            <a:off x="15649555" y="869302"/>
            <a:ext cx="324294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Impression</a:t>
            </a:r>
          </a:p>
        </p:txBody>
      </p:sp>
      <p:sp>
        <p:nvSpPr>
          <p:cNvPr id="44" name="Shape 44"/>
          <p:cNvSpPr/>
          <p:nvPr/>
        </p:nvSpPr>
        <p:spPr>
          <a:xfrm>
            <a:off x="22156226" y="6411342"/>
            <a:ext cx="223202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Actions</a:t>
            </a:r>
          </a:p>
        </p:txBody>
      </p:sp>
      <p:sp>
        <p:nvSpPr>
          <p:cNvPr id="45" name="Shape 45"/>
          <p:cNvSpPr/>
          <p:nvPr/>
        </p:nvSpPr>
        <p:spPr>
          <a:xfrm>
            <a:off x="14926290" y="11953383"/>
            <a:ext cx="468947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New Impression</a:t>
            </a:r>
          </a:p>
        </p:txBody>
      </p:sp>
      <p:sp>
        <p:nvSpPr>
          <p:cNvPr id="46" name="Shape 46"/>
          <p:cNvSpPr/>
          <p:nvPr/>
        </p:nvSpPr>
        <p:spPr>
          <a:xfrm>
            <a:off x="9293853" y="6426199"/>
            <a:ext cx="293814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Reactions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1651000" y="5386614"/>
            <a:ext cx="5293827" cy="1331686"/>
          </a:xfrm>
          <a:prstGeom prst="rect">
            <a:avLst/>
          </a:prstGeom>
        </p:spPr>
        <p:txBody>
          <a:bodyPr/>
          <a:lstStyle>
            <a:lvl1pPr defTabSz="792479">
              <a:defRPr sz="8064"/>
            </a:lvl1pPr>
          </a:lstStyle>
          <a:p>
            <a:pPr lvl="0">
              <a:defRPr sz="1800"/>
            </a:pPr>
            <a:r>
              <a:rPr sz="8064"/>
              <a:t>Reputation</a:t>
            </a:r>
          </a:p>
        </p:txBody>
      </p:sp>
      <p:sp>
        <p:nvSpPr>
          <p:cNvPr id="49" name="Shape 49"/>
          <p:cNvSpPr/>
          <p:nvPr/>
        </p:nvSpPr>
        <p:spPr>
          <a:xfrm>
            <a:off x="8852008" y="8894600"/>
            <a:ext cx="2304035" cy="221904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Profile</a:t>
            </a:r>
          </a:p>
        </p:txBody>
      </p:sp>
      <p:sp>
        <p:nvSpPr>
          <p:cNvPr id="50" name="Shape 50"/>
          <p:cNvSpPr/>
          <p:nvPr/>
        </p:nvSpPr>
        <p:spPr>
          <a:xfrm>
            <a:off x="12540083" y="6856509"/>
            <a:ext cx="2219045" cy="221904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Identity</a:t>
            </a:r>
          </a:p>
        </p:txBody>
      </p:sp>
      <p:sp>
        <p:nvSpPr>
          <p:cNvPr id="51" name="Shape 51"/>
          <p:cNvSpPr/>
          <p:nvPr/>
        </p:nvSpPr>
        <p:spPr>
          <a:xfrm>
            <a:off x="16143168" y="4799455"/>
            <a:ext cx="2219045" cy="221904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Reputation</a:t>
            </a:r>
          </a:p>
        </p:txBody>
      </p:sp>
      <p:sp>
        <p:nvSpPr>
          <p:cNvPr id="52" name="Shape 52"/>
          <p:cNvSpPr/>
          <p:nvPr/>
        </p:nvSpPr>
        <p:spPr>
          <a:xfrm>
            <a:off x="19746253" y="2602355"/>
            <a:ext cx="2304036" cy="221904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Trust</a:t>
            </a:r>
          </a:p>
        </p:txBody>
      </p:sp>
      <p:sp>
        <p:nvSpPr>
          <p:cNvPr id="66" name="Shape 66"/>
          <p:cNvSpPr/>
          <p:nvPr/>
        </p:nvSpPr>
        <p:spPr>
          <a:xfrm>
            <a:off x="10479268" y="6776397"/>
            <a:ext cx="1280584" cy="1280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19" h="20419" fill="norm" stroke="1" extrusionOk="0">
                <a:moveTo>
                  <a:pt x="169" y="20419"/>
                </a:moveTo>
                <a:cubicBezTo>
                  <a:pt x="-1181" y="5569"/>
                  <a:pt x="5569" y="-1181"/>
                  <a:pt x="20419" y="169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</a:p>
        </p:txBody>
      </p:sp>
      <p:sp>
        <p:nvSpPr>
          <p:cNvPr id="67" name="Shape 67"/>
          <p:cNvSpPr/>
          <p:nvPr/>
        </p:nvSpPr>
        <p:spPr>
          <a:xfrm>
            <a:off x="14089697" y="4691697"/>
            <a:ext cx="1280584" cy="1280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19" h="20419" fill="norm" stroke="1" extrusionOk="0">
                <a:moveTo>
                  <a:pt x="169" y="20419"/>
                </a:moveTo>
                <a:cubicBezTo>
                  <a:pt x="-1181" y="5569"/>
                  <a:pt x="5569" y="-1181"/>
                  <a:pt x="20419" y="169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</a:p>
        </p:txBody>
      </p:sp>
      <p:sp>
        <p:nvSpPr>
          <p:cNvPr id="68" name="Shape 68"/>
          <p:cNvSpPr/>
          <p:nvPr/>
        </p:nvSpPr>
        <p:spPr>
          <a:xfrm>
            <a:off x="17755418" y="2496411"/>
            <a:ext cx="1280584" cy="1280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19" h="20419" fill="norm" stroke="1" extrusionOk="0">
                <a:moveTo>
                  <a:pt x="169" y="20419"/>
                </a:moveTo>
                <a:cubicBezTo>
                  <a:pt x="-1181" y="5569"/>
                  <a:pt x="5569" y="-1181"/>
                  <a:pt x="20419" y="169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</a:p>
        </p:txBody>
      </p:sp>
      <p:sp>
        <p:nvSpPr>
          <p:cNvPr id="69" name="Shape 69"/>
          <p:cNvSpPr/>
          <p:nvPr/>
        </p:nvSpPr>
        <p:spPr>
          <a:xfrm>
            <a:off x="19157213" y="5428513"/>
            <a:ext cx="1278957" cy="1323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4" h="19283" fill="norm" stroke="1" extrusionOk="0">
                <a:moveTo>
                  <a:pt x="0" y="18509"/>
                </a:moveTo>
                <a:cubicBezTo>
                  <a:pt x="14813" y="21600"/>
                  <a:pt x="21600" y="15430"/>
                  <a:pt x="20360" y="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</a:p>
        </p:txBody>
      </p:sp>
      <p:sp>
        <p:nvSpPr>
          <p:cNvPr id="70" name="Shape 70"/>
          <p:cNvSpPr/>
          <p:nvPr/>
        </p:nvSpPr>
        <p:spPr>
          <a:xfrm>
            <a:off x="15533707" y="7601336"/>
            <a:ext cx="1278958" cy="1323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4" h="19283" fill="norm" stroke="1" extrusionOk="0">
                <a:moveTo>
                  <a:pt x="0" y="18509"/>
                </a:moveTo>
                <a:cubicBezTo>
                  <a:pt x="14813" y="21600"/>
                  <a:pt x="21600" y="15430"/>
                  <a:pt x="20360" y="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</a:p>
        </p:txBody>
      </p:sp>
      <p:sp>
        <p:nvSpPr>
          <p:cNvPr id="71" name="Shape 71"/>
          <p:cNvSpPr/>
          <p:nvPr/>
        </p:nvSpPr>
        <p:spPr>
          <a:xfrm>
            <a:off x="11817877" y="9959558"/>
            <a:ext cx="1278958" cy="1323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4" h="19283" fill="norm" stroke="1" extrusionOk="0">
                <a:moveTo>
                  <a:pt x="0" y="18509"/>
                </a:moveTo>
                <a:cubicBezTo>
                  <a:pt x="14813" y="21600"/>
                  <a:pt x="21600" y="15430"/>
                  <a:pt x="20360" y="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</a:p>
        </p:txBody>
      </p:sp>
      <p:sp>
        <p:nvSpPr>
          <p:cNvPr id="59" name="Shape 59"/>
          <p:cNvSpPr/>
          <p:nvPr/>
        </p:nvSpPr>
        <p:spPr>
          <a:xfrm>
            <a:off x="12093728" y="11430172"/>
            <a:ext cx="572579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Refinement &amp; Detail</a:t>
            </a:r>
          </a:p>
        </p:txBody>
      </p:sp>
      <p:sp>
        <p:nvSpPr>
          <p:cNvPr id="60" name="Shape 60"/>
          <p:cNvSpPr/>
          <p:nvPr/>
        </p:nvSpPr>
        <p:spPr>
          <a:xfrm>
            <a:off x="15641189" y="8792536"/>
            <a:ext cx="634936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more targeted actions</a:t>
            </a:r>
          </a:p>
        </p:txBody>
      </p:sp>
      <p:sp>
        <p:nvSpPr>
          <p:cNvPr id="61" name="Shape 61"/>
          <p:cNvSpPr/>
          <p:nvPr/>
        </p:nvSpPr>
        <p:spPr>
          <a:xfrm>
            <a:off x="18986308" y="6979125"/>
            <a:ext cx="469074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improve content</a:t>
            </a:r>
          </a:p>
        </p:txBody>
      </p:sp>
      <p:sp>
        <p:nvSpPr>
          <p:cNvPr id="62" name="Shape 62"/>
          <p:cNvSpPr/>
          <p:nvPr/>
        </p:nvSpPr>
        <p:spPr>
          <a:xfrm>
            <a:off x="8820020" y="1301965"/>
            <a:ext cx="645584" cy="66254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63" name="Shape 63"/>
          <p:cNvSpPr/>
          <p:nvPr/>
        </p:nvSpPr>
        <p:spPr>
          <a:xfrm>
            <a:off x="8820020" y="2175414"/>
            <a:ext cx="645584" cy="66254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64" name="Shape 64"/>
          <p:cNvSpPr/>
          <p:nvPr/>
        </p:nvSpPr>
        <p:spPr>
          <a:xfrm>
            <a:off x="9993489" y="1201435"/>
            <a:ext cx="187896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Active</a:t>
            </a:r>
          </a:p>
        </p:txBody>
      </p:sp>
      <p:sp>
        <p:nvSpPr>
          <p:cNvPr id="65" name="Shape 65"/>
          <p:cNvSpPr/>
          <p:nvPr/>
        </p:nvSpPr>
        <p:spPr>
          <a:xfrm>
            <a:off x="9962858" y="2074884"/>
            <a:ext cx="230187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/>
              <a:t>Passive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asted-image.png"/>
          <p:cNvPicPr/>
          <p:nvPr/>
        </p:nvPicPr>
        <p:blipFill>
          <a:blip r:embed="rId2">
            <a:extLst/>
          </a:blip>
          <a:srcRect l="2172" t="0" r="2172" b="0"/>
          <a:stretch>
            <a:fillRect/>
          </a:stretch>
        </p:blipFill>
        <p:spPr>
          <a:xfrm>
            <a:off x="13165980" y="3123869"/>
            <a:ext cx="9525001" cy="7468262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>
            <p:ph type="title"/>
          </p:nvPr>
        </p:nvSpPr>
        <p:spPr>
          <a:xfrm>
            <a:off x="1651000" y="5207777"/>
            <a:ext cx="5677959" cy="151052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Leadership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6024" y="2771768"/>
            <a:ext cx="12630169" cy="8172464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>
            <p:ph type="title"/>
          </p:nvPr>
        </p:nvSpPr>
        <p:spPr>
          <a:xfrm>
            <a:off x="1651000" y="5217388"/>
            <a:ext cx="7966658" cy="150091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Communication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ESAE_lar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1313" y="5825090"/>
            <a:ext cx="13425252" cy="6060869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>
            <p:ph type="title"/>
          </p:nvPr>
        </p:nvSpPr>
        <p:spPr>
          <a:xfrm>
            <a:off x="17023561" y="4414675"/>
            <a:ext cx="6500436" cy="14742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Thank you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xfrm>
            <a:off x="16121656" y="7542666"/>
            <a:ext cx="8304246" cy="437106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Christoph Raudonat</a:t>
            </a:r>
            <a:endParaRPr sz="4400"/>
          </a:p>
          <a:p>
            <a:pPr lvl="0">
              <a:defRPr sz="1800"/>
            </a:pPr>
            <a:endParaRPr sz="4400"/>
          </a:p>
          <a:p>
            <a:pPr lvl="0">
              <a:defRPr sz="1800"/>
            </a:pPr>
            <a:r>
              <a:rPr sz="4400"/>
              <a:t>ESAE</a:t>
            </a:r>
            <a:endParaRPr sz="4400"/>
          </a:p>
          <a:p>
            <a:pPr lvl="0">
              <a:defRPr sz="1800"/>
            </a:pPr>
            <a:r>
              <a:rPr sz="4400" u="sng">
                <a:hlinkClick r:id="rId3" invalidUrl="" action="" tgtFrame="" tooltip="" history="1" highlightClick="0" endSnd="0"/>
              </a:rPr>
              <a:t>office@esae.org</a:t>
            </a:r>
            <a:endParaRPr sz="4400"/>
          </a:p>
          <a:p>
            <a:pPr lvl="0">
              <a:defRPr sz="1800"/>
            </a:pPr>
            <a:r>
              <a:rPr sz="4400" u="sng">
                <a:hlinkClick r:id="rId4" invalidUrl="" action="" tgtFrame="" tooltip="" history="1" highlightClick="0" endSnd="0"/>
              </a:rPr>
              <a:t>christoph.raudonat@mac.com</a:t>
            </a:r>
            <a:endParaRPr sz="4400"/>
          </a:p>
          <a:p>
            <a:pPr lvl="0">
              <a:defRPr sz="1800"/>
            </a:pPr>
            <a:r>
              <a:rPr sz="4400"/>
              <a:t>+358 40 48 49 469</a:t>
            </a:r>
          </a:p>
        </p:txBody>
      </p:sp>
    </p:spTree>
  </p:cSld>
  <p:clrMapOvr>
    <a:masterClrMapping/>
  </p:clrMapOvr>
  <p:transition spd="slow" advClick="1">
    <p:dissolve/>
  </p:transition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