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0" r:id="rId2"/>
    <p:sldId id="268" r:id="rId3"/>
    <p:sldId id="289" r:id="rId4"/>
    <p:sldId id="287" r:id="rId5"/>
    <p:sldId id="271" r:id="rId6"/>
    <p:sldId id="257" r:id="rId7"/>
    <p:sldId id="262" r:id="rId8"/>
    <p:sldId id="263" r:id="rId9"/>
    <p:sldId id="264" r:id="rId10"/>
    <p:sldId id="265" r:id="rId11"/>
    <p:sldId id="276" r:id="rId12"/>
    <p:sldId id="278" r:id="rId13"/>
    <p:sldId id="269" r:id="rId14"/>
    <p:sldId id="288" r:id="rId15"/>
    <p:sldId id="280" r:id="rId16"/>
    <p:sldId id="281" r:id="rId17"/>
    <p:sldId id="282" r:id="rId18"/>
    <p:sldId id="283" r:id="rId19"/>
    <p:sldId id="279" r:id="rId20"/>
    <p:sldId id="284" r:id="rId21"/>
    <p:sldId id="290"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autoAdjust="0"/>
    <p:restoredTop sz="94660"/>
  </p:normalViewPr>
  <p:slideViewPr>
    <p:cSldViewPr>
      <p:cViewPr>
        <p:scale>
          <a:sx n="75" d="100"/>
          <a:sy n="75" d="100"/>
        </p:scale>
        <p:origin x="-25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27371711044953"/>
          <c:y val="0.0402866399193289"/>
          <c:w val="0.89519696969697"/>
          <c:h val="0.728485164519136"/>
        </c:manualLayout>
      </c:layout>
      <c:barChart>
        <c:barDir val="col"/>
        <c:grouping val="stacked"/>
        <c:varyColors val="0"/>
        <c:ser>
          <c:idx val="0"/>
          <c:order val="0"/>
          <c:tx>
            <c:strRef>
              <c:f>Sheet1!$D$1</c:f>
              <c:strCache>
                <c:ptCount val="1"/>
                <c:pt idx="0">
                  <c:v>Financial S/C and Others</c:v>
                </c:pt>
              </c:strCache>
            </c:strRef>
          </c:tx>
          <c:spPr>
            <a:solidFill>
              <a:schemeClr val="accent1"/>
            </a:solidFill>
            <a:ln>
              <a:solidFill>
                <a:schemeClr val="accent3">
                  <a:lumMod val="75000"/>
                </a:schemeClr>
              </a:solidFill>
            </a:ln>
          </c:spPr>
          <c:invertIfNegative val="0"/>
          <c:dLbls>
            <c:txPr>
              <a:bodyPr/>
              <a:lstStyle/>
              <a:p>
                <a:pPr>
                  <a:defRPr sz="900" b="1"/>
                </a:pPr>
                <a:endParaRPr lang="fr-FR"/>
              </a:p>
            </c:txPr>
            <c:dLblPos val="ctr"/>
            <c:showLegendKey val="0"/>
            <c:showVal val="1"/>
            <c:showCatName val="0"/>
            <c:showSerName val="0"/>
            <c:showPercent val="0"/>
            <c:showBubbleSize val="0"/>
            <c:showLeaderLines val="0"/>
          </c:dLbls>
          <c:cat>
            <c:strRef>
              <c:f>Sheet1!$A$2:$A$22</c:f>
              <c:strCache>
                <c:ptCount val="18"/>
                <c:pt idx="2">
                  <c:v>2011</c:v>
                </c:pt>
                <c:pt idx="5">
                  <c:v>2012</c:v>
                </c:pt>
                <c:pt idx="8">
                  <c:v>2013</c:v>
                </c:pt>
                <c:pt idx="11">
                  <c:v>2014</c:v>
                </c:pt>
                <c:pt idx="14">
                  <c:v>2015</c:v>
                </c:pt>
                <c:pt idx="17">
                  <c:v>2016 FCST</c:v>
                </c:pt>
              </c:strCache>
            </c:strRef>
          </c:cat>
          <c:val>
            <c:numRef>
              <c:f>Sheet1!$D$2:$D$22</c:f>
              <c:numCache>
                <c:formatCode>General</c:formatCode>
                <c:ptCount val="18"/>
                <c:pt idx="2">
                  <c:v>484.0</c:v>
                </c:pt>
                <c:pt idx="5">
                  <c:v>550.0</c:v>
                </c:pt>
                <c:pt idx="8">
                  <c:v>587.0</c:v>
                </c:pt>
                <c:pt idx="11">
                  <c:v>601.0</c:v>
                </c:pt>
                <c:pt idx="14">
                  <c:v>604.0</c:v>
                </c:pt>
                <c:pt idx="17">
                  <c:v>629.0</c:v>
                </c:pt>
              </c:numCache>
            </c:numRef>
          </c:val>
        </c:ser>
        <c:ser>
          <c:idx val="4"/>
          <c:order val="1"/>
          <c:tx>
            <c:strRef>
              <c:f>Sheet1!$E$1</c:f>
              <c:strCache>
                <c:ptCount val="1"/>
                <c:pt idx="0">
                  <c:v>Financial GEO Units</c:v>
                </c:pt>
              </c:strCache>
            </c:strRef>
          </c:tx>
          <c:spPr>
            <a:solidFill>
              <a:schemeClr val="accent5">
                <a:lumMod val="60000"/>
                <a:lumOff val="40000"/>
              </a:schemeClr>
            </a:solidFill>
            <a:ln>
              <a:solidFill>
                <a:schemeClr val="accent5">
                  <a:lumMod val="60000"/>
                  <a:lumOff val="40000"/>
                </a:schemeClr>
              </a:solidFill>
            </a:ln>
          </c:spPr>
          <c:invertIfNegative val="0"/>
          <c:dLbls>
            <c:txPr>
              <a:bodyPr/>
              <a:lstStyle/>
              <a:p>
                <a:pPr>
                  <a:defRPr sz="900" b="1"/>
                </a:pPr>
                <a:endParaRPr lang="fr-FR"/>
              </a:p>
            </c:txPr>
            <c:dLblPos val="ctr"/>
            <c:showLegendKey val="0"/>
            <c:showVal val="1"/>
            <c:showCatName val="0"/>
            <c:showSerName val="0"/>
            <c:showPercent val="0"/>
            <c:showBubbleSize val="0"/>
            <c:showLeaderLines val="0"/>
          </c:dLbls>
          <c:cat>
            <c:strRef>
              <c:f>Sheet1!$A$2:$A$22</c:f>
              <c:strCache>
                <c:ptCount val="18"/>
                <c:pt idx="2">
                  <c:v>2011</c:v>
                </c:pt>
                <c:pt idx="5">
                  <c:v>2012</c:v>
                </c:pt>
                <c:pt idx="8">
                  <c:v>2013</c:v>
                </c:pt>
                <c:pt idx="11">
                  <c:v>2014</c:v>
                </c:pt>
                <c:pt idx="14">
                  <c:v>2015</c:v>
                </c:pt>
                <c:pt idx="17">
                  <c:v>2016 FCST</c:v>
                </c:pt>
              </c:strCache>
            </c:strRef>
          </c:cat>
          <c:val>
            <c:numRef>
              <c:f>Sheet1!$E$2:$E$22</c:f>
              <c:numCache>
                <c:formatCode>General</c:formatCode>
                <c:ptCount val="18"/>
                <c:pt idx="2">
                  <c:v>204.0</c:v>
                </c:pt>
                <c:pt idx="5">
                  <c:v>179.0</c:v>
                </c:pt>
                <c:pt idx="8">
                  <c:v>181.0</c:v>
                </c:pt>
                <c:pt idx="11">
                  <c:v>204.0</c:v>
                </c:pt>
                <c:pt idx="14">
                  <c:v>206.0</c:v>
                </c:pt>
                <c:pt idx="17">
                  <c:v>207.0</c:v>
                </c:pt>
              </c:numCache>
            </c:numRef>
          </c:val>
        </c:ser>
        <c:ser>
          <c:idx val="3"/>
          <c:order val="2"/>
          <c:tx>
            <c:strRef>
              <c:f>Sheet1!$F$1</c:f>
              <c:strCache>
                <c:ptCount val="1"/>
                <c:pt idx="0">
                  <c:v>Technical S/C and Others</c:v>
                </c:pt>
              </c:strCache>
            </c:strRef>
          </c:tx>
          <c:spPr>
            <a:solidFill>
              <a:srgbClr val="FFC000"/>
            </a:solidFill>
            <a:ln>
              <a:solidFill>
                <a:schemeClr val="accent4">
                  <a:lumMod val="60000"/>
                  <a:lumOff val="40000"/>
                </a:schemeClr>
              </a:solidFill>
            </a:ln>
          </c:spPr>
          <c:invertIfNegative val="0"/>
          <c:dLbls>
            <c:txPr>
              <a:bodyPr/>
              <a:lstStyle/>
              <a:p>
                <a:pPr>
                  <a:defRPr sz="900" b="1"/>
                </a:pPr>
                <a:endParaRPr lang="fr-FR"/>
              </a:p>
            </c:txPr>
            <c:dLblPos val="ctr"/>
            <c:showLegendKey val="0"/>
            <c:showVal val="1"/>
            <c:showCatName val="0"/>
            <c:showSerName val="0"/>
            <c:showPercent val="0"/>
            <c:showBubbleSize val="0"/>
            <c:showLeaderLines val="0"/>
          </c:dLbls>
          <c:cat>
            <c:strRef>
              <c:f>Sheet1!$A$2:$A$22</c:f>
              <c:strCache>
                <c:ptCount val="18"/>
                <c:pt idx="2">
                  <c:v>2011</c:v>
                </c:pt>
                <c:pt idx="5">
                  <c:v>2012</c:v>
                </c:pt>
                <c:pt idx="8">
                  <c:v>2013</c:v>
                </c:pt>
                <c:pt idx="11">
                  <c:v>2014</c:v>
                </c:pt>
                <c:pt idx="14">
                  <c:v>2015</c:v>
                </c:pt>
                <c:pt idx="17">
                  <c:v>2016 FCST</c:v>
                </c:pt>
              </c:strCache>
            </c:strRef>
          </c:cat>
          <c:val>
            <c:numRef>
              <c:f>Sheet1!$F$2:$F$22</c:f>
              <c:numCache>
                <c:formatCode>General</c:formatCode>
                <c:ptCount val="18"/>
                <c:pt idx="2">
                  <c:v>403.0</c:v>
                </c:pt>
                <c:pt idx="5">
                  <c:v>390.0</c:v>
                </c:pt>
                <c:pt idx="8">
                  <c:v>392.0</c:v>
                </c:pt>
                <c:pt idx="11">
                  <c:v>450.0</c:v>
                </c:pt>
                <c:pt idx="14">
                  <c:v>429.0</c:v>
                </c:pt>
                <c:pt idx="17">
                  <c:v>430.0</c:v>
                </c:pt>
              </c:numCache>
            </c:numRef>
          </c:val>
        </c:ser>
        <c:ser>
          <c:idx val="5"/>
          <c:order val="3"/>
          <c:tx>
            <c:strRef>
              <c:f>Sheet1!$G$1</c:f>
              <c:strCache>
                <c:ptCount val="1"/>
                <c:pt idx="0">
                  <c:v>Technical GEO Units</c:v>
                </c:pt>
              </c:strCache>
            </c:strRef>
          </c:tx>
          <c:spPr>
            <a:solidFill>
              <a:srgbClr val="EDFD8B"/>
            </a:solidFill>
            <a:ln>
              <a:solidFill>
                <a:schemeClr val="accent2">
                  <a:lumMod val="60000"/>
                  <a:lumOff val="40000"/>
                </a:schemeClr>
              </a:solidFill>
            </a:ln>
          </c:spPr>
          <c:invertIfNegative val="0"/>
          <c:dLbls>
            <c:txPr>
              <a:bodyPr/>
              <a:lstStyle/>
              <a:p>
                <a:pPr>
                  <a:defRPr sz="900" b="1"/>
                </a:pPr>
                <a:endParaRPr lang="fr-FR"/>
              </a:p>
            </c:txPr>
            <c:dLblPos val="ctr"/>
            <c:showLegendKey val="0"/>
            <c:showVal val="1"/>
            <c:showCatName val="0"/>
            <c:showSerName val="0"/>
            <c:showPercent val="0"/>
            <c:showBubbleSize val="0"/>
            <c:showLeaderLines val="0"/>
          </c:dLbls>
          <c:cat>
            <c:strRef>
              <c:f>Sheet1!$A$2:$A$22</c:f>
              <c:strCache>
                <c:ptCount val="18"/>
                <c:pt idx="2">
                  <c:v>2011</c:v>
                </c:pt>
                <c:pt idx="5">
                  <c:v>2012</c:v>
                </c:pt>
                <c:pt idx="8">
                  <c:v>2013</c:v>
                </c:pt>
                <c:pt idx="11">
                  <c:v>2014</c:v>
                </c:pt>
                <c:pt idx="14">
                  <c:v>2015</c:v>
                </c:pt>
                <c:pt idx="17">
                  <c:v>2016 FCST</c:v>
                </c:pt>
              </c:strCache>
            </c:strRef>
          </c:cat>
          <c:val>
            <c:numRef>
              <c:f>Sheet1!$G$2:$G$22</c:f>
              <c:numCache>
                <c:formatCode>General</c:formatCode>
                <c:ptCount val="18"/>
                <c:pt idx="2">
                  <c:v>240.0</c:v>
                </c:pt>
                <c:pt idx="5">
                  <c:v>275.0</c:v>
                </c:pt>
                <c:pt idx="8">
                  <c:v>329.0</c:v>
                </c:pt>
                <c:pt idx="11">
                  <c:v>380.0</c:v>
                </c:pt>
                <c:pt idx="14">
                  <c:v>439.0</c:v>
                </c:pt>
                <c:pt idx="17">
                  <c:v>492.0</c:v>
                </c:pt>
              </c:numCache>
            </c:numRef>
          </c:val>
        </c:ser>
        <c:dLbls>
          <c:showLegendKey val="0"/>
          <c:showVal val="0"/>
          <c:showCatName val="0"/>
          <c:showSerName val="0"/>
          <c:showPercent val="0"/>
          <c:showBubbleSize val="0"/>
        </c:dLbls>
        <c:gapWidth val="0"/>
        <c:overlap val="100"/>
        <c:axId val="2080777256"/>
        <c:axId val="2080780424"/>
      </c:barChart>
      <c:catAx>
        <c:axId val="2080777256"/>
        <c:scaling>
          <c:orientation val="minMax"/>
        </c:scaling>
        <c:delete val="0"/>
        <c:axPos val="b"/>
        <c:numFmt formatCode="General" sourceLinked="1"/>
        <c:majorTickMark val="out"/>
        <c:minorTickMark val="none"/>
        <c:tickLblPos val="nextTo"/>
        <c:txPr>
          <a:bodyPr/>
          <a:lstStyle/>
          <a:p>
            <a:pPr>
              <a:defRPr sz="1065"/>
            </a:pPr>
            <a:endParaRPr lang="fr-FR"/>
          </a:p>
        </c:txPr>
        <c:crossAx val="2080780424"/>
        <c:crosses val="autoZero"/>
        <c:auto val="1"/>
        <c:lblAlgn val="ctr"/>
        <c:lblOffset val="100"/>
        <c:tickLblSkip val="1"/>
        <c:noMultiLvlLbl val="0"/>
      </c:catAx>
      <c:valAx>
        <c:axId val="2080780424"/>
        <c:scaling>
          <c:orientation val="minMax"/>
          <c:max val="2000.0"/>
        </c:scaling>
        <c:delete val="0"/>
        <c:axPos val="l"/>
        <c:majorGridlines/>
        <c:numFmt formatCode="General" sourceLinked="1"/>
        <c:majorTickMark val="out"/>
        <c:minorTickMark val="none"/>
        <c:tickLblPos val="nextTo"/>
        <c:txPr>
          <a:bodyPr/>
          <a:lstStyle/>
          <a:p>
            <a:pPr>
              <a:defRPr sz="1246"/>
            </a:pPr>
            <a:endParaRPr lang="fr-FR"/>
          </a:p>
        </c:txPr>
        <c:crossAx val="2080777256"/>
        <c:crosses val="autoZero"/>
        <c:crossBetween val="between"/>
      </c:valAx>
      <c:spPr>
        <a:noFill/>
        <a:ln w="25381">
          <a:noFill/>
        </a:ln>
      </c:spPr>
    </c:plotArea>
    <c:legend>
      <c:legendPos val="b"/>
      <c:legendEntry>
        <c:idx val="0"/>
        <c:txPr>
          <a:bodyPr/>
          <a:lstStyle/>
          <a:p>
            <a:pPr>
              <a:defRPr sz="1246" b="1"/>
            </a:pPr>
            <a:endParaRPr lang="fr-FR"/>
          </a:p>
        </c:txPr>
      </c:legendEntry>
      <c:legendEntry>
        <c:idx val="1"/>
        <c:txPr>
          <a:bodyPr/>
          <a:lstStyle/>
          <a:p>
            <a:pPr>
              <a:defRPr sz="1246" b="1"/>
            </a:pPr>
            <a:endParaRPr lang="fr-FR"/>
          </a:p>
        </c:txPr>
      </c:legendEntry>
      <c:legendEntry>
        <c:idx val="2"/>
        <c:txPr>
          <a:bodyPr/>
          <a:lstStyle/>
          <a:p>
            <a:pPr>
              <a:defRPr sz="1246" b="1"/>
            </a:pPr>
            <a:endParaRPr lang="fr-FR"/>
          </a:p>
        </c:txPr>
      </c:legendEntry>
      <c:legendEntry>
        <c:idx val="3"/>
        <c:txPr>
          <a:bodyPr/>
          <a:lstStyle/>
          <a:p>
            <a:pPr>
              <a:defRPr sz="1246" b="1"/>
            </a:pPr>
            <a:endParaRPr lang="fr-FR"/>
          </a:p>
        </c:txPr>
      </c:legendEntry>
      <c:layout>
        <c:manualLayout>
          <c:xMode val="edge"/>
          <c:yMode val="edge"/>
          <c:x val="0.0947454355090859"/>
          <c:y val="0.830182367520418"/>
          <c:w val="0.892304920901281"/>
          <c:h val="0.0783190162769042"/>
        </c:manualLayout>
      </c:layout>
      <c:overlay val="0"/>
      <c:txPr>
        <a:bodyPr/>
        <a:lstStyle/>
        <a:p>
          <a:pPr>
            <a:defRPr sz="1246"/>
          </a:pPr>
          <a:endParaRPr lang="fr-FR"/>
        </a:p>
      </c:txPr>
    </c:legend>
    <c:plotVisOnly val="1"/>
    <c:dispBlanksAs val="gap"/>
    <c:showDLblsOverMax val="0"/>
  </c:chart>
  <c:txPr>
    <a:bodyPr/>
    <a:lstStyle/>
    <a:p>
      <a:pPr>
        <a:defRPr sz="1601"/>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accent1"/>
              </a:solidFill>
            </a:ln>
          </c:spPr>
          <c:explosion val="25"/>
          <c:dLbls>
            <c:spPr>
              <a:solidFill>
                <a:schemeClr val="bg1"/>
              </a:solidFill>
            </c:spPr>
            <c:dLblPos val="outEnd"/>
            <c:showLegendKey val="0"/>
            <c:showVal val="1"/>
            <c:showCatName val="0"/>
            <c:showSerName val="0"/>
            <c:showPercent val="0"/>
            <c:showBubbleSize val="0"/>
            <c:showLeaderLines val="1"/>
          </c:dLbls>
          <c:cat>
            <c:strRef>
              <c:f>Sheet1!$A$2:$A$11</c:f>
              <c:strCache>
                <c:ptCount val="10"/>
                <c:pt idx="0">
                  <c:v>USA</c:v>
                </c:pt>
                <c:pt idx="1">
                  <c:v>India</c:v>
                </c:pt>
                <c:pt idx="2">
                  <c:v>China</c:v>
                </c:pt>
                <c:pt idx="3">
                  <c:v>Italy</c:v>
                </c:pt>
                <c:pt idx="4">
                  <c:v>Canada</c:v>
                </c:pt>
                <c:pt idx="5">
                  <c:v>Japan</c:v>
                </c:pt>
                <c:pt idx="6">
                  <c:v>France</c:v>
                </c:pt>
                <c:pt idx="7">
                  <c:v>Malaysia</c:v>
                </c:pt>
                <c:pt idx="8">
                  <c:v>Germany</c:v>
                </c:pt>
                <c:pt idx="9">
                  <c:v>United Kingdom</c:v>
                </c:pt>
              </c:strCache>
            </c:strRef>
          </c:cat>
          <c:val>
            <c:numRef>
              <c:f>Sheet1!$B$2:$B$11</c:f>
              <c:numCache>
                <c:formatCode>General</c:formatCode>
                <c:ptCount val="10"/>
                <c:pt idx="0">
                  <c:v>333.0</c:v>
                </c:pt>
                <c:pt idx="1">
                  <c:v>152.0</c:v>
                </c:pt>
                <c:pt idx="2">
                  <c:v>128.0</c:v>
                </c:pt>
                <c:pt idx="3">
                  <c:v>95.0</c:v>
                </c:pt>
                <c:pt idx="4">
                  <c:v>60.0</c:v>
                </c:pt>
                <c:pt idx="5">
                  <c:v>52.0</c:v>
                </c:pt>
                <c:pt idx="6">
                  <c:v>49.0</c:v>
                </c:pt>
                <c:pt idx="7">
                  <c:v>47.0</c:v>
                </c:pt>
                <c:pt idx="8">
                  <c:v>43.0</c:v>
                </c:pt>
                <c:pt idx="9">
                  <c:v>38.0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25"/>
          <c:dLbls>
            <c:spPr>
              <a:solidFill>
                <a:schemeClr val="bg1"/>
              </a:solidFill>
            </c:spPr>
            <c:dLblPos val="outEnd"/>
            <c:showLegendKey val="0"/>
            <c:showVal val="1"/>
            <c:showCatName val="0"/>
            <c:showSerName val="0"/>
            <c:showPercent val="0"/>
            <c:showBubbleSize val="0"/>
            <c:showLeaderLines val="1"/>
          </c:dLbls>
          <c:cat>
            <c:strRef>
              <c:f>Sheet1!$A$2:$A$11</c:f>
              <c:strCache>
                <c:ptCount val="10"/>
                <c:pt idx="0">
                  <c:v>USA</c:v>
                </c:pt>
                <c:pt idx="1">
                  <c:v>India</c:v>
                </c:pt>
                <c:pt idx="2">
                  <c:v>China</c:v>
                </c:pt>
                <c:pt idx="3">
                  <c:v>France</c:v>
                </c:pt>
                <c:pt idx="4">
                  <c:v>Italy</c:v>
                </c:pt>
                <c:pt idx="5">
                  <c:v>Japan</c:v>
                </c:pt>
                <c:pt idx="6">
                  <c:v>Malaysia</c:v>
                </c:pt>
                <c:pt idx="7">
                  <c:v>United Kingdom</c:v>
                </c:pt>
                <c:pt idx="8">
                  <c:v>Canada</c:v>
                </c:pt>
                <c:pt idx="9">
                  <c:v>Germany</c:v>
                </c:pt>
              </c:strCache>
            </c:strRef>
          </c:cat>
          <c:val>
            <c:numRef>
              <c:f>Sheet1!$B$2:$B$11</c:f>
              <c:numCache>
                <c:formatCode>General</c:formatCode>
                <c:ptCount val="10"/>
                <c:pt idx="0">
                  <c:v>368.0</c:v>
                </c:pt>
                <c:pt idx="1">
                  <c:v>145.0</c:v>
                </c:pt>
                <c:pt idx="2">
                  <c:v>132.0</c:v>
                </c:pt>
                <c:pt idx="3">
                  <c:v>59.0</c:v>
                </c:pt>
                <c:pt idx="4">
                  <c:v>58.0</c:v>
                </c:pt>
                <c:pt idx="5">
                  <c:v>53.0</c:v>
                </c:pt>
                <c:pt idx="6">
                  <c:v>52.0</c:v>
                </c:pt>
                <c:pt idx="7">
                  <c:v>46.0</c:v>
                </c:pt>
                <c:pt idx="8">
                  <c:v>45.0</c:v>
                </c:pt>
                <c:pt idx="9">
                  <c:v>39.0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74076460348"/>
          <c:y val="0.191804246781643"/>
          <c:w val="0.665286308133592"/>
          <c:h val="0.614742857744745"/>
        </c:manualLayout>
      </c:layout>
      <c:pieChart>
        <c:varyColors val="1"/>
        <c:ser>
          <c:idx val="0"/>
          <c:order val="0"/>
          <c:tx>
            <c:strRef>
              <c:f>Sheet1!$B$1</c:f>
              <c:strCache>
                <c:ptCount val="1"/>
                <c:pt idx="0">
                  <c:v>Column1</c:v>
                </c:pt>
              </c:strCache>
            </c:strRef>
          </c:tx>
          <c:spPr>
            <a:ln>
              <a:solidFill>
                <a:schemeClr val="accent1"/>
              </a:solidFill>
            </a:ln>
          </c:spPr>
          <c:explosion val="25"/>
          <c:dPt>
            <c:idx val="0"/>
            <c:bubble3D val="0"/>
            <c:spPr>
              <a:solidFill>
                <a:srgbClr val="FFFF00"/>
              </a:solidFill>
              <a:ln>
                <a:solidFill>
                  <a:schemeClr val="accent1"/>
                </a:solidFill>
              </a:ln>
            </c:spPr>
          </c:dPt>
          <c:dPt>
            <c:idx val="5"/>
            <c:bubble3D val="0"/>
            <c:spPr>
              <a:solidFill>
                <a:srgbClr val="FF0000"/>
              </a:solidFill>
              <a:ln>
                <a:solidFill>
                  <a:schemeClr val="accent1"/>
                </a:solidFill>
              </a:ln>
            </c:spPr>
          </c:dPt>
          <c:dLbls>
            <c:dLbl>
              <c:idx val="0"/>
              <c:layout/>
              <c:dLblPos val="bestFit"/>
              <c:showLegendKey val="0"/>
              <c:showVal val="1"/>
              <c:showCatName val="0"/>
              <c:showSerName val="0"/>
              <c:showPercent val="0"/>
              <c:showBubbleSize val="0"/>
            </c:dLbl>
            <c:dLbl>
              <c:idx val="5"/>
              <c:layout/>
              <c:dLblPos val="bestFit"/>
              <c:showLegendKey val="0"/>
              <c:showVal val="1"/>
              <c:showCatName val="0"/>
              <c:showSerName val="0"/>
              <c:showPercent val="0"/>
              <c:showBubbleSize val="0"/>
            </c:dLbl>
            <c:spPr>
              <a:solidFill>
                <a:schemeClr val="bg1"/>
              </a:solidFill>
            </c:spPr>
            <c:txPr>
              <a:bodyPr/>
              <a:lstStyle/>
              <a:p>
                <a:pPr>
                  <a:defRPr sz="600"/>
                </a:pPr>
                <a:endParaRPr lang="fr-FR"/>
              </a:p>
            </c:txPr>
            <c:dLblPos val="outEnd"/>
            <c:showLegendKey val="0"/>
            <c:showVal val="1"/>
            <c:showCatName val="0"/>
            <c:showSerName val="0"/>
            <c:showPercent val="0"/>
            <c:showBubbleSize val="0"/>
            <c:showLeaderLines val="1"/>
          </c:dLbls>
          <c:cat>
            <c:strRef>
              <c:f>Sheet1!$A$2:$A$7</c:f>
              <c:strCache>
                <c:ptCount val="6"/>
                <c:pt idx="0">
                  <c:v>Africa</c:v>
                </c:pt>
                <c:pt idx="1">
                  <c:v>Asia</c:v>
                </c:pt>
                <c:pt idx="2">
                  <c:v>Australia</c:v>
                </c:pt>
                <c:pt idx="3">
                  <c:v>Europe</c:v>
                </c:pt>
                <c:pt idx="4">
                  <c:v>North America</c:v>
                </c:pt>
                <c:pt idx="5">
                  <c:v>South America</c:v>
                </c:pt>
              </c:strCache>
            </c:strRef>
          </c:cat>
          <c:val>
            <c:numRef>
              <c:f>Sheet1!$B$2:$B$7</c:f>
              <c:numCache>
                <c:formatCode>_("$"* #,##0_);_("$"* \(#,##0\);_("$"* "-"_);_(@_)</c:formatCode>
                <c:ptCount val="6"/>
                <c:pt idx="0">
                  <c:v>622745.0</c:v>
                </c:pt>
                <c:pt idx="1">
                  <c:v>1.570030516E7</c:v>
                </c:pt>
                <c:pt idx="2">
                  <c:v>1.43028968E6</c:v>
                </c:pt>
                <c:pt idx="3">
                  <c:v>1.715934722E7</c:v>
                </c:pt>
                <c:pt idx="4">
                  <c:v>6.055922015E7</c:v>
                </c:pt>
                <c:pt idx="5">
                  <c:v>727687.64</c:v>
                </c:pt>
              </c:numCache>
            </c:numRef>
          </c:val>
        </c:ser>
        <c:dLbls>
          <c:showLegendKey val="0"/>
          <c:showVal val="1"/>
          <c:showCatName val="0"/>
          <c:showSerName val="0"/>
          <c:showPercent val="0"/>
          <c:showBubbleSize val="0"/>
          <c:showLeaderLines val="1"/>
        </c:dLbls>
        <c:firstSliceAng val="0"/>
      </c:pieChart>
      <c:spPr>
        <a:solidFill>
          <a:schemeClr val="bg1"/>
        </a:solidFill>
      </c:spPr>
    </c:plotArea>
    <c:legend>
      <c:legendPos val="b"/>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659614837302"/>
          <c:y val="0.17469699783363"/>
          <c:w val="0.654544856591721"/>
          <c:h val="0.592445113164849"/>
        </c:manualLayout>
      </c:layout>
      <c:pieChart>
        <c:varyColors val="1"/>
        <c:ser>
          <c:idx val="0"/>
          <c:order val="0"/>
          <c:tx>
            <c:strRef>
              <c:f>Sheet1!$B$1</c:f>
              <c:strCache>
                <c:ptCount val="1"/>
                <c:pt idx="0">
                  <c:v>Column1</c:v>
                </c:pt>
              </c:strCache>
            </c:strRef>
          </c:tx>
          <c:explosion val="25"/>
          <c:dPt>
            <c:idx val="0"/>
            <c:bubble3D val="0"/>
            <c:spPr>
              <a:solidFill>
                <a:srgbClr val="FFFF00"/>
              </a:solidFill>
            </c:spPr>
          </c:dPt>
          <c:dPt>
            <c:idx val="5"/>
            <c:bubble3D val="0"/>
            <c:spPr>
              <a:solidFill>
                <a:srgbClr val="FF0000"/>
              </a:solidFill>
            </c:spPr>
          </c:dPt>
          <c:dLbls>
            <c:spPr>
              <a:solidFill>
                <a:schemeClr val="bg1"/>
              </a:solidFill>
            </c:spPr>
            <c:txPr>
              <a:bodyPr/>
              <a:lstStyle/>
              <a:p>
                <a:pPr>
                  <a:defRPr sz="600"/>
                </a:pPr>
                <a:endParaRPr lang="fr-FR"/>
              </a:p>
            </c:txPr>
            <c:dLblPos val="outEnd"/>
            <c:showLegendKey val="0"/>
            <c:showVal val="1"/>
            <c:showCatName val="0"/>
            <c:showSerName val="0"/>
            <c:showPercent val="0"/>
            <c:showBubbleSize val="0"/>
            <c:showLeaderLines val="1"/>
          </c:dLbls>
          <c:cat>
            <c:strRef>
              <c:f>Sheet1!$A$2:$A$7</c:f>
              <c:strCache>
                <c:ptCount val="6"/>
                <c:pt idx="0">
                  <c:v>Africa</c:v>
                </c:pt>
                <c:pt idx="1">
                  <c:v>Asia</c:v>
                </c:pt>
                <c:pt idx="2">
                  <c:v>Australia</c:v>
                </c:pt>
                <c:pt idx="3">
                  <c:v>Europe</c:v>
                </c:pt>
                <c:pt idx="4">
                  <c:v>North America</c:v>
                </c:pt>
                <c:pt idx="5">
                  <c:v>South America</c:v>
                </c:pt>
              </c:strCache>
            </c:strRef>
          </c:cat>
          <c:val>
            <c:numRef>
              <c:f>Sheet1!$B$2:$B$7</c:f>
              <c:numCache>
                <c:formatCode>_("$"* #,##0_);_("$"* \(#,##0\);_("$"* "-"_);_(@_)</c:formatCode>
                <c:ptCount val="6"/>
                <c:pt idx="0">
                  <c:v>1.0</c:v>
                </c:pt>
                <c:pt idx="1">
                  <c:v>1.456598166E7</c:v>
                </c:pt>
                <c:pt idx="2">
                  <c:v>4.15431049E6</c:v>
                </c:pt>
                <c:pt idx="3">
                  <c:v>1.501667338E7</c:v>
                </c:pt>
                <c:pt idx="4">
                  <c:v>5.773112368E7</c:v>
                </c:pt>
                <c:pt idx="5">
                  <c:v>287266.71</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Sheet1!$B$2:$B$7</c:f>
              <c:numCache>
                <c:formatCode>0%</c:formatCode>
                <c:ptCount val="6"/>
                <c:pt idx="0">
                  <c:v>0.02</c:v>
                </c:pt>
                <c:pt idx="1">
                  <c:v>0.02</c:v>
                </c:pt>
                <c:pt idx="2">
                  <c:v>0.03</c:v>
                </c:pt>
                <c:pt idx="3">
                  <c:v>0.02</c:v>
                </c:pt>
                <c:pt idx="4">
                  <c:v>0.02</c:v>
                </c:pt>
                <c:pt idx="5">
                  <c:v>0.0244</c:v>
                </c:pt>
              </c:numCache>
            </c:numRef>
          </c:val>
        </c:ser>
        <c:ser>
          <c:idx val="1"/>
          <c:order val="1"/>
          <c:tx>
            <c:strRef>
              <c:f>Sheet1!$C$1</c:f>
              <c:strCache>
                <c:ptCount val="1"/>
                <c:pt idx="0">
                  <c:v>1000-1999</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Sheet1!$C$2:$C$7</c:f>
              <c:numCache>
                <c:formatCode>0%</c:formatCode>
                <c:ptCount val="6"/>
                <c:pt idx="0">
                  <c:v>0.04</c:v>
                </c:pt>
                <c:pt idx="1">
                  <c:v>0.03</c:v>
                </c:pt>
                <c:pt idx="2">
                  <c:v>0.04</c:v>
                </c:pt>
                <c:pt idx="3">
                  <c:v>0.03</c:v>
                </c:pt>
                <c:pt idx="4">
                  <c:v>0.05</c:v>
                </c:pt>
                <c:pt idx="5">
                  <c:v>0.03</c:v>
                </c:pt>
              </c:numCache>
            </c:numRef>
          </c:val>
        </c:ser>
        <c:ser>
          <c:idx val="2"/>
          <c:order val="2"/>
          <c:tx>
            <c:strRef>
              <c:f>Sheet1!$D$1</c:f>
              <c:strCache>
                <c:ptCount val="1"/>
                <c:pt idx="0">
                  <c:v>500-999</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Sheet1!$D$2:$D$7</c:f>
              <c:numCache>
                <c:formatCode>0%</c:formatCode>
                <c:ptCount val="6"/>
                <c:pt idx="0">
                  <c:v>0.08</c:v>
                </c:pt>
                <c:pt idx="1">
                  <c:v>0.079</c:v>
                </c:pt>
                <c:pt idx="2">
                  <c:v>0.07</c:v>
                </c:pt>
                <c:pt idx="3">
                  <c:v>0.08</c:v>
                </c:pt>
                <c:pt idx="4">
                  <c:v>0.06</c:v>
                </c:pt>
                <c:pt idx="5">
                  <c:v>0.08</c:v>
                </c:pt>
              </c:numCache>
            </c:numRef>
          </c:val>
        </c:ser>
        <c:ser>
          <c:idx val="3"/>
          <c:order val="3"/>
          <c:tx>
            <c:strRef>
              <c:f>Sheet1!$E$1</c:f>
              <c:strCache>
                <c:ptCount val="1"/>
                <c:pt idx="0">
                  <c:v>300-499</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Sheet1!$E$2:$E$7</c:f>
              <c:numCache>
                <c:formatCode>0%</c:formatCode>
                <c:ptCount val="6"/>
                <c:pt idx="0">
                  <c:v>0.12</c:v>
                </c:pt>
                <c:pt idx="1">
                  <c:v>0.131</c:v>
                </c:pt>
                <c:pt idx="2">
                  <c:v>0.11</c:v>
                </c:pt>
                <c:pt idx="3">
                  <c:v>0.13</c:v>
                </c:pt>
                <c:pt idx="4">
                  <c:v>0.13</c:v>
                </c:pt>
                <c:pt idx="5">
                  <c:v>0.15</c:v>
                </c:pt>
              </c:numCache>
            </c:numRef>
          </c:val>
        </c:ser>
        <c:ser>
          <c:idx val="4"/>
          <c:order val="4"/>
          <c:tx>
            <c:strRef>
              <c:f>Sheet1!$F$1</c:f>
              <c:strCache>
                <c:ptCount val="1"/>
                <c:pt idx="0">
                  <c:v>100-299</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Sheet1!$F$2:$F$7</c:f>
              <c:numCache>
                <c:formatCode>0%</c:formatCode>
                <c:ptCount val="6"/>
                <c:pt idx="0">
                  <c:v>0.5</c:v>
                </c:pt>
                <c:pt idx="1">
                  <c:v>0.47</c:v>
                </c:pt>
                <c:pt idx="2">
                  <c:v>0.49</c:v>
                </c:pt>
                <c:pt idx="3">
                  <c:v>0.48</c:v>
                </c:pt>
                <c:pt idx="4">
                  <c:v>0.5</c:v>
                </c:pt>
                <c:pt idx="5">
                  <c:v>0.48</c:v>
                </c:pt>
              </c:numCache>
            </c:numRef>
          </c:val>
        </c:ser>
        <c:ser>
          <c:idx val="5"/>
          <c:order val="5"/>
          <c:tx>
            <c:strRef>
              <c:f>Sheet1!$G$1</c:f>
              <c:strCache>
                <c:ptCount val="1"/>
                <c:pt idx="0">
                  <c:v>&lt;100</c:v>
                </c:pt>
              </c:strCache>
            </c:strRef>
          </c:tx>
          <c:invertIfNegative val="0"/>
          <c:cat>
            <c:strRef>
              <c:f>Sheet1!$A$2:$A$7</c:f>
              <c:strCache>
                <c:ptCount val="6"/>
                <c:pt idx="0">
                  <c:v>2011</c:v>
                </c:pt>
                <c:pt idx="1">
                  <c:v>2012</c:v>
                </c:pt>
                <c:pt idx="2">
                  <c:v>2013</c:v>
                </c:pt>
                <c:pt idx="3">
                  <c:v>2014</c:v>
                </c:pt>
                <c:pt idx="4">
                  <c:v>2015</c:v>
                </c:pt>
                <c:pt idx="5">
                  <c:v>2016 YTD</c:v>
                </c:pt>
              </c:strCache>
            </c:strRef>
          </c:cat>
          <c:val>
            <c:numRef>
              <c:f>Sheet1!$G$2:$G$7</c:f>
              <c:numCache>
                <c:formatCode>0%</c:formatCode>
                <c:ptCount val="6"/>
                <c:pt idx="0">
                  <c:v>0.24</c:v>
                </c:pt>
                <c:pt idx="1">
                  <c:v>0.26</c:v>
                </c:pt>
                <c:pt idx="2">
                  <c:v>0.26</c:v>
                </c:pt>
                <c:pt idx="3">
                  <c:v>0.26</c:v>
                </c:pt>
                <c:pt idx="4">
                  <c:v>0.24</c:v>
                </c:pt>
                <c:pt idx="5">
                  <c:v>0.24</c:v>
                </c:pt>
              </c:numCache>
            </c:numRef>
          </c:val>
        </c:ser>
        <c:dLbls>
          <c:showLegendKey val="0"/>
          <c:showVal val="0"/>
          <c:showCatName val="0"/>
          <c:showSerName val="0"/>
          <c:showPercent val="0"/>
          <c:showBubbleSize val="0"/>
        </c:dLbls>
        <c:gapWidth val="150"/>
        <c:axId val="2080059560"/>
        <c:axId val="2080062792"/>
      </c:barChart>
      <c:catAx>
        <c:axId val="2080059560"/>
        <c:scaling>
          <c:orientation val="minMax"/>
        </c:scaling>
        <c:delete val="0"/>
        <c:axPos val="b"/>
        <c:numFmt formatCode="General" sourceLinked="1"/>
        <c:majorTickMark val="out"/>
        <c:minorTickMark val="none"/>
        <c:tickLblPos val="nextTo"/>
        <c:txPr>
          <a:bodyPr/>
          <a:lstStyle/>
          <a:p>
            <a:pPr>
              <a:defRPr sz="1600"/>
            </a:pPr>
            <a:endParaRPr lang="fr-FR"/>
          </a:p>
        </c:txPr>
        <c:crossAx val="2080062792"/>
        <c:crosses val="autoZero"/>
        <c:auto val="1"/>
        <c:lblAlgn val="ctr"/>
        <c:lblOffset val="100"/>
        <c:noMultiLvlLbl val="0"/>
      </c:catAx>
      <c:valAx>
        <c:axId val="2080062792"/>
        <c:scaling>
          <c:orientation val="minMax"/>
        </c:scaling>
        <c:delete val="0"/>
        <c:axPos val="l"/>
        <c:majorGridlines/>
        <c:numFmt formatCode="0%" sourceLinked="1"/>
        <c:majorTickMark val="out"/>
        <c:minorTickMark val="none"/>
        <c:tickLblPos val="nextTo"/>
        <c:txPr>
          <a:bodyPr/>
          <a:lstStyle/>
          <a:p>
            <a:pPr>
              <a:defRPr sz="1600" b="0"/>
            </a:pPr>
            <a:endParaRPr lang="fr-FR"/>
          </a:p>
        </c:txPr>
        <c:crossAx val="2080059560"/>
        <c:crosses val="autoZero"/>
        <c:crossBetween val="between"/>
      </c:valAx>
      <c:spPr>
        <a:noFill/>
        <a:ln w="25398">
          <a:noFill/>
        </a:ln>
      </c:spPr>
    </c:plotArea>
    <c:legend>
      <c:legendPos val="r"/>
      <c:layout>
        <c:manualLayout>
          <c:xMode val="edge"/>
          <c:yMode val="edge"/>
          <c:x val="0.779645191409897"/>
          <c:y val="0.218637992831541"/>
          <c:w val="0.210084033613445"/>
          <c:h val="0.566308243727599"/>
        </c:manualLayout>
      </c:layout>
      <c:overlay val="0"/>
    </c:legend>
    <c:plotVisOnly val="1"/>
    <c:dispBlanksAs val="gap"/>
    <c:showDLblsOverMax val="0"/>
  </c:chart>
  <c:txPr>
    <a:bodyPr/>
    <a:lstStyle/>
    <a:p>
      <a:pPr>
        <a:defRPr sz="1756"/>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0.11298</cdr:x>
      <cdr:y>0.54173</cdr:y>
    </cdr:from>
    <cdr:to>
      <cdr:x>0.1595</cdr:x>
      <cdr:y>0.65131</cdr:y>
    </cdr:to>
    <cdr:sp macro="" textlink="">
      <cdr:nvSpPr>
        <cdr:cNvPr id="2" name="TextBox 1"/>
        <cdr:cNvSpPr txBox="1"/>
      </cdr:nvSpPr>
      <cdr:spPr>
        <a:xfrm xmlns:a="http://schemas.openxmlformats.org/drawingml/2006/main">
          <a:off x="949131" y="2636644"/>
          <a:ext cx="389925" cy="535258"/>
        </a:xfrm>
        <a:prstGeom xmlns:a="http://schemas.openxmlformats.org/drawingml/2006/main" prst="rect">
          <a:avLst/>
        </a:prstGeom>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0.2335</cdr:x>
      <cdr:y>0.58857</cdr:y>
    </cdr:from>
    <cdr:to>
      <cdr:x>0.33062</cdr:x>
      <cdr:y>0.67243</cdr:y>
    </cdr:to>
    <cdr:sp macro="" textlink="">
      <cdr:nvSpPr>
        <cdr:cNvPr id="3" name="TextBox 2"/>
        <cdr:cNvSpPr txBox="1"/>
      </cdr:nvSpPr>
      <cdr:spPr>
        <a:xfrm xmlns:a="http://schemas.openxmlformats.org/drawingml/2006/main">
          <a:off x="1991181" y="2832893"/>
          <a:ext cx="827319" cy="40364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800" b="1" dirty="0" smtClean="0"/>
            <a:t>Financial </a:t>
          </a:r>
          <a:r>
            <a:rPr lang="en-US" sz="1000" b="1" dirty="0" smtClean="0"/>
            <a:t>729</a:t>
          </a:r>
        </a:p>
      </cdr:txBody>
    </cdr:sp>
  </cdr:relSizeAnchor>
  <cdr:relSizeAnchor xmlns:cdr="http://schemas.openxmlformats.org/drawingml/2006/chartDrawing">
    <cdr:from>
      <cdr:x>0.38199</cdr:x>
      <cdr:y>0.32594</cdr:y>
    </cdr:from>
    <cdr:to>
      <cdr:x>0.48616</cdr:x>
      <cdr:y>0.40582</cdr:y>
    </cdr:to>
    <cdr:sp macro="" textlink="">
      <cdr:nvSpPr>
        <cdr:cNvPr id="4" name="TextBox 1"/>
        <cdr:cNvSpPr txBox="1"/>
      </cdr:nvSpPr>
      <cdr:spPr>
        <a:xfrm xmlns:a="http://schemas.openxmlformats.org/drawingml/2006/main">
          <a:off x="3329156" y="1557992"/>
          <a:ext cx="907881" cy="38182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721</a:t>
          </a:r>
        </a:p>
      </cdr:txBody>
    </cdr:sp>
  </cdr:relSizeAnchor>
  <cdr:relSizeAnchor xmlns:cdr="http://schemas.openxmlformats.org/drawingml/2006/chartDrawing">
    <cdr:from>
      <cdr:x>0.17541</cdr:x>
      <cdr:y>0.28533</cdr:y>
    </cdr:from>
    <cdr:to>
      <cdr:x>0.18486</cdr:x>
      <cdr:y>0.51079</cdr:y>
    </cdr:to>
    <cdr:sp macro="" textlink="">
      <cdr:nvSpPr>
        <cdr:cNvPr id="5" name="Left Brace 4"/>
        <cdr:cNvSpPr/>
      </cdr:nvSpPr>
      <cdr:spPr>
        <a:xfrm xmlns:a="http://schemas.openxmlformats.org/drawingml/2006/main">
          <a:off x="1528764" y="1363889"/>
          <a:ext cx="82322" cy="1077668"/>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0.62623</cdr:x>
      <cdr:y>0.17336</cdr:y>
    </cdr:from>
    <cdr:to>
      <cdr:x>0.63716</cdr:x>
      <cdr:y>0.45998</cdr:y>
    </cdr:to>
    <cdr:sp macro="" textlink="">
      <cdr:nvSpPr>
        <cdr:cNvPr id="11" name="Left Brace 10"/>
        <cdr:cNvSpPr/>
      </cdr:nvSpPr>
      <cdr:spPr>
        <a:xfrm xmlns:a="http://schemas.openxmlformats.org/drawingml/2006/main">
          <a:off x="5457825" y="828675"/>
          <a:ext cx="95250" cy="1370011"/>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0.62411</cdr:x>
      <cdr:y>0.47436</cdr:y>
    </cdr:from>
    <cdr:to>
      <cdr:x>0.637</cdr:x>
      <cdr:y>0.77549</cdr:y>
    </cdr:to>
    <cdr:sp macro="" textlink="">
      <cdr:nvSpPr>
        <cdr:cNvPr id="12" name="Left Brace 11"/>
        <cdr:cNvSpPr/>
      </cdr:nvSpPr>
      <cdr:spPr>
        <a:xfrm xmlns:a="http://schemas.openxmlformats.org/drawingml/2006/main">
          <a:off x="5439353" y="2267404"/>
          <a:ext cx="112361" cy="1439410"/>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0.7757</cdr:x>
      <cdr:y>0.1536</cdr:y>
    </cdr:from>
    <cdr:to>
      <cdr:x>0.78095</cdr:x>
      <cdr:y>0.47891</cdr:y>
    </cdr:to>
    <cdr:sp macro="" textlink="">
      <cdr:nvSpPr>
        <cdr:cNvPr id="13" name="Left Brace 12"/>
        <cdr:cNvSpPr/>
      </cdr:nvSpPr>
      <cdr:spPr>
        <a:xfrm xmlns:a="http://schemas.openxmlformats.org/drawingml/2006/main">
          <a:off x="6760516" y="734217"/>
          <a:ext cx="45719" cy="1554957"/>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0.23215</cdr:x>
      <cdr:y>0.32255</cdr:y>
    </cdr:from>
    <cdr:to>
      <cdr:x>0.32257</cdr:x>
      <cdr:y>0.38809</cdr:y>
    </cdr:to>
    <cdr:sp macro="" textlink="">
      <cdr:nvSpPr>
        <cdr:cNvPr id="23" name="TextBox 1"/>
        <cdr:cNvSpPr txBox="1"/>
      </cdr:nvSpPr>
      <cdr:spPr>
        <a:xfrm xmlns:a="http://schemas.openxmlformats.org/drawingml/2006/main">
          <a:off x="1979732" y="1548114"/>
          <a:ext cx="770245" cy="31717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665</a:t>
          </a:r>
        </a:p>
      </cdr:txBody>
    </cdr:sp>
  </cdr:relSizeAnchor>
  <cdr:relSizeAnchor xmlns:cdr="http://schemas.openxmlformats.org/drawingml/2006/chartDrawing">
    <cdr:from>
      <cdr:x>0.6874</cdr:x>
      <cdr:y>0.24734</cdr:y>
    </cdr:from>
    <cdr:to>
      <cdr:x>0.77832</cdr:x>
      <cdr:y>0.32748</cdr:y>
    </cdr:to>
    <cdr:sp macro="" textlink="">
      <cdr:nvSpPr>
        <cdr:cNvPr id="24" name="TextBox 1"/>
        <cdr:cNvSpPr txBox="1"/>
      </cdr:nvSpPr>
      <cdr:spPr>
        <a:xfrm xmlns:a="http://schemas.openxmlformats.org/drawingml/2006/main">
          <a:off x="5990986" y="1182274"/>
          <a:ext cx="792402" cy="38306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868</a:t>
          </a:r>
        </a:p>
        <a:p xmlns:a="http://schemas.openxmlformats.org/drawingml/2006/main">
          <a:pPr algn="ctr"/>
          <a:endParaRPr lang="en-US" sz="1000" b="1" dirty="0" smtClean="0"/>
        </a:p>
      </cdr:txBody>
    </cdr:sp>
  </cdr:relSizeAnchor>
  <cdr:relSizeAnchor xmlns:cdr="http://schemas.openxmlformats.org/drawingml/2006/chartDrawing">
    <cdr:from>
      <cdr:x>0.53531</cdr:x>
      <cdr:y>0.32262</cdr:y>
    </cdr:from>
    <cdr:to>
      <cdr:x>0.62623</cdr:x>
      <cdr:y>0.40275</cdr:y>
    </cdr:to>
    <cdr:sp macro="" textlink="">
      <cdr:nvSpPr>
        <cdr:cNvPr id="25" name="TextBox 1"/>
        <cdr:cNvSpPr txBox="1"/>
      </cdr:nvSpPr>
      <cdr:spPr>
        <a:xfrm xmlns:a="http://schemas.openxmlformats.org/drawingml/2006/main">
          <a:off x="4665423" y="1542102"/>
          <a:ext cx="792402" cy="38301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830</a:t>
          </a:r>
        </a:p>
      </cdr:txBody>
    </cdr:sp>
  </cdr:relSizeAnchor>
  <cdr:relSizeAnchor xmlns:cdr="http://schemas.openxmlformats.org/drawingml/2006/chartDrawing">
    <cdr:from>
      <cdr:x>0.08524</cdr:x>
      <cdr:y>0.32425</cdr:y>
    </cdr:from>
    <cdr:to>
      <cdr:x>0.17541</cdr:x>
      <cdr:y>0.40413</cdr:y>
    </cdr:to>
    <cdr:sp macro="" textlink="">
      <cdr:nvSpPr>
        <cdr:cNvPr id="26" name="TextBox 1"/>
        <cdr:cNvSpPr txBox="1"/>
      </cdr:nvSpPr>
      <cdr:spPr>
        <a:xfrm xmlns:a="http://schemas.openxmlformats.org/drawingml/2006/main">
          <a:off x="742898" y="1549907"/>
          <a:ext cx="785865" cy="381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643</a:t>
          </a:r>
        </a:p>
        <a:p xmlns:a="http://schemas.openxmlformats.org/drawingml/2006/main">
          <a:pPr algn="ctr"/>
          <a:endParaRPr lang="en-US" sz="1000" b="1" dirty="0" smtClean="0"/>
        </a:p>
      </cdr:txBody>
    </cdr:sp>
  </cdr:relSizeAnchor>
  <cdr:relSizeAnchor xmlns:cdr="http://schemas.openxmlformats.org/drawingml/2006/chartDrawing">
    <cdr:from>
      <cdr:x>0.46867</cdr:x>
      <cdr:y>0.49713</cdr:y>
    </cdr:from>
    <cdr:to>
      <cdr:x>0.48616</cdr:x>
      <cdr:y>0.77549</cdr:y>
    </cdr:to>
    <cdr:sp macro="" textlink="">
      <cdr:nvSpPr>
        <cdr:cNvPr id="27" name="Left Brace 26"/>
        <cdr:cNvSpPr/>
      </cdr:nvSpPr>
      <cdr:spPr>
        <a:xfrm xmlns:a="http://schemas.openxmlformats.org/drawingml/2006/main">
          <a:off x="4084637" y="2376261"/>
          <a:ext cx="152399" cy="1330550"/>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0.321</cdr:x>
      <cdr:y>0.50396</cdr:y>
    </cdr:from>
    <cdr:to>
      <cdr:x>0.3364</cdr:x>
      <cdr:y>0.77549</cdr:y>
    </cdr:to>
    <cdr:sp macro="" textlink="">
      <cdr:nvSpPr>
        <cdr:cNvPr id="28" name="Left Brace 27"/>
        <cdr:cNvSpPr/>
      </cdr:nvSpPr>
      <cdr:spPr>
        <a:xfrm xmlns:a="http://schemas.openxmlformats.org/drawingml/2006/main">
          <a:off x="2797629" y="2408918"/>
          <a:ext cx="134223" cy="1297896"/>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0.17541</cdr:x>
      <cdr:y>0.51478</cdr:y>
    </cdr:from>
    <cdr:to>
      <cdr:x>0.18998</cdr:x>
      <cdr:y>0.77549</cdr:y>
    </cdr:to>
    <cdr:sp macro="" textlink="">
      <cdr:nvSpPr>
        <cdr:cNvPr id="29" name="Left Brace 28"/>
        <cdr:cNvSpPr/>
      </cdr:nvSpPr>
      <cdr:spPr>
        <a:xfrm xmlns:a="http://schemas.openxmlformats.org/drawingml/2006/main">
          <a:off x="1528763" y="2460625"/>
          <a:ext cx="126984" cy="1246189"/>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0.321</cdr:x>
      <cdr:y>0.26256</cdr:y>
    </cdr:from>
    <cdr:to>
      <cdr:x>0.33615</cdr:x>
      <cdr:y>0.50168</cdr:y>
    </cdr:to>
    <cdr:sp macro="" textlink="">
      <cdr:nvSpPr>
        <cdr:cNvPr id="32" name="Left Brace 31"/>
        <cdr:cNvSpPr/>
      </cdr:nvSpPr>
      <cdr:spPr>
        <a:xfrm xmlns:a="http://schemas.openxmlformats.org/drawingml/2006/main">
          <a:off x="2797630" y="1255032"/>
          <a:ext cx="132044" cy="1143000"/>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0.08405</cdr:x>
      <cdr:y>0.58857</cdr:y>
    </cdr:from>
    <cdr:to>
      <cdr:x>0.17863</cdr:x>
      <cdr:y>0.66525</cdr:y>
    </cdr:to>
    <cdr:sp macro="" textlink="">
      <cdr:nvSpPr>
        <cdr:cNvPr id="33" name="TextBox 1"/>
        <cdr:cNvSpPr txBox="1"/>
      </cdr:nvSpPr>
      <cdr:spPr>
        <a:xfrm xmlns:a="http://schemas.openxmlformats.org/drawingml/2006/main">
          <a:off x="715952" y="2832893"/>
          <a:ext cx="807811" cy="36928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Financial </a:t>
          </a:r>
          <a:r>
            <a:rPr lang="en-US" sz="1000" b="1" dirty="0" smtClean="0"/>
            <a:t>688</a:t>
          </a:r>
        </a:p>
      </cdr:txBody>
    </cdr:sp>
  </cdr:relSizeAnchor>
  <cdr:relSizeAnchor xmlns:cdr="http://schemas.openxmlformats.org/drawingml/2006/chartDrawing">
    <cdr:from>
      <cdr:x>0.39166</cdr:x>
      <cdr:y>0.58826</cdr:y>
    </cdr:from>
    <cdr:to>
      <cdr:x>0.4823</cdr:x>
      <cdr:y>0.66161</cdr:y>
    </cdr:to>
    <cdr:sp macro="" textlink="">
      <cdr:nvSpPr>
        <cdr:cNvPr id="34" name="TextBox 1"/>
        <cdr:cNvSpPr txBox="1"/>
      </cdr:nvSpPr>
      <cdr:spPr>
        <a:xfrm xmlns:a="http://schemas.openxmlformats.org/drawingml/2006/main">
          <a:off x="3336331" y="2831388"/>
          <a:ext cx="772119" cy="35335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Financial </a:t>
          </a:r>
          <a:r>
            <a:rPr lang="en-US" sz="1000" b="1" dirty="0" smtClean="0"/>
            <a:t>768</a:t>
          </a:r>
        </a:p>
      </cdr:txBody>
    </cdr:sp>
  </cdr:relSizeAnchor>
  <cdr:relSizeAnchor xmlns:cdr="http://schemas.openxmlformats.org/drawingml/2006/chartDrawing">
    <cdr:from>
      <cdr:x>0.5425</cdr:x>
      <cdr:y>0.52076</cdr:y>
    </cdr:from>
    <cdr:to>
      <cdr:x>0.63927</cdr:x>
      <cdr:y>0.59316</cdr:y>
    </cdr:to>
    <cdr:sp macro="" textlink="">
      <cdr:nvSpPr>
        <cdr:cNvPr id="35" name="TextBox 1"/>
        <cdr:cNvSpPr txBox="1"/>
      </cdr:nvSpPr>
      <cdr:spPr>
        <a:xfrm xmlns:a="http://schemas.openxmlformats.org/drawingml/2006/main">
          <a:off x="4728080" y="2489198"/>
          <a:ext cx="843386" cy="34606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Financial </a:t>
          </a:r>
          <a:r>
            <a:rPr lang="en-US" sz="1000" b="1" dirty="0" smtClean="0"/>
            <a:t>805</a:t>
          </a:r>
        </a:p>
      </cdr:txBody>
    </cdr:sp>
  </cdr:relSizeAnchor>
  <cdr:relSizeAnchor xmlns:cdr="http://schemas.openxmlformats.org/drawingml/2006/chartDrawing">
    <cdr:from>
      <cdr:x>0.68718</cdr:x>
      <cdr:y>0.52076</cdr:y>
    </cdr:from>
    <cdr:to>
      <cdr:x>0.78095</cdr:x>
      <cdr:y>0.58624</cdr:y>
    </cdr:to>
    <cdr:sp macro="" textlink="">
      <cdr:nvSpPr>
        <cdr:cNvPr id="36" name="TextBox 1"/>
        <cdr:cNvSpPr txBox="1"/>
      </cdr:nvSpPr>
      <cdr:spPr>
        <a:xfrm xmlns:a="http://schemas.openxmlformats.org/drawingml/2006/main">
          <a:off x="5989006" y="2489198"/>
          <a:ext cx="817241" cy="31299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Financial </a:t>
          </a:r>
          <a:r>
            <a:rPr lang="en-US" sz="1000" b="1" dirty="0" smtClean="0"/>
            <a:t>810</a:t>
          </a:r>
        </a:p>
      </cdr:txBody>
    </cdr:sp>
  </cdr:relSizeAnchor>
  <cdr:relSizeAnchor xmlns:cdr="http://schemas.openxmlformats.org/drawingml/2006/chartDrawing">
    <cdr:from>
      <cdr:x>0.83876</cdr:x>
      <cdr:y>0.24675</cdr:y>
    </cdr:from>
    <cdr:to>
      <cdr:x>0.92918</cdr:x>
      <cdr:y>0.32689</cdr:y>
    </cdr:to>
    <cdr:sp macro="" textlink="">
      <cdr:nvSpPr>
        <cdr:cNvPr id="22" name="TextBox 1"/>
        <cdr:cNvSpPr txBox="1"/>
      </cdr:nvSpPr>
      <cdr:spPr>
        <a:xfrm xmlns:a="http://schemas.openxmlformats.org/drawingml/2006/main">
          <a:off x="7310110" y="1179462"/>
          <a:ext cx="788044" cy="38306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smtClean="0"/>
            <a:t>Technical </a:t>
          </a:r>
          <a:r>
            <a:rPr lang="en-US" sz="1000" b="1" dirty="0" smtClean="0"/>
            <a:t>922</a:t>
          </a:r>
        </a:p>
      </cdr:txBody>
    </cdr:sp>
  </cdr:relSizeAnchor>
  <cdr:relSizeAnchor xmlns:cdr="http://schemas.openxmlformats.org/drawingml/2006/chartDrawing">
    <cdr:from>
      <cdr:x>0.92213</cdr:x>
      <cdr:y>0.12953</cdr:y>
    </cdr:from>
    <cdr:to>
      <cdr:x>0.92987</cdr:x>
      <cdr:y>0.47277</cdr:y>
    </cdr:to>
    <cdr:sp macro="" textlink="">
      <cdr:nvSpPr>
        <cdr:cNvPr id="30" name="Left Brace 29"/>
        <cdr:cNvSpPr/>
      </cdr:nvSpPr>
      <cdr:spPr>
        <a:xfrm xmlns:a="http://schemas.openxmlformats.org/drawingml/2006/main">
          <a:off x="8036678" y="619125"/>
          <a:ext cx="67457" cy="1640722"/>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0.84094</cdr:x>
      <cdr:y>0.52386</cdr:y>
    </cdr:from>
    <cdr:to>
      <cdr:x>0.93443</cdr:x>
      <cdr:y>0.58934</cdr:y>
    </cdr:to>
    <cdr:sp macro="" textlink="">
      <cdr:nvSpPr>
        <cdr:cNvPr id="37" name="TextBox 1"/>
        <cdr:cNvSpPr txBox="1"/>
      </cdr:nvSpPr>
      <cdr:spPr>
        <a:xfrm xmlns:a="http://schemas.openxmlformats.org/drawingml/2006/main">
          <a:off x="7329136" y="2504047"/>
          <a:ext cx="814738" cy="31299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b="1" dirty="0" smtClean="0"/>
            <a:t>  </a:t>
          </a:r>
          <a:r>
            <a:rPr lang="en-US" sz="800" b="1" dirty="0" smtClean="0"/>
            <a:t>Financial  </a:t>
          </a:r>
          <a:r>
            <a:rPr lang="en-US" sz="1000" b="1" dirty="0" smtClean="0"/>
            <a:t>836 </a:t>
          </a:r>
        </a:p>
      </cdr:txBody>
    </cdr:sp>
  </cdr:relSizeAnchor>
  <cdr:relSizeAnchor xmlns:cdr="http://schemas.openxmlformats.org/drawingml/2006/chartDrawing">
    <cdr:from>
      <cdr:x>0.46867</cdr:x>
      <cdr:y>0.2284</cdr:y>
    </cdr:from>
    <cdr:to>
      <cdr:x>0.48616</cdr:x>
      <cdr:y>0.48859</cdr:y>
    </cdr:to>
    <cdr:sp macro="" textlink="">
      <cdr:nvSpPr>
        <cdr:cNvPr id="39" name="Left Brace 38"/>
        <cdr:cNvSpPr/>
      </cdr:nvSpPr>
      <cdr:spPr>
        <a:xfrm xmlns:a="http://schemas.openxmlformats.org/drawingml/2006/main">
          <a:off x="4084637" y="1091745"/>
          <a:ext cx="152400" cy="1243717"/>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0.76487</cdr:x>
      <cdr:y>0.06277</cdr:y>
    </cdr:from>
    <cdr:to>
      <cdr:x>0.845</cdr:x>
      <cdr:y>0.12134</cdr:y>
    </cdr:to>
    <cdr:sp macro="" textlink="">
      <cdr:nvSpPr>
        <cdr:cNvPr id="31" name="TextBox 9"/>
        <cdr:cNvSpPr txBox="1">
          <a:spLocks xmlns:a="http://schemas.openxmlformats.org/drawingml/2006/main" noChangeArrowheads="1"/>
        </cdr:cNvSpPr>
      </cdr:nvSpPr>
      <cdr:spPr bwMode="auto">
        <a:xfrm xmlns:a="http://schemas.openxmlformats.org/drawingml/2006/main">
          <a:off x="6666109" y="300036"/>
          <a:ext cx="698363" cy="27996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Verdana"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Verdana"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Verdana"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Verdana"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Verdana" pitchFamily="34" charset="0"/>
              <a:ea typeface="ＭＳ Ｐゴシック"/>
              <a:cs typeface="ＭＳ Ｐゴシック"/>
            </a:defRPr>
          </a:lvl5pPr>
          <a:lvl6pPr marL="2286000" algn="l" defTabSz="914400" rtl="0" eaLnBrk="1" latinLnBrk="0" hangingPunct="1">
            <a:defRPr kern="1200">
              <a:solidFill>
                <a:schemeClr val="tx1"/>
              </a:solidFill>
              <a:latin typeface="Verdana" pitchFamily="34" charset="0"/>
              <a:ea typeface="ＭＳ Ｐゴシック"/>
              <a:cs typeface="ＭＳ Ｐゴシック"/>
            </a:defRPr>
          </a:lvl6pPr>
          <a:lvl7pPr marL="2743200" algn="l" defTabSz="914400" rtl="0" eaLnBrk="1" latinLnBrk="0" hangingPunct="1">
            <a:defRPr kern="1200">
              <a:solidFill>
                <a:schemeClr val="tx1"/>
              </a:solidFill>
              <a:latin typeface="Verdana" pitchFamily="34" charset="0"/>
              <a:ea typeface="ＭＳ Ｐゴシック"/>
              <a:cs typeface="ＭＳ Ｐゴシック"/>
            </a:defRPr>
          </a:lvl7pPr>
          <a:lvl8pPr marL="3200400" algn="l" defTabSz="914400" rtl="0" eaLnBrk="1" latinLnBrk="0" hangingPunct="1">
            <a:defRPr kern="1200">
              <a:solidFill>
                <a:schemeClr val="tx1"/>
              </a:solidFill>
              <a:latin typeface="Verdana" pitchFamily="34" charset="0"/>
              <a:ea typeface="ＭＳ Ｐゴシック"/>
              <a:cs typeface="ＭＳ Ｐゴシック"/>
            </a:defRPr>
          </a:lvl8pPr>
          <a:lvl9pPr marL="3657600" algn="l" defTabSz="914400" rtl="0" eaLnBrk="1" latinLnBrk="0" hangingPunct="1">
            <a:defRPr kern="1200">
              <a:solidFill>
                <a:schemeClr val="tx1"/>
              </a:solidFill>
              <a:latin typeface="Verdana" pitchFamily="34" charset="0"/>
              <a:ea typeface="ＭＳ Ｐゴシック"/>
              <a:cs typeface="ＭＳ Ｐゴシック"/>
            </a:defRPr>
          </a:lvl9pPr>
        </a:lstStyle>
        <a:p xmlns:a="http://schemas.openxmlformats.org/drawingml/2006/main">
          <a:pPr eaLnBrk="1" hangingPunct="1"/>
          <a:r>
            <a:rPr lang="en-US" sz="1200" b="1" dirty="0" smtClean="0"/>
            <a:t> 1678 </a:t>
          </a:r>
          <a:endParaRPr lang="en-US" sz="1200" b="1" dirty="0"/>
        </a:p>
      </cdr:txBody>
    </cdr:sp>
  </cdr:relSizeAnchor>
  <cdr:relSizeAnchor xmlns:cdr="http://schemas.openxmlformats.org/drawingml/2006/chartDrawing">
    <cdr:from>
      <cdr:x>0.91987</cdr:x>
      <cdr:y>0.05829</cdr:y>
    </cdr:from>
    <cdr:to>
      <cdr:x>1</cdr:x>
      <cdr:y>0.11624</cdr:y>
    </cdr:to>
    <cdr:sp macro="" textlink="">
      <cdr:nvSpPr>
        <cdr:cNvPr id="38" name="TextBox 9"/>
        <cdr:cNvSpPr txBox="1">
          <a:spLocks xmlns:a="http://schemas.openxmlformats.org/drawingml/2006/main" noChangeArrowheads="1"/>
        </cdr:cNvSpPr>
      </cdr:nvSpPr>
      <cdr:spPr bwMode="auto">
        <a:xfrm xmlns:a="http://schemas.openxmlformats.org/drawingml/2006/main">
          <a:off x="8017012" y="278626"/>
          <a:ext cx="698363" cy="27699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en-US" sz="1200" b="1" dirty="0" smtClean="0"/>
            <a:t> 1758 </a:t>
          </a:r>
          <a:endParaRPr lang="en-US" sz="1200" b="1" dirty="0"/>
        </a:p>
      </cdr:txBody>
    </cdr:sp>
  </cdr:relSizeAnchor>
  <cdr:relSizeAnchor xmlns:cdr="http://schemas.openxmlformats.org/drawingml/2006/chartDrawing">
    <cdr:from>
      <cdr:x>0.76534</cdr:x>
      <cdr:y>0.47837</cdr:y>
    </cdr:from>
    <cdr:to>
      <cdr:x>0.77823</cdr:x>
      <cdr:y>0.7795</cdr:y>
    </cdr:to>
    <cdr:sp macro="" textlink="">
      <cdr:nvSpPr>
        <cdr:cNvPr id="41" name="Left Brace 11"/>
        <cdr:cNvSpPr/>
      </cdr:nvSpPr>
      <cdr:spPr>
        <a:xfrm xmlns:a="http://schemas.openxmlformats.org/drawingml/2006/main">
          <a:off x="6415087" y="2089150"/>
          <a:ext cx="108044" cy="1315099"/>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0.9108</cdr:x>
      <cdr:y>0.47837</cdr:y>
    </cdr:from>
    <cdr:to>
      <cdr:x>0.92369</cdr:x>
      <cdr:y>0.7795</cdr:y>
    </cdr:to>
    <cdr:sp macro="" textlink="">
      <cdr:nvSpPr>
        <cdr:cNvPr id="42" name="Left Brace 11"/>
        <cdr:cNvSpPr/>
      </cdr:nvSpPr>
      <cdr:spPr>
        <a:xfrm xmlns:a="http://schemas.openxmlformats.org/drawingml/2006/main">
          <a:off x="7634287" y="2089150"/>
          <a:ext cx="108044" cy="1315099"/>
        </a:xfrm>
        <a:prstGeom xmlns:a="http://schemas.openxmlformats.org/drawingml/2006/main" prst="leftBrace">
          <a:avLst/>
        </a:prstGeom>
        <a:ln xmlns:a="http://schemas.openxmlformats.org/drawingml/2006/main" w="190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0.39024</cdr:x>
      <cdr:y>0.04653</cdr:y>
    </cdr:from>
    <cdr:to>
      <cdr:x>0.63888</cdr:x>
      <cdr:y>0.13377</cdr:y>
    </cdr:to>
    <cdr:sp macro="" textlink="">
      <cdr:nvSpPr>
        <cdr:cNvPr id="2" name="TextBox 1"/>
        <cdr:cNvSpPr txBox="1"/>
      </cdr:nvSpPr>
      <cdr:spPr>
        <a:xfrm xmlns:a="http://schemas.openxmlformats.org/drawingml/2006/main">
          <a:off x="1574800" y="203200"/>
          <a:ext cx="1003336"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smtClean="0"/>
            <a:t>2015</a:t>
          </a:r>
        </a:p>
      </cdr:txBody>
    </cdr:sp>
  </cdr:relSizeAnchor>
</c:userShapes>
</file>

<file path=ppt/drawings/drawing3.xml><?xml version="1.0" encoding="utf-8"?>
<c:userShapes xmlns:c="http://schemas.openxmlformats.org/drawingml/2006/chart">
  <cdr:relSizeAnchor xmlns:cdr="http://schemas.openxmlformats.org/drawingml/2006/chartDrawing">
    <cdr:from>
      <cdr:x>0.38554</cdr:x>
      <cdr:y>0.0349</cdr:y>
    </cdr:from>
    <cdr:to>
      <cdr:x>0.63937</cdr:x>
      <cdr:y>0.12214</cdr:y>
    </cdr:to>
    <cdr:sp macro="" textlink="">
      <cdr:nvSpPr>
        <cdr:cNvPr id="2" name="TextBox 1"/>
        <cdr:cNvSpPr txBox="1"/>
      </cdr:nvSpPr>
      <cdr:spPr>
        <a:xfrm xmlns:a="http://schemas.openxmlformats.org/drawingml/2006/main">
          <a:off x="1524000" y="152400"/>
          <a:ext cx="1003336" cy="3810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2014</a:t>
          </a:r>
        </a:p>
      </cdr:txBody>
    </cdr:sp>
  </cdr:relSizeAnchor>
</c:userShapes>
</file>

<file path=ppt/drawings/drawing4.xml><?xml version="1.0" encoding="utf-8"?>
<c:userShapes xmlns:c="http://schemas.openxmlformats.org/drawingml/2006/chart">
  <cdr:relSizeAnchor xmlns:cdr="http://schemas.openxmlformats.org/drawingml/2006/chartDrawing">
    <cdr:from>
      <cdr:x>0.39024</cdr:x>
      <cdr:y>0.04653</cdr:y>
    </cdr:from>
    <cdr:to>
      <cdr:x>0.63888</cdr:x>
      <cdr:y>0.13377</cdr:y>
    </cdr:to>
    <cdr:sp macro="" textlink="">
      <cdr:nvSpPr>
        <cdr:cNvPr id="2" name="TextBox 1"/>
        <cdr:cNvSpPr txBox="1"/>
      </cdr:nvSpPr>
      <cdr:spPr>
        <a:xfrm xmlns:a="http://schemas.openxmlformats.org/drawingml/2006/main">
          <a:off x="1574800" y="203200"/>
          <a:ext cx="1003336"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smtClean="0"/>
            <a:t>2015</a:t>
          </a:r>
        </a:p>
      </cdr:txBody>
    </cdr:sp>
  </cdr:relSizeAnchor>
</c:userShapes>
</file>

<file path=ppt/drawings/drawing5.xml><?xml version="1.0" encoding="utf-8"?>
<c:userShapes xmlns:c="http://schemas.openxmlformats.org/drawingml/2006/chart">
  <cdr:relSizeAnchor xmlns:cdr="http://schemas.openxmlformats.org/drawingml/2006/chartDrawing">
    <cdr:from>
      <cdr:x>0.38554</cdr:x>
      <cdr:y>0.0349</cdr:y>
    </cdr:from>
    <cdr:to>
      <cdr:x>0.63937</cdr:x>
      <cdr:y>0.12214</cdr:y>
    </cdr:to>
    <cdr:sp macro="" textlink="">
      <cdr:nvSpPr>
        <cdr:cNvPr id="2" name="TextBox 1"/>
        <cdr:cNvSpPr txBox="1"/>
      </cdr:nvSpPr>
      <cdr:spPr>
        <a:xfrm xmlns:a="http://schemas.openxmlformats.org/drawingml/2006/main">
          <a:off x="1524000" y="152400"/>
          <a:ext cx="1003336" cy="3810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2013</a:t>
          </a:r>
        </a:p>
        <a:p xmlns:a="http://schemas.openxmlformats.org/drawingml/2006/main">
          <a:pPr algn="ctr"/>
          <a:endParaRPr lang="en-US" sz="1100" b="1"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C30EDE-3DE2-2C49-8DBF-7247341FFA4D}" type="datetime1">
              <a:rPr lang="fr-FR" smtClean="0"/>
              <a:t>31/10/16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C2BAC3-5ED0-E54C-AF82-773A8081F07B}" type="slidenum">
              <a:rPr lang="fr-FR" smtClean="0"/>
              <a:t>‹#›</a:t>
            </a:fld>
            <a:endParaRPr lang="fr-FR"/>
          </a:p>
        </p:txBody>
      </p:sp>
    </p:spTree>
    <p:extLst>
      <p:ext uri="{BB962C8B-B14F-4D97-AF65-F5344CB8AC3E}">
        <p14:creationId xmlns:p14="http://schemas.microsoft.com/office/powerpoint/2010/main" val="2967714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FD958-CBEC-9943-9031-BF0FB7463E93}" type="datetime1">
              <a:rPr lang="fr-FR" smtClean="0"/>
              <a:t>31/10/16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5FA6C-A9F5-4199-B90F-3F139D581586}" type="slidenum">
              <a:rPr lang="en-US" smtClean="0"/>
              <a:t>‹#›</a:t>
            </a:fld>
            <a:endParaRPr lang="en-US"/>
          </a:p>
        </p:txBody>
      </p:sp>
    </p:spTree>
    <p:extLst>
      <p:ext uri="{BB962C8B-B14F-4D97-AF65-F5344CB8AC3E}">
        <p14:creationId xmlns:p14="http://schemas.microsoft.com/office/powerpoint/2010/main" val="25412863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6.emf"/></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image" Target="../media/image6.emf"/></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EA5FA6C-A9F5-4199-B90F-3F139D581586}" type="slidenum">
              <a:rPr lang="en-US" smtClean="0"/>
              <a:t>1</a:t>
            </a:fld>
            <a:endParaRPr lang="en-US"/>
          </a:p>
        </p:txBody>
      </p:sp>
    </p:spTree>
    <p:extLst>
      <p:ext uri="{BB962C8B-B14F-4D97-AF65-F5344CB8AC3E}">
        <p14:creationId xmlns:p14="http://schemas.microsoft.com/office/powerpoint/2010/main" val="375780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charset="0"/>
            </a:endParaRPr>
          </a:p>
        </p:txBody>
      </p:sp>
      <p:sp>
        <p:nvSpPr>
          <p:cNvPr id="4" name="Slide Number Placeholder 3"/>
          <p:cNvSpPr>
            <a:spLocks noGrp="1"/>
          </p:cNvSpPr>
          <p:nvPr>
            <p:ph type="sldNum" sz="quarter" idx="10"/>
          </p:nvPr>
        </p:nvSpPr>
        <p:spPr/>
        <p:txBody>
          <a:bodyPr/>
          <a:lstStyle/>
          <a:p>
            <a:fld id="{49B6CFDB-E24F-4329-BFA1-B1F85CEB770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8690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17" indent="-280391" eaLnBrk="0" hangingPunct="0">
              <a:spcBef>
                <a:spcPct val="30000"/>
              </a:spcBef>
              <a:defRPr sz="1200">
                <a:solidFill>
                  <a:schemeClr val="tx1"/>
                </a:solidFill>
                <a:latin typeface="Calibri" pitchFamily="34" charset="0"/>
              </a:defRPr>
            </a:lvl2pPr>
            <a:lvl3pPr marL="1121564" indent="-224312" eaLnBrk="0" hangingPunct="0">
              <a:spcBef>
                <a:spcPct val="30000"/>
              </a:spcBef>
              <a:defRPr sz="1200">
                <a:solidFill>
                  <a:schemeClr val="tx1"/>
                </a:solidFill>
                <a:latin typeface="Calibri" pitchFamily="34" charset="0"/>
              </a:defRPr>
            </a:lvl3pPr>
            <a:lvl4pPr marL="1570189" indent="-224312" eaLnBrk="0" hangingPunct="0">
              <a:spcBef>
                <a:spcPct val="30000"/>
              </a:spcBef>
              <a:defRPr sz="1200">
                <a:solidFill>
                  <a:schemeClr val="tx1"/>
                </a:solidFill>
                <a:latin typeface="Calibri" pitchFamily="34" charset="0"/>
              </a:defRPr>
            </a:lvl4pPr>
            <a:lvl5pPr marL="2018816" indent="-224312" eaLnBrk="0" hangingPunct="0">
              <a:spcBef>
                <a:spcPct val="30000"/>
              </a:spcBef>
              <a:defRPr sz="1200">
                <a:solidFill>
                  <a:schemeClr val="tx1"/>
                </a:solidFill>
                <a:latin typeface="Calibri" pitchFamily="34" charset="0"/>
              </a:defRPr>
            </a:lvl5pPr>
            <a:lvl6pPr marL="2467441" indent="-224312" defTabSz="448625" eaLnBrk="0" fontAlgn="base" hangingPunct="0">
              <a:spcBef>
                <a:spcPct val="30000"/>
              </a:spcBef>
              <a:spcAft>
                <a:spcPct val="0"/>
              </a:spcAft>
              <a:defRPr sz="1200">
                <a:solidFill>
                  <a:schemeClr val="tx1"/>
                </a:solidFill>
                <a:latin typeface="Calibri" pitchFamily="34" charset="0"/>
              </a:defRPr>
            </a:lvl6pPr>
            <a:lvl7pPr marL="2916065" indent="-224312" defTabSz="448625" eaLnBrk="0" fontAlgn="base" hangingPunct="0">
              <a:spcBef>
                <a:spcPct val="30000"/>
              </a:spcBef>
              <a:spcAft>
                <a:spcPct val="0"/>
              </a:spcAft>
              <a:defRPr sz="1200">
                <a:solidFill>
                  <a:schemeClr val="tx1"/>
                </a:solidFill>
                <a:latin typeface="Calibri" pitchFamily="34" charset="0"/>
              </a:defRPr>
            </a:lvl7pPr>
            <a:lvl8pPr marL="3364692" indent="-224312" defTabSz="448625" eaLnBrk="0" fontAlgn="base" hangingPunct="0">
              <a:spcBef>
                <a:spcPct val="30000"/>
              </a:spcBef>
              <a:spcAft>
                <a:spcPct val="0"/>
              </a:spcAft>
              <a:defRPr sz="1200">
                <a:solidFill>
                  <a:schemeClr val="tx1"/>
                </a:solidFill>
                <a:latin typeface="Calibri" pitchFamily="34" charset="0"/>
              </a:defRPr>
            </a:lvl8pPr>
            <a:lvl9pPr marL="3813317" indent="-224312" defTabSz="4486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6BBD87-06DF-4F92-9768-2CD0EFCE8FFC}" type="slidenum">
              <a:rPr lang="en-US" altLang="en-US" smtClean="0">
                <a:solidFill>
                  <a:prstClr val="black"/>
                </a:solidFill>
                <a:latin typeface="Verdana" pitchFamily="34" charset="0"/>
                <a:ea typeface="ＭＳ Ｐゴシック" pitchFamily="34" charset="-128"/>
              </a:rPr>
              <a:pPr eaLnBrk="1" hangingPunct="1">
                <a:spcBef>
                  <a:spcPct val="0"/>
                </a:spcBef>
              </a:pPr>
              <a:t>7</a:t>
            </a:fld>
            <a:endParaRPr lang="en-US" altLang="en-US" smtClean="0">
              <a:solidFill>
                <a:prstClr val="black"/>
              </a:solidFill>
              <a:latin typeface="Verdana"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Annual</a:t>
            </a:r>
          </a:p>
          <a:p>
            <a:r>
              <a:rPr lang="en-US" dirty="0" smtClean="0"/>
              <a:t>Rich </a:t>
            </a:r>
            <a:r>
              <a:rPr lang="en-US" dirty="0" err="1" smtClean="0"/>
              <a:t>Jannuzzi</a:t>
            </a:r>
            <a:endParaRPr lang="en-US" dirty="0" smtClean="0"/>
          </a:p>
          <a:p>
            <a:r>
              <a:rPr lang="en-US" dirty="0" smtClean="0"/>
              <a:t>r.jannuzzi@ieee.org</a:t>
            </a:r>
          </a:p>
          <a:p>
            <a:r>
              <a:rPr lang="en-US" dirty="0" smtClean="0"/>
              <a:t>3/31/16</a:t>
            </a:r>
          </a:p>
          <a:p>
            <a:endParaRPr lang="en-US" dirty="0" smtClean="0"/>
          </a:p>
          <a:p>
            <a:r>
              <a:rPr lang="en-US" dirty="0" smtClean="0"/>
              <a:t>In 2014, 9 of 10 of the same countries appeared in the top 10 at month</a:t>
            </a:r>
            <a:r>
              <a:rPr lang="en-US" baseline="0" dirty="0" smtClean="0"/>
              <a:t> end May. Missing this year is Singapore (which appeared in 2013 due to one large event with 37 sub events connected with it). Replacing Singapore in 2014 is the United Kingdom which was number 12 last year..</a:t>
            </a:r>
          </a:p>
          <a:p>
            <a:endParaRPr lang="en-US" baseline="0" dirty="0" smtClean="0"/>
          </a:p>
          <a:p>
            <a:r>
              <a:rPr lang="en-US" baseline="0" dirty="0" smtClean="0"/>
              <a:t>Emerging countries:</a:t>
            </a:r>
          </a:p>
          <a:p>
            <a:r>
              <a:rPr lang="en-US" baseline="0" dirty="0" smtClean="0"/>
              <a:t>R8 Tunisia 2013(11) 2014(15)</a:t>
            </a:r>
          </a:p>
          <a:p>
            <a:endParaRPr lang="en-US" baseline="0" dirty="0" smtClean="0"/>
          </a:p>
          <a:p>
            <a:r>
              <a:rPr lang="en-US" baseline="0" dirty="0" smtClean="0"/>
              <a:t>R9 no significant changes, the top 4 each year are below. In 2013 beyond the top 4 all remaining countries only sponsored one each. </a:t>
            </a:r>
          </a:p>
          <a:p>
            <a:r>
              <a:rPr lang="en-US" baseline="0" dirty="0" smtClean="0"/>
              <a:t>2013: </a:t>
            </a:r>
            <a:r>
              <a:rPr lang="en-US" dirty="0"/>
              <a:t>Brazil (17)                    Mexico (7)                     Colombia (6)                    Argentina (4)</a:t>
            </a:r>
          </a:p>
          <a:p>
            <a:r>
              <a:rPr lang="en-US" dirty="0"/>
              <a:t>2013: Brazil (16)		     Mexico (6)                      Argentina (5)                  Colombia (2)</a:t>
            </a:r>
          </a:p>
        </p:txBody>
      </p:sp>
      <p:sp>
        <p:nvSpPr>
          <p:cNvPr id="4" name="Slide Number Placeholder 3"/>
          <p:cNvSpPr>
            <a:spLocks noGrp="1"/>
          </p:cNvSpPr>
          <p:nvPr>
            <p:ph type="sldNum" sz="quarter" idx="10"/>
          </p:nvPr>
        </p:nvSpPr>
        <p:spPr/>
        <p:txBody>
          <a:bodyPr/>
          <a:lstStyle/>
          <a:p>
            <a:fld id="{49B6CFDB-E24F-4329-BFA1-B1F85CEB770C}" type="slidenum">
              <a:rPr lang="en-US" smtClean="0"/>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7" y="4940301"/>
            <a:ext cx="48482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 </a:t>
            </a:r>
            <a:r>
              <a:rPr lang="en-US" dirty="0" err="1" smtClean="0"/>
              <a:t>Jannuzzi</a:t>
            </a:r>
            <a:endParaRPr lang="en-US" dirty="0" smtClean="0"/>
          </a:p>
          <a:p>
            <a:r>
              <a:rPr lang="en-US" dirty="0" smtClean="0"/>
              <a:t>r.jannuzzi@ieee.org</a:t>
            </a:r>
          </a:p>
          <a:p>
            <a:r>
              <a:rPr lang="en-US" dirty="0" smtClean="0"/>
              <a:t>3/31/16</a:t>
            </a:r>
          </a:p>
          <a:p>
            <a:endParaRPr lang="en-US" dirty="0" smtClean="0"/>
          </a:p>
          <a:p>
            <a:r>
              <a:rPr lang="en-US" dirty="0" smtClean="0"/>
              <a:t>In 2014, 9 of 10 of the same countries appeared in the top 10 at month</a:t>
            </a:r>
            <a:r>
              <a:rPr lang="en-US" baseline="0" dirty="0" smtClean="0"/>
              <a:t> end May. Missing this year is Singapore (which appeared in 2013 due to one large event with 37 sub events connected with it). Replacing Singapore in 2014 is the United Kingdom which was number 12 last year..</a:t>
            </a:r>
          </a:p>
          <a:p>
            <a:endParaRPr lang="en-US" baseline="0" dirty="0" smtClean="0"/>
          </a:p>
          <a:p>
            <a:r>
              <a:rPr lang="en-US" baseline="0" dirty="0" smtClean="0"/>
              <a:t>Emerging countries:</a:t>
            </a:r>
          </a:p>
          <a:p>
            <a:r>
              <a:rPr lang="en-US" baseline="0" dirty="0" smtClean="0"/>
              <a:t>R8 Tunisia 2013(11) 2014(15)</a:t>
            </a:r>
          </a:p>
          <a:p>
            <a:endParaRPr lang="en-US" baseline="0" dirty="0" smtClean="0"/>
          </a:p>
          <a:p>
            <a:r>
              <a:rPr lang="en-US" baseline="0" dirty="0" smtClean="0"/>
              <a:t>R9 no significant changes, the top 4 each year are below. In 2013 beyond the top 4 all remaining countries only sponsored one each. </a:t>
            </a:r>
          </a:p>
          <a:p>
            <a:r>
              <a:rPr lang="en-US" baseline="0" dirty="0" smtClean="0"/>
              <a:t>2013: </a:t>
            </a:r>
            <a:r>
              <a:rPr lang="en-US" dirty="0"/>
              <a:t>Brazil (17)                    Mexico (7)                     Colombia (6)                    Argentina (4)</a:t>
            </a:r>
          </a:p>
          <a:p>
            <a:r>
              <a:rPr lang="en-US" dirty="0"/>
              <a:t>2013: Brazil (16)		     Mexico (6)                      Argentina (5)                  Colombia (2)</a:t>
            </a:r>
          </a:p>
        </p:txBody>
      </p:sp>
      <p:sp>
        <p:nvSpPr>
          <p:cNvPr id="4" name="Slide Number Placeholder 3"/>
          <p:cNvSpPr>
            <a:spLocks noGrp="1"/>
          </p:cNvSpPr>
          <p:nvPr>
            <p:ph type="sldNum" sz="quarter" idx="10"/>
          </p:nvPr>
        </p:nvSpPr>
        <p:spPr/>
        <p:txBody>
          <a:bodyPr/>
          <a:lstStyle/>
          <a:p>
            <a:fld id="{49B6CFDB-E24F-4329-BFA1-B1F85CEB770C}" type="slidenum">
              <a:rPr lang="en-US" smtClean="0">
                <a:solidFill>
                  <a:prstClr val="black"/>
                </a:solidFill>
              </a:rPr>
              <a:pPr/>
              <a:t>9</a:t>
            </a:fld>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9" y="4940301"/>
            <a:ext cx="48482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 </a:t>
            </a:r>
            <a:r>
              <a:rPr lang="en-US" dirty="0" err="1" smtClean="0"/>
              <a:t>Jannuzzi</a:t>
            </a:r>
            <a:endParaRPr lang="en-US" dirty="0" smtClean="0"/>
          </a:p>
          <a:p>
            <a:r>
              <a:rPr lang="en-US" dirty="0" smtClean="0"/>
              <a:t>r.jannuzzi@ieee.org</a:t>
            </a:r>
          </a:p>
          <a:p>
            <a:r>
              <a:rPr lang="en-US" dirty="0" smtClean="0"/>
              <a:t>3/31/16</a:t>
            </a:r>
          </a:p>
          <a:p>
            <a:endParaRPr lang="en-US" dirty="0"/>
          </a:p>
        </p:txBody>
      </p:sp>
      <p:sp>
        <p:nvSpPr>
          <p:cNvPr id="4" name="Slide Number Placeholder 3"/>
          <p:cNvSpPr>
            <a:spLocks noGrp="1"/>
          </p:cNvSpPr>
          <p:nvPr>
            <p:ph type="sldNum" sz="quarter" idx="10"/>
          </p:nvPr>
        </p:nvSpPr>
        <p:spPr/>
        <p:txBody>
          <a:bodyPr/>
          <a:lstStyle/>
          <a:p>
            <a:fld id="{2CEB6493-DFD9-4C33-8D71-F5B5752CF109}" type="slidenum">
              <a:rPr lang="en-US" smtClean="0"/>
              <a:pPr/>
              <a:t>11</a:t>
            </a:fld>
            <a:endParaRPr lang="en-US"/>
          </a:p>
        </p:txBody>
      </p:sp>
    </p:spTree>
    <p:extLst>
      <p:ext uri="{BB962C8B-B14F-4D97-AF65-F5344CB8AC3E}">
        <p14:creationId xmlns:p14="http://schemas.microsoft.com/office/powerpoint/2010/main" val="63107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632460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6" name="Slide Number Placeholder 5"/>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178922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32460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6" name="Slide Number Placeholder 5"/>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70664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32460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6" name="Slide Number Placeholder 5"/>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190321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a:xfrm>
            <a:off x="152400" y="6324600"/>
            <a:ext cx="2133600" cy="365125"/>
          </a:xfrm>
          <a:prstGeom prst="rect">
            <a:avLst/>
          </a:prstGeom>
        </p:spPr>
        <p:txBody>
          <a:bodyPr/>
          <a:lstStyle/>
          <a:p>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272481383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152400" y="6324600"/>
            <a:ext cx="2133600" cy="365125"/>
          </a:xfrm>
          <a:prstGeom prst="rect">
            <a:avLst/>
          </a:prstGeom>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07459715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152400" y="6324600"/>
            <a:ext cx="2133600" cy="365125"/>
          </a:xfrm>
          <a:prstGeom prst="rect">
            <a:avLst/>
          </a:prstGeom>
        </p:spPr>
        <p:txBody>
          <a:bodyPr/>
          <a:lstStyle>
            <a:lvl1pPr>
              <a:defRPr>
                <a:solidFill>
                  <a:prstClr val="black">
                    <a:tint val="75000"/>
                  </a:prstClr>
                </a:solidFill>
              </a:defRPr>
            </a:lvl1pPr>
          </a:lstStyle>
          <a:p>
            <a:endParaRPr lang="en-US" dirty="0"/>
          </a:p>
        </p:txBody>
      </p:sp>
      <p:sp>
        <p:nvSpPr>
          <p:cNvPr id="8" name="Slide Number Placeholder 2"/>
          <p:cNvSpPr>
            <a:spLocks noGrp="1"/>
          </p:cNvSpPr>
          <p:nvPr>
            <p:ph type="sldNum" sz="quarter" idx="13"/>
          </p:nvPr>
        </p:nvSpPr>
        <p:spPr/>
        <p:txBody>
          <a:bodyPr/>
          <a:lstStyle>
            <a:lvl1pPr>
              <a:defRPr>
                <a:solidFill>
                  <a:prstClr val="black">
                    <a:tint val="75000"/>
                  </a:prst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778625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Master title style</a:t>
            </a:r>
            <a:endParaRPr lang="en-US" dirty="0"/>
          </a:p>
        </p:txBody>
      </p:sp>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2"/>
          <p:cNvSpPr>
            <a:spLocks noGrp="1"/>
          </p:cNvSpPr>
          <p:nvPr>
            <p:ph type="sldNum" sz="quarter" idx="23"/>
          </p:nvPr>
        </p:nvSpPr>
        <p:spPr/>
        <p:txBody>
          <a:bodyPr/>
          <a:lstStyle>
            <a:lvl1pPr defTabSz="914400">
              <a:defRPr/>
            </a:lvl1pPr>
          </a:lstStyle>
          <a:p>
            <a:pPr>
              <a:defRPr/>
            </a:pPr>
            <a:fld id="{F8A07C8E-FE6F-4649-869B-3E33B37A0560}" type="slidenum">
              <a:rPr lang="en-US" altLang="en-US"/>
              <a:pPr>
                <a:defRPr/>
              </a:pPr>
              <a:t>‹#›</a:t>
            </a:fld>
            <a:endParaRPr lang="en-US" altLang="en-US"/>
          </a:p>
        </p:txBody>
      </p:sp>
      <p:sp>
        <p:nvSpPr>
          <p:cNvPr id="9" name="Date Placeholder 3"/>
          <p:cNvSpPr>
            <a:spLocks noGrp="1"/>
          </p:cNvSpPr>
          <p:nvPr>
            <p:ph type="dt" sz="half" idx="24"/>
          </p:nvPr>
        </p:nvSpPr>
        <p:spPr>
          <a:xfrm>
            <a:off x="152400" y="6324600"/>
            <a:ext cx="2133600" cy="365125"/>
          </a:xfrm>
          <a:prstGeom prst="rect">
            <a:avLst/>
          </a:prstGeom>
        </p:spPr>
        <p:txBody>
          <a:bodyPr/>
          <a:lstStyle>
            <a:lvl1pPr defTabSz="914400">
              <a:defRPr/>
            </a:lvl1pPr>
          </a:lstStyle>
          <a:p>
            <a:pPr>
              <a:defRPr/>
            </a:pPr>
            <a:endParaRPr lang="en-US" altLang="en-US"/>
          </a:p>
        </p:txBody>
      </p:sp>
    </p:spTree>
    <p:extLst>
      <p:ext uri="{BB962C8B-B14F-4D97-AF65-F5344CB8AC3E}">
        <p14:creationId xmlns:p14="http://schemas.microsoft.com/office/powerpoint/2010/main" val="24187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2459C437-2247-4E78-9D25-B7DC756C288C}"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6"/>
          </p:nvPr>
        </p:nvSpPr>
        <p:spPr>
          <a:xfrm>
            <a:off x="152400" y="6324600"/>
            <a:ext cx="2133600" cy="365125"/>
          </a:xfrm>
          <a:prstGeom prst="rect">
            <a:avLst/>
          </a:prstGeom>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498442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32460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6" name="Slide Number Placeholder 5"/>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396038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2400" y="632460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6" name="Slide Number Placeholder 5"/>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109154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7" name="Slide Number Placeholder 6"/>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204650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52400" y="632460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9" name="Slide Number Placeholder 8"/>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130322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2400" y="632460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5" name="Slide Number Placeholder 4"/>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51967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32460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4" name="Slide Number Placeholder 3"/>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214289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52400" y="632460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7" name="Slide Number Placeholder 6"/>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185212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52400" y="632460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267200" y="6356350"/>
            <a:ext cx="2895600" cy="365125"/>
          </a:xfrm>
          <a:prstGeom prst="rect">
            <a:avLst/>
          </a:prstGeom>
        </p:spPr>
        <p:txBody>
          <a:bodyPr/>
          <a:lstStyle/>
          <a:p>
            <a:r>
              <a:rPr lang="en-US" smtClean="0"/>
              <a:t>IEEE PROPRIETARY</a:t>
            </a:r>
            <a:endParaRPr lang="en-US"/>
          </a:p>
        </p:txBody>
      </p:sp>
      <p:sp>
        <p:nvSpPr>
          <p:cNvPr id="7" name="Slide Number Placeholder 6"/>
          <p:cNvSpPr>
            <a:spLocks noGrp="1"/>
          </p:cNvSpPr>
          <p:nvPr>
            <p:ph type="sldNum" sz="quarter" idx="12"/>
          </p:nvPr>
        </p:nvSpPr>
        <p:spPr/>
        <p:txBody>
          <a:bodyPr/>
          <a:lstStyle/>
          <a:p>
            <a:fld id="{3E3F90FA-512D-435D-9FBC-235A423FB910}" type="slidenum">
              <a:rPr lang="en-US" smtClean="0"/>
              <a:t>‹#›</a:t>
            </a:fld>
            <a:endParaRPr lang="en-US"/>
          </a:p>
        </p:txBody>
      </p:sp>
    </p:spTree>
    <p:extLst>
      <p:ext uri="{BB962C8B-B14F-4D97-AF65-F5344CB8AC3E}">
        <p14:creationId xmlns:p14="http://schemas.microsoft.com/office/powerpoint/2010/main" val="3041475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F90FA-512D-435D-9FBC-235A423FB910}" type="slidenum">
              <a:rPr lang="en-US" smtClean="0"/>
              <a:t>‹#›</a:t>
            </a:fld>
            <a:endParaRPr lang="en-US"/>
          </a:p>
        </p:txBody>
      </p:sp>
      <p:pic>
        <p:nvPicPr>
          <p:cNvPr id="8" name="Image 7" descr="IEEE_logo.svg.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4600" y="6248400"/>
            <a:ext cx="1676400" cy="544830"/>
          </a:xfrm>
          <a:prstGeom prst="rect">
            <a:avLst/>
          </a:prstGeom>
        </p:spPr>
      </p:pic>
    </p:spTree>
    <p:extLst>
      <p:ext uri="{BB962C8B-B14F-4D97-AF65-F5344CB8AC3E}">
        <p14:creationId xmlns:p14="http://schemas.microsoft.com/office/powerpoint/2010/main" val="27534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0" y="1752600"/>
            <a:ext cx="7772400" cy="147002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fr-FR" sz="3600" dirty="0" smtClean="0"/>
              <a:t>HOW IEEE* IS ORGANIZING CONFERENCES WORLWIDE</a:t>
            </a:r>
            <a:endParaRPr lang="fr-FR" sz="3600" dirty="0"/>
          </a:p>
        </p:txBody>
      </p:sp>
      <p:sp>
        <p:nvSpPr>
          <p:cNvPr id="3" name="Sous-titre 2"/>
          <p:cNvSpPr>
            <a:spLocks noGrp="1"/>
          </p:cNvSpPr>
          <p:nvPr>
            <p:ph type="subTitle" idx="1"/>
          </p:nvPr>
        </p:nvSpPr>
        <p:spPr>
          <a:xfrm>
            <a:off x="304800" y="3733800"/>
            <a:ext cx="6400800" cy="1752600"/>
          </a:xfrm>
        </p:spPr>
        <p:txBody>
          <a:bodyPr>
            <a:normAutofit/>
          </a:bodyPr>
          <a:lstStyle/>
          <a:p>
            <a:r>
              <a:rPr lang="fr-FR" sz="2000" b="1" dirty="0" err="1" smtClean="0">
                <a:solidFill>
                  <a:schemeClr val="tx2"/>
                </a:solidFill>
              </a:rPr>
              <a:t>Professor</a:t>
            </a:r>
            <a:r>
              <a:rPr lang="fr-FR" sz="2000" b="1" dirty="0" smtClean="0">
                <a:solidFill>
                  <a:schemeClr val="tx2"/>
                </a:solidFill>
              </a:rPr>
              <a:t> Amara AMARA</a:t>
            </a:r>
          </a:p>
          <a:p>
            <a:r>
              <a:rPr lang="fr-FR" sz="2000" b="1" dirty="0" smtClean="0">
                <a:solidFill>
                  <a:schemeClr val="tx2"/>
                </a:solidFill>
              </a:rPr>
              <a:t>IEEE CASS </a:t>
            </a:r>
            <a:r>
              <a:rPr lang="fr-FR" sz="2000" b="1" dirty="0" err="1" smtClean="0">
                <a:solidFill>
                  <a:schemeClr val="tx2"/>
                </a:solidFill>
              </a:rPr>
              <a:t>Vice-President</a:t>
            </a:r>
            <a:r>
              <a:rPr lang="fr-FR" sz="2000" b="1" dirty="0" smtClean="0">
                <a:solidFill>
                  <a:schemeClr val="tx2"/>
                </a:solidFill>
              </a:rPr>
              <a:t> for </a:t>
            </a:r>
            <a:r>
              <a:rPr lang="fr-FR" sz="2000" b="1" dirty="0" err="1" smtClean="0">
                <a:solidFill>
                  <a:schemeClr val="tx2"/>
                </a:solidFill>
              </a:rPr>
              <a:t>Conferences</a:t>
            </a:r>
            <a:endParaRPr lang="fr-FR" sz="2000" b="1" dirty="0" smtClean="0">
              <a:solidFill>
                <a:schemeClr val="tx2"/>
              </a:solidFill>
            </a:endParaRPr>
          </a:p>
          <a:p>
            <a:r>
              <a:rPr lang="fr-FR" sz="2000" b="1" dirty="0" smtClean="0">
                <a:solidFill>
                  <a:schemeClr val="tx2"/>
                </a:solidFill>
              </a:rPr>
              <a:t>IEEE France Section Chair</a:t>
            </a:r>
          </a:p>
          <a:p>
            <a:endParaRPr lang="fr-FR" b="1" dirty="0">
              <a:solidFill>
                <a:schemeClr val="tx2"/>
              </a:solidFill>
            </a:endParaRPr>
          </a:p>
        </p:txBody>
      </p:sp>
      <p:sp>
        <p:nvSpPr>
          <p:cNvPr id="4" name="ZoneTexte 3"/>
          <p:cNvSpPr txBox="1"/>
          <p:nvPr/>
        </p:nvSpPr>
        <p:spPr>
          <a:xfrm>
            <a:off x="457200" y="5715000"/>
            <a:ext cx="4737194" cy="369332"/>
          </a:xfrm>
          <a:prstGeom prst="rect">
            <a:avLst/>
          </a:prstGeom>
          <a:noFill/>
        </p:spPr>
        <p:txBody>
          <a:bodyPr wrap="none" rtlCol="0">
            <a:spAutoFit/>
          </a:bodyPr>
          <a:lstStyle/>
          <a:p>
            <a:r>
              <a:rPr lang="fr-FR" dirty="0" smtClean="0"/>
              <a:t>* </a:t>
            </a:r>
            <a:r>
              <a:rPr lang="en-US" dirty="0"/>
              <a:t>Institute of Electrical and Electronics Engineers</a:t>
            </a:r>
            <a:endParaRPr lang="fr-FR" dirty="0"/>
          </a:p>
        </p:txBody>
      </p:sp>
      <p:pic>
        <p:nvPicPr>
          <p:cNvPr id="5" name="Image 4" descr="Amara-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305956"/>
            <a:ext cx="1642459" cy="1844401"/>
          </a:xfrm>
          <a:prstGeom prst="rect">
            <a:avLst/>
          </a:prstGeom>
        </p:spPr>
      </p:pic>
      <p:sp>
        <p:nvSpPr>
          <p:cNvPr id="8" name="Espace réservé du pied de page 7"/>
          <p:cNvSpPr>
            <a:spLocks noGrp="1"/>
          </p:cNvSpPr>
          <p:nvPr>
            <p:ph type="ftr" sz="quarter" idx="11"/>
          </p:nvPr>
        </p:nvSpPr>
        <p:spPr/>
        <p:txBody>
          <a:bodyPr/>
          <a:lstStyle/>
          <a:p>
            <a:r>
              <a:rPr lang="en-US" b="1" dirty="0" smtClean="0">
                <a:solidFill>
                  <a:srgbClr val="FF0000"/>
                </a:solidFill>
              </a:rPr>
              <a:t>IEEE PROPRIETARY</a:t>
            </a:r>
            <a:endParaRPr lang="en-US" b="1" dirty="0">
              <a:solidFill>
                <a:srgbClr val="FF0000"/>
              </a:solidFill>
            </a:endParaRPr>
          </a:p>
        </p:txBody>
      </p:sp>
      <p:sp>
        <p:nvSpPr>
          <p:cNvPr id="9" name="Espace réservé du numéro de diapositive 8"/>
          <p:cNvSpPr>
            <a:spLocks noGrp="1"/>
          </p:cNvSpPr>
          <p:nvPr>
            <p:ph type="sldNum" sz="quarter" idx="12"/>
          </p:nvPr>
        </p:nvSpPr>
        <p:spPr/>
        <p:txBody>
          <a:bodyPr/>
          <a:lstStyle/>
          <a:p>
            <a:fld id="{3E3F90FA-512D-435D-9FBC-235A423FB910}" type="slidenum">
              <a:rPr lang="en-US" smtClean="0"/>
              <a:t>1</a:t>
            </a:fld>
            <a:endParaRPr lang="en-US"/>
          </a:p>
        </p:txBody>
      </p:sp>
      <p:sp>
        <p:nvSpPr>
          <p:cNvPr id="10" name="ZoneTexte 9"/>
          <p:cNvSpPr txBox="1"/>
          <p:nvPr/>
        </p:nvSpPr>
        <p:spPr>
          <a:xfrm>
            <a:off x="381000" y="6412468"/>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1" name="Titre 1"/>
          <p:cNvSpPr txBox="1">
            <a:spLocks/>
          </p:cNvSpPr>
          <p:nvPr/>
        </p:nvSpPr>
        <p:spPr>
          <a:xfrm>
            <a:off x="762000" y="381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3366FF"/>
                </a:solidFill>
              </a:rPr>
              <a:t>UIA ASSOCIATIONS MEETING</a:t>
            </a:r>
          </a:p>
          <a:p>
            <a:r>
              <a:rPr lang="fr-FR" sz="2400" b="1" dirty="0" smtClean="0">
                <a:solidFill>
                  <a:srgbClr val="3366FF"/>
                </a:solidFill>
              </a:rPr>
              <a:t>MONACO, 3-4 NOVEMBER 2016</a:t>
            </a:r>
            <a:endParaRPr lang="fr-FR" sz="2400" b="1" dirty="0">
              <a:solidFill>
                <a:srgbClr val="3366FF"/>
              </a:solidFill>
            </a:endParaRPr>
          </a:p>
        </p:txBody>
      </p:sp>
      <p:sp>
        <p:nvSpPr>
          <p:cNvPr id="12" name="ZoneTexte 11"/>
          <p:cNvSpPr txBox="1"/>
          <p:nvPr/>
        </p:nvSpPr>
        <p:spPr>
          <a:xfrm>
            <a:off x="7505095" y="152400"/>
            <a:ext cx="1613505" cy="369332"/>
          </a:xfrm>
          <a:prstGeom prst="rect">
            <a:avLst/>
          </a:prstGeom>
          <a:noFill/>
        </p:spPr>
        <p:txBody>
          <a:bodyPr wrap="none" rtlCol="0">
            <a:spAutoFit/>
          </a:bodyPr>
          <a:lstStyle/>
          <a:p>
            <a:r>
              <a:rPr lang="fr-FR" dirty="0" smtClean="0"/>
              <a:t>MONACO 2016</a:t>
            </a:r>
            <a:endParaRPr lang="fr-FR" dirty="0"/>
          </a:p>
        </p:txBody>
      </p:sp>
    </p:spTree>
    <p:extLst>
      <p:ext uri="{BB962C8B-B14F-4D97-AF65-F5344CB8AC3E}">
        <p14:creationId xmlns:p14="http://schemas.microsoft.com/office/powerpoint/2010/main" val="2462735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z="2800" smtClean="0">
                <a:latin typeface="Verdana" pitchFamily="34" charset="0"/>
                <a:ea typeface="ＭＳ Ｐゴシック" pitchFamily="34" charset="-128"/>
                <a:cs typeface="Verdana" pitchFamily="34" charset="0"/>
              </a:rPr>
              <a:t>Conference Size by Attendance</a:t>
            </a:r>
            <a:br>
              <a:rPr lang="en-US" altLang="en-US" sz="2800" smtClean="0">
                <a:latin typeface="Verdana" pitchFamily="34" charset="0"/>
                <a:ea typeface="ＭＳ Ｐゴシック" pitchFamily="34" charset="-128"/>
                <a:cs typeface="Verdana" pitchFamily="34" charset="0"/>
              </a:rPr>
            </a:br>
            <a:r>
              <a:rPr lang="en-US" altLang="en-US" sz="2000" smtClean="0">
                <a:latin typeface="Verdana" pitchFamily="34" charset="0"/>
                <a:ea typeface="ＭＳ Ｐゴシック" pitchFamily="34" charset="-128"/>
                <a:cs typeface="Verdana" pitchFamily="34" charset="0"/>
              </a:rPr>
              <a:t>IEEE Financially Sponsored/Co-Sponsored Conferences</a:t>
            </a:r>
            <a:endParaRPr lang="en-US" altLang="en-US" smtClean="0">
              <a:latin typeface="Verdana" pitchFamily="34" charset="0"/>
              <a:ea typeface="ＭＳ Ｐゴシック" pitchFamily="34" charset="-128"/>
              <a:cs typeface="Verdana" pitchFamily="34" charset="0"/>
            </a:endParaRPr>
          </a:p>
        </p:txBody>
      </p:sp>
      <p:graphicFrame>
        <p:nvGraphicFramePr>
          <p:cNvPr id="2" name="Content Placeholder 7"/>
          <p:cNvGraphicFramePr>
            <a:graphicFrameLocks noGrp="1"/>
          </p:cNvGraphicFramePr>
          <p:nvPr>
            <p:ph sz="half" idx="11"/>
            <p:extLst>
              <p:ext uri="{D42A27DB-BD31-4B8C-83A1-F6EECF244321}">
                <p14:modId xmlns:p14="http://schemas.microsoft.com/office/powerpoint/2010/main" val="1358561551"/>
              </p:ext>
            </p:extLst>
          </p:nvPr>
        </p:nvGraphicFramePr>
        <p:xfrm>
          <a:off x="366713" y="1644650"/>
          <a:ext cx="8382000" cy="4367213"/>
        </p:xfrm>
        <a:graphic>
          <a:graphicData uri="http://schemas.openxmlformats.org/drawingml/2006/chart">
            <c:chart xmlns:c="http://schemas.openxmlformats.org/drawingml/2006/chart" xmlns:r="http://schemas.openxmlformats.org/officeDocument/2006/relationships" r:id="rId2"/>
          </a:graphicData>
        </a:graphic>
      </p:graphicFrame>
      <p:sp>
        <p:nvSpPr>
          <p:cNvPr id="105477" name="TextBox 1"/>
          <p:cNvSpPr txBox="1">
            <a:spLocks noChangeArrowheads="1"/>
          </p:cNvSpPr>
          <p:nvPr/>
        </p:nvSpPr>
        <p:spPr bwMode="auto">
          <a:xfrm>
            <a:off x="304800" y="60198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1200" dirty="0" smtClean="0">
                <a:latin typeface="Arial" pitchFamily="34" charset="0"/>
              </a:rPr>
              <a:t>Approved Conference </a:t>
            </a:r>
            <a:r>
              <a:rPr lang="en-US" altLang="en-US" sz="1200" dirty="0">
                <a:latin typeface="Arial" pitchFamily="34" charset="0"/>
              </a:rPr>
              <a:t>Activity through </a:t>
            </a:r>
            <a:r>
              <a:rPr lang="en-US" altLang="en-US" sz="1200" dirty="0" smtClean="0">
                <a:latin typeface="Arial" pitchFamily="34" charset="0"/>
              </a:rPr>
              <a:t>31 May 2016 </a:t>
            </a:r>
          </a:p>
          <a:p>
            <a:pPr algn="ctr" eaLnBrk="1" hangingPunct="1"/>
            <a:r>
              <a:rPr lang="en-US" altLang="en-US" sz="1200" dirty="0" smtClean="0">
                <a:latin typeface="Arial" pitchFamily="34" charset="0"/>
              </a:rPr>
              <a:t>Based </a:t>
            </a:r>
            <a:r>
              <a:rPr lang="en-US" altLang="en-US" sz="1200" dirty="0">
                <a:latin typeface="Arial" pitchFamily="34" charset="0"/>
              </a:rPr>
              <a:t>on Estimated </a:t>
            </a:r>
            <a:r>
              <a:rPr lang="en-US" altLang="en-US" sz="1200" dirty="0" smtClean="0">
                <a:latin typeface="Arial" pitchFamily="34" charset="0"/>
              </a:rPr>
              <a:t>Attendance</a:t>
            </a:r>
            <a:endParaRPr lang="en-US" altLang="en-US" sz="1200" b="1" dirty="0">
              <a:solidFill>
                <a:schemeClr val="tx2"/>
              </a:solidFill>
              <a:latin typeface="Arial" pitchFamily="34" charset="0"/>
            </a:endParaRPr>
          </a:p>
        </p:txBody>
      </p:sp>
      <p:sp>
        <p:nvSpPr>
          <p:cNvPr id="105478" name="TextBox 6"/>
          <p:cNvSpPr txBox="1">
            <a:spLocks noChangeArrowheads="1"/>
          </p:cNvSpPr>
          <p:nvPr/>
        </p:nvSpPr>
        <p:spPr bwMode="auto">
          <a:xfrm>
            <a:off x="1143000" y="1905000"/>
            <a:ext cx="6019800" cy="400050"/>
          </a:xfrm>
          <a:prstGeom prst="rect">
            <a:avLst/>
          </a:prstGeom>
          <a:solidFill>
            <a:schemeClr val="bg1"/>
          </a:solidFill>
          <a:ln w="9525">
            <a:solidFill>
              <a:schemeClr val="tx1"/>
            </a:solidFill>
            <a:miter lim="800000"/>
            <a:headEnd/>
            <a:tailEnd/>
          </a:ln>
          <a:effectLst>
            <a:outerShdw dist="38100" dir="2700000" algn="tl" rotWithShape="0">
              <a:srgbClr val="808080">
                <a:alpha val="42998"/>
              </a:srgbClr>
            </a:outerShdw>
          </a:effec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altLang="en-US" sz="2000" b="1" dirty="0" smtClean="0">
                <a:latin typeface="Arial" pitchFamily="34" charset="0"/>
              </a:rPr>
              <a:t>~72% </a:t>
            </a:r>
            <a:r>
              <a:rPr lang="en-US" altLang="en-US" sz="2000" b="1" dirty="0">
                <a:latin typeface="Arial" pitchFamily="34" charset="0"/>
              </a:rPr>
              <a:t>of IEEE Conferences are &lt;300 Attendees</a:t>
            </a:r>
          </a:p>
        </p:txBody>
      </p:sp>
      <p:sp>
        <p:nvSpPr>
          <p:cNvPr id="3" name="Espace réservé du numéro de diapositive 2"/>
          <p:cNvSpPr>
            <a:spLocks noGrp="1"/>
          </p:cNvSpPr>
          <p:nvPr>
            <p:ph type="sldNum" sz="quarter" idx="13"/>
          </p:nvPr>
        </p:nvSpPr>
        <p:spPr/>
        <p:txBody>
          <a:bodyPr/>
          <a:lstStyle/>
          <a:p>
            <a:fld id="{60BC5383-B22C-A746-A4AF-C32103C6BFA6}" type="slidenum">
              <a:rPr lang="en-US" smtClean="0"/>
              <a:pPr/>
              <a:t>10</a:t>
            </a:fld>
            <a:endParaRPr lang="en-US" dirty="0"/>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9" name="ZoneTexte 8"/>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6644564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altLang="en-US" dirty="0" smtClean="0">
                <a:latin typeface="Verdana" pitchFamily="34" charset="0"/>
              </a:rPr>
              <a:t>Conference Proceedings Usage</a:t>
            </a:r>
            <a:br>
              <a:rPr lang="en-US" altLang="en-US" dirty="0" smtClean="0">
                <a:latin typeface="Verdana" pitchFamily="34" charset="0"/>
              </a:rPr>
            </a:br>
            <a:r>
              <a:rPr lang="en-US" altLang="en-US" sz="1600" dirty="0" smtClean="0">
                <a:latin typeface="Verdana" pitchFamily="34" charset="0"/>
              </a:rPr>
              <a:t>(as of 30-September-2016)</a:t>
            </a:r>
            <a:endParaRPr lang="en-US" altLang="en-US" i="1" dirty="0" smtClean="0">
              <a:latin typeface="Verdana"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953000" cy="2414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5575856"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3"/>
          </p:nvPr>
        </p:nvSpPr>
        <p:spPr/>
        <p:txBody>
          <a:bodyPr/>
          <a:lstStyle/>
          <a:p>
            <a:fld id="{60BC5383-B22C-A746-A4AF-C32103C6BFA6}" type="slidenum">
              <a:rPr lang="en-US" smtClean="0"/>
              <a:pPr/>
              <a:t>11</a:t>
            </a:fld>
            <a:endParaRPr lang="en-US" dirty="0"/>
          </a:p>
        </p:txBody>
      </p:sp>
      <p:sp>
        <p:nvSpPr>
          <p:cNvPr id="10"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5"/>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11" name="ZoneTexte 10"/>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2" name="ZoneTexte 11"/>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36430204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57400"/>
            <a:ext cx="7772400" cy="200342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4800" b="1" dirty="0" smtClean="0">
                <a:solidFill>
                  <a:schemeClr val="tx2"/>
                </a:solidFill>
              </a:rPr>
              <a:t>What are the Challenges in organizing IEEE Conferences</a:t>
            </a:r>
            <a:endParaRPr lang="en-US" sz="4800" b="1" dirty="0">
              <a:solidFill>
                <a:schemeClr val="tx2"/>
              </a:solidFill>
            </a:endParaRPr>
          </a:p>
        </p:txBody>
      </p:sp>
      <p:sp>
        <p:nvSpPr>
          <p:cNvPr id="6" name="Espace réservé du numéro de diapositive 5"/>
          <p:cNvSpPr>
            <a:spLocks noGrp="1"/>
          </p:cNvSpPr>
          <p:nvPr>
            <p:ph type="sldNum" sz="quarter" idx="12"/>
          </p:nvPr>
        </p:nvSpPr>
        <p:spPr/>
        <p:txBody>
          <a:bodyPr/>
          <a:lstStyle/>
          <a:p>
            <a:fld id="{3E3F90FA-512D-435D-9FBC-235A423FB910}" type="slidenum">
              <a:rPr lang="en-US" smtClean="0"/>
              <a:t>12</a:t>
            </a:fld>
            <a:endParaRPr lang="en-US"/>
          </a:p>
        </p:txBody>
      </p:sp>
      <p:sp>
        <p:nvSpPr>
          <p:cNvPr id="7"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9" name="ZoneTexte 8"/>
          <p:cNvSpPr txBox="1"/>
          <p:nvPr/>
        </p:nvSpPr>
        <p:spPr>
          <a:xfrm>
            <a:off x="7505095" y="152400"/>
            <a:ext cx="1613505" cy="369332"/>
          </a:xfrm>
          <a:prstGeom prst="rect">
            <a:avLst/>
          </a:prstGeom>
          <a:noFill/>
        </p:spPr>
        <p:txBody>
          <a:bodyPr wrap="none" rtlCol="0">
            <a:spAutoFit/>
          </a:bodyPr>
          <a:lstStyle/>
          <a:p>
            <a:r>
              <a:rPr lang="fr-FR" dirty="0" smtClean="0"/>
              <a:t>MONACO 2016</a:t>
            </a:r>
            <a:endParaRPr lang="fr-FR" dirty="0"/>
          </a:p>
        </p:txBody>
      </p:sp>
    </p:spTree>
    <p:extLst>
      <p:ext uri="{BB962C8B-B14F-4D97-AF65-F5344CB8AC3E}">
        <p14:creationId xmlns:p14="http://schemas.microsoft.com/office/powerpoint/2010/main" val="318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SPECIFICITY OF IEEE CONFERENCE ORGANIZERS</a:t>
            </a:r>
            <a:endParaRPr lang="fr-FR" sz="2800" dirty="0"/>
          </a:p>
        </p:txBody>
      </p:sp>
      <p:sp>
        <p:nvSpPr>
          <p:cNvPr id="3" name="Espace réservé du contenu 2"/>
          <p:cNvSpPr>
            <a:spLocks noGrp="1"/>
          </p:cNvSpPr>
          <p:nvPr>
            <p:ph sz="half" idx="11"/>
          </p:nvPr>
        </p:nvSpPr>
        <p:spPr>
          <a:xfrm>
            <a:off x="381000" y="2743200"/>
            <a:ext cx="8381999" cy="2012648"/>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n-US" sz="3200" b="1" dirty="0" smtClean="0">
                <a:solidFill>
                  <a:srgbClr val="1F497D"/>
                </a:solidFill>
              </a:rPr>
              <a:t>Conferences are organized and leaded by volunteers from Academia or Industry,</a:t>
            </a:r>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13</a:t>
            </a:fld>
            <a:endParaRPr lang="en-US" dirty="0"/>
          </a:p>
        </p:txBody>
      </p:sp>
      <p:sp>
        <p:nvSpPr>
          <p:cNvPr id="6"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8" name="ZoneTexte 7"/>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111206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1</a:t>
            </a:r>
            <a:endParaRPr lang="fr-FR" dirty="0"/>
          </a:p>
        </p:txBody>
      </p:sp>
      <p:sp>
        <p:nvSpPr>
          <p:cNvPr id="3" name="Espace réservé du contenu 2"/>
          <p:cNvSpPr>
            <a:spLocks noGrp="1"/>
          </p:cNvSpPr>
          <p:nvPr>
            <p:ph sz="half" idx="11"/>
          </p:nvPr>
        </p:nvSpPr>
        <p:spPr/>
        <p:txBody>
          <a:bodyPr>
            <a:normAutofit/>
          </a:bodyPr>
          <a:lstStyle/>
          <a:p>
            <a:r>
              <a:rPr lang="en-US" sz="2800" dirty="0" smtClean="0"/>
              <a:t>Preparing the Bid:</a:t>
            </a:r>
          </a:p>
          <a:p>
            <a:pPr lvl="1"/>
            <a:r>
              <a:rPr lang="en-US" sz="2400" dirty="0" smtClean="0"/>
              <a:t>Outstanding Organizing Committee,</a:t>
            </a:r>
          </a:p>
          <a:p>
            <a:pPr lvl="1"/>
            <a:r>
              <a:rPr lang="en-US" sz="2400" dirty="0" smtClean="0"/>
              <a:t>Outstanding Technical Committee,</a:t>
            </a:r>
          </a:p>
          <a:p>
            <a:pPr lvl="1"/>
            <a:r>
              <a:rPr lang="en-US" sz="2400" dirty="0" smtClean="0"/>
              <a:t>Find an attractive location,</a:t>
            </a:r>
          </a:p>
          <a:p>
            <a:pPr lvl="1"/>
            <a:r>
              <a:rPr lang="en-US" sz="2400" dirty="0" smtClean="0"/>
              <a:t>Find an attractive venue,</a:t>
            </a:r>
          </a:p>
          <a:p>
            <a:pPr lvl="1"/>
            <a:r>
              <a:rPr lang="en-US" sz="2400" dirty="0" smtClean="0"/>
              <a:t>Negotiate different contracts (venue, hotels, Service P</a:t>
            </a:r>
            <a:r>
              <a:rPr lang="is-IS" sz="2400" dirty="0" smtClean="0"/>
              <a:t>…)</a:t>
            </a:r>
            <a:r>
              <a:rPr lang="en-US" sz="2400" dirty="0" smtClean="0"/>
              <a:t>,</a:t>
            </a:r>
          </a:p>
          <a:p>
            <a:pPr lvl="1"/>
            <a:r>
              <a:rPr lang="en-US" sz="2400" dirty="0" smtClean="0"/>
              <a:t>Elaborate a credible and realistic  budget,</a:t>
            </a:r>
          </a:p>
          <a:p>
            <a:pPr lvl="1"/>
            <a:r>
              <a:rPr lang="en-US" sz="2400" dirty="0" smtClean="0"/>
              <a:t>Find a friendly and helpful Congress Bureau to work with,</a:t>
            </a:r>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14</a:t>
            </a:fld>
            <a:endParaRPr lang="en-US" dirty="0"/>
          </a:p>
        </p:txBody>
      </p:sp>
      <p:sp>
        <p:nvSpPr>
          <p:cNvPr id="6" name="Espace réservé du pied de page 7"/>
          <p:cNvSpPr txBox="1">
            <a:spLocks/>
          </p:cNvSpPr>
          <p:nvPr/>
        </p:nvSpPr>
        <p:spPr>
          <a:xfrm>
            <a:off x="3429000" y="632460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8" name="ZoneTexte 7"/>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225388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2</a:t>
            </a:r>
            <a:endParaRPr lang="fr-FR" dirty="0"/>
          </a:p>
        </p:txBody>
      </p:sp>
      <p:sp>
        <p:nvSpPr>
          <p:cNvPr id="3" name="Espace réservé du contenu 2"/>
          <p:cNvSpPr>
            <a:spLocks noGrp="1"/>
          </p:cNvSpPr>
          <p:nvPr>
            <p:ph sz="half" idx="11"/>
          </p:nvPr>
        </p:nvSpPr>
        <p:spPr>
          <a:xfrm>
            <a:off x="366889" y="1644953"/>
            <a:ext cx="8381999" cy="2546047"/>
          </a:xfrm>
        </p:spPr>
        <p:txBody>
          <a:bodyPr>
            <a:normAutofit/>
          </a:bodyPr>
          <a:lstStyle/>
          <a:p>
            <a:r>
              <a:rPr lang="en-US" dirty="0" smtClean="0"/>
              <a:t>Submit and get sponsorship from IEEE:</a:t>
            </a:r>
          </a:p>
          <a:p>
            <a:pPr lvl="1"/>
            <a:r>
              <a:rPr lang="en-US" dirty="0" smtClean="0"/>
              <a:t>Sponsorship is not automatically granted (yearly </a:t>
            </a:r>
            <a:r>
              <a:rPr lang="en-US" dirty="0" err="1" smtClean="0"/>
              <a:t>MoU</a:t>
            </a:r>
            <a:r>
              <a:rPr lang="en-US" dirty="0" smtClean="0"/>
              <a:t> or Multiple year </a:t>
            </a:r>
            <a:r>
              <a:rPr lang="en-US" dirty="0" err="1" smtClean="0"/>
              <a:t>MoU</a:t>
            </a:r>
            <a:r>
              <a:rPr lang="en-US" dirty="0" smtClean="0"/>
              <a:t>),</a:t>
            </a:r>
          </a:p>
          <a:p>
            <a:pPr lvl="1"/>
            <a:r>
              <a:rPr lang="en-US" dirty="0" smtClean="0"/>
              <a:t>Go through an online IEEE procedure (ICX),</a:t>
            </a:r>
          </a:p>
          <a:p>
            <a:pPr lvl="1"/>
            <a:r>
              <a:rPr lang="en-US" dirty="0" smtClean="0"/>
              <a:t> Once approved by IEEE, an </a:t>
            </a:r>
            <a:r>
              <a:rPr lang="en-US" dirty="0" err="1" smtClean="0"/>
              <a:t>MoU</a:t>
            </a:r>
            <a:r>
              <a:rPr lang="en-US" dirty="0" smtClean="0"/>
              <a:t> is generated and sent to all the sponsoring parties,</a:t>
            </a:r>
          </a:p>
          <a:p>
            <a:pPr lvl="1"/>
            <a:r>
              <a:rPr lang="en-US" dirty="0" smtClean="0"/>
              <a:t>Once the </a:t>
            </a:r>
            <a:r>
              <a:rPr lang="en-US" dirty="0" err="1" smtClean="0"/>
              <a:t>MoU</a:t>
            </a:r>
            <a:r>
              <a:rPr lang="en-US" dirty="0" smtClean="0"/>
              <a:t> is signed by all parties, the sponsorship is granted.</a:t>
            </a:r>
          </a:p>
          <a:p>
            <a:pPr lvl="1"/>
            <a:endParaRPr lang="en-US" dirty="0"/>
          </a:p>
        </p:txBody>
      </p:sp>
      <p:pic>
        <p:nvPicPr>
          <p:cNvPr id="4" name="Picture 4" descr="MAIN_LOG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2667000" cy="248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Cham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886200"/>
            <a:ext cx="1524000" cy="2286000"/>
          </a:xfrm>
          <a:prstGeom prst="rect">
            <a:avLst/>
          </a:prstGeom>
        </p:spPr>
      </p:pic>
      <p:sp>
        <p:nvSpPr>
          <p:cNvPr id="7" name="Espace réservé du numéro de diapositive 6"/>
          <p:cNvSpPr>
            <a:spLocks noGrp="1"/>
          </p:cNvSpPr>
          <p:nvPr>
            <p:ph type="sldNum" sz="quarter" idx="13"/>
          </p:nvPr>
        </p:nvSpPr>
        <p:spPr/>
        <p:txBody>
          <a:bodyPr/>
          <a:lstStyle/>
          <a:p>
            <a:fld id="{60BC5383-B22C-A746-A4AF-C32103C6BFA6}" type="slidenum">
              <a:rPr lang="en-US" smtClean="0"/>
              <a:pPr/>
              <a:t>15</a:t>
            </a:fld>
            <a:endParaRPr lang="en-US" dirty="0"/>
          </a:p>
        </p:txBody>
      </p:sp>
      <p:sp>
        <p:nvSpPr>
          <p:cNvPr id="8"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4"/>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9" name="ZoneTexte 8"/>
          <p:cNvSpPr txBox="1"/>
          <p:nvPr/>
        </p:nvSpPr>
        <p:spPr>
          <a:xfrm>
            <a:off x="381000" y="6412468"/>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0" name="ZoneTexte 9"/>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340624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3</a:t>
            </a:r>
            <a:endParaRPr lang="fr-FR" dirty="0"/>
          </a:p>
        </p:txBody>
      </p:sp>
      <p:sp>
        <p:nvSpPr>
          <p:cNvPr id="3" name="Espace réservé du contenu 2"/>
          <p:cNvSpPr>
            <a:spLocks noGrp="1"/>
          </p:cNvSpPr>
          <p:nvPr>
            <p:ph sz="half" idx="11"/>
          </p:nvPr>
        </p:nvSpPr>
        <p:spPr/>
        <p:txBody>
          <a:bodyPr>
            <a:noAutofit/>
          </a:bodyPr>
          <a:lstStyle/>
          <a:p>
            <a:r>
              <a:rPr lang="en-US" sz="2800" dirty="0" smtClean="0"/>
              <a:t>Organize the conference:</a:t>
            </a:r>
          </a:p>
          <a:p>
            <a:pPr lvl="1"/>
            <a:r>
              <a:rPr lang="en-US" sz="2400" dirty="0" smtClean="0"/>
              <a:t>Recruit a PCO for medium &amp; large conferences</a:t>
            </a:r>
          </a:p>
          <a:p>
            <a:pPr lvl="1"/>
            <a:r>
              <a:rPr lang="en-US" sz="2400" dirty="0" smtClean="0"/>
              <a:t>Define the timeline of the conference,</a:t>
            </a:r>
          </a:p>
          <a:p>
            <a:pPr lvl="1"/>
            <a:r>
              <a:rPr lang="en-US" sz="2400" dirty="0" smtClean="0"/>
              <a:t>Design the Call for papers,</a:t>
            </a:r>
          </a:p>
          <a:p>
            <a:pPr lvl="1"/>
            <a:r>
              <a:rPr lang="en-US" sz="2400" dirty="0" smtClean="0"/>
              <a:t>Define publicity strategies and publicize accordingly,</a:t>
            </a:r>
          </a:p>
          <a:p>
            <a:pPr lvl="1"/>
            <a:r>
              <a:rPr lang="en-US" sz="2400" dirty="0" smtClean="0"/>
              <a:t>Set up the Technical Program, </a:t>
            </a:r>
          </a:p>
          <a:p>
            <a:pPr lvl="1"/>
            <a:r>
              <a:rPr lang="en-US" sz="2400" dirty="0" smtClean="0"/>
              <a:t>Set up Registration Site,</a:t>
            </a:r>
          </a:p>
          <a:p>
            <a:pPr lvl="1"/>
            <a:r>
              <a:rPr lang="en-US" sz="2400" dirty="0" smtClean="0"/>
              <a:t>At each step oversee the budget,</a:t>
            </a:r>
          </a:p>
          <a:p>
            <a:pPr lvl="1"/>
            <a:r>
              <a:rPr lang="en-US" sz="2400" dirty="0" smtClean="0"/>
              <a:t>Address any logistics issues …</a:t>
            </a:r>
          </a:p>
          <a:p>
            <a:pPr lvl="1"/>
            <a:endParaRPr lang="en-US" sz="2400" dirty="0"/>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16</a:t>
            </a:fld>
            <a:endParaRPr lang="en-US" dirty="0"/>
          </a:p>
        </p:txBody>
      </p:sp>
      <p:sp>
        <p:nvSpPr>
          <p:cNvPr id="6" name="ZoneTexte 5"/>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7" name="ZoneTexte 6"/>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424736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4 &amp; 5</a:t>
            </a:r>
            <a:endParaRPr lang="fr-FR" dirty="0"/>
          </a:p>
        </p:txBody>
      </p:sp>
      <p:sp>
        <p:nvSpPr>
          <p:cNvPr id="3" name="Espace réservé du contenu 2"/>
          <p:cNvSpPr>
            <a:spLocks noGrp="1"/>
          </p:cNvSpPr>
          <p:nvPr>
            <p:ph sz="half" idx="11"/>
          </p:nvPr>
        </p:nvSpPr>
        <p:spPr>
          <a:xfrm>
            <a:off x="366889" y="1644953"/>
            <a:ext cx="8381999" cy="2698447"/>
          </a:xfrm>
        </p:spPr>
        <p:txBody>
          <a:bodyPr>
            <a:normAutofit/>
          </a:bodyPr>
          <a:lstStyle/>
          <a:p>
            <a:r>
              <a:rPr lang="en-US" dirty="0" smtClean="0"/>
              <a:t>Save time to enjoy the conference,</a:t>
            </a:r>
          </a:p>
          <a:p>
            <a:r>
              <a:rPr lang="en-US" dirty="0" smtClean="0"/>
              <a:t>Close properly the Conference</a:t>
            </a:r>
          </a:p>
          <a:p>
            <a:pPr lvl="1"/>
            <a:r>
              <a:rPr lang="en-US" dirty="0" smtClean="0"/>
              <a:t>Submit final report,</a:t>
            </a:r>
          </a:p>
          <a:p>
            <a:pPr lvl="1"/>
            <a:r>
              <a:rPr lang="en-US" dirty="0" smtClean="0"/>
              <a:t>Submit final budget,</a:t>
            </a:r>
          </a:p>
          <a:p>
            <a:pPr lvl="1"/>
            <a:r>
              <a:rPr lang="en-US" dirty="0" smtClean="0"/>
              <a:t>Transfer the surplus to the sponsoring parties,</a:t>
            </a:r>
          </a:p>
          <a:p>
            <a:pPr lvl="1"/>
            <a:r>
              <a:rPr lang="en-US" dirty="0" smtClean="0"/>
              <a:t>Close the account used for the conference.</a:t>
            </a:r>
          </a:p>
          <a:p>
            <a:pPr lvl="1"/>
            <a:endParaRPr lang="en-US" dirty="0"/>
          </a:p>
        </p:txBody>
      </p:sp>
      <p:pic>
        <p:nvPicPr>
          <p:cNvPr id="5" name="Image 4" descr="Con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524000"/>
            <a:ext cx="2636264" cy="1752600"/>
          </a:xfrm>
          <a:prstGeom prst="rect">
            <a:avLst/>
          </a:prstGeom>
        </p:spPr>
      </p:pic>
      <p:pic>
        <p:nvPicPr>
          <p:cNvPr id="6" name="Image 5" descr="vac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724" y="4419600"/>
            <a:ext cx="2954676" cy="2209800"/>
          </a:xfrm>
          <a:prstGeom prst="rect">
            <a:avLst/>
          </a:prstGeom>
        </p:spPr>
      </p:pic>
      <p:pic>
        <p:nvPicPr>
          <p:cNvPr id="7" name="Image 6" descr="Cham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3886200"/>
            <a:ext cx="1524000" cy="2286000"/>
          </a:xfrm>
          <a:prstGeom prst="rect">
            <a:avLst/>
          </a:prstGeom>
        </p:spPr>
      </p:pic>
      <p:sp>
        <p:nvSpPr>
          <p:cNvPr id="8" name="Espace réservé du numéro de diapositive 7"/>
          <p:cNvSpPr>
            <a:spLocks noGrp="1"/>
          </p:cNvSpPr>
          <p:nvPr>
            <p:ph type="sldNum" sz="quarter" idx="13"/>
          </p:nvPr>
        </p:nvSpPr>
        <p:spPr/>
        <p:txBody>
          <a:bodyPr/>
          <a:lstStyle/>
          <a:p>
            <a:fld id="{60BC5383-B22C-A746-A4AF-C32103C6BFA6}" type="slidenum">
              <a:rPr lang="en-US" smtClean="0"/>
              <a:pPr/>
              <a:t>17</a:t>
            </a:fld>
            <a:endParaRPr lang="en-US" dirty="0"/>
          </a:p>
        </p:txBody>
      </p:sp>
      <p:sp>
        <p:nvSpPr>
          <p:cNvPr id="9" name="ZoneTexte 8"/>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0" name="ZoneTexte 9"/>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404868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57400"/>
            <a:ext cx="7772400" cy="2003425"/>
          </a:xfrm>
        </p:spPr>
        <p:style>
          <a:lnRef idx="3">
            <a:schemeClr val="lt1"/>
          </a:lnRef>
          <a:fillRef idx="1">
            <a:schemeClr val="accent1"/>
          </a:fillRef>
          <a:effectRef idx="1">
            <a:schemeClr val="accent1"/>
          </a:effectRef>
          <a:fontRef idx="minor">
            <a:schemeClr val="lt1"/>
          </a:fontRef>
        </p:style>
        <p:txBody>
          <a:bodyPr>
            <a:normAutofit/>
          </a:bodyPr>
          <a:lstStyle/>
          <a:p>
            <a:r>
              <a:rPr lang="en-US" sz="4800" dirty="0" smtClean="0"/>
              <a:t>How Monaco </a:t>
            </a:r>
            <a:r>
              <a:rPr lang="en-US" sz="4800" dirty="0" smtClean="0"/>
              <a:t>CVB helped </a:t>
            </a:r>
            <a:r>
              <a:rPr lang="en-US" sz="4800" dirty="0" smtClean="0"/>
              <a:t>us</a:t>
            </a:r>
            <a:endParaRPr lang="en-US" sz="4800" dirty="0"/>
          </a:p>
        </p:txBody>
      </p:sp>
      <p:sp>
        <p:nvSpPr>
          <p:cNvPr id="6" name="Espace réservé du numéro de diapositive 5"/>
          <p:cNvSpPr>
            <a:spLocks noGrp="1"/>
          </p:cNvSpPr>
          <p:nvPr>
            <p:ph type="sldNum" sz="quarter" idx="12"/>
          </p:nvPr>
        </p:nvSpPr>
        <p:spPr/>
        <p:txBody>
          <a:bodyPr/>
          <a:lstStyle/>
          <a:p>
            <a:fld id="{3E3F90FA-512D-435D-9FBC-235A423FB910}" type="slidenum">
              <a:rPr lang="en-US" smtClean="0"/>
              <a:t>18</a:t>
            </a:fld>
            <a:endParaRPr lang="en-US"/>
          </a:p>
        </p:txBody>
      </p:sp>
      <p:sp>
        <p:nvSpPr>
          <p:cNvPr id="7"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9" name="ZoneTexte 8"/>
          <p:cNvSpPr txBox="1"/>
          <p:nvPr/>
        </p:nvSpPr>
        <p:spPr>
          <a:xfrm>
            <a:off x="7505095" y="152400"/>
            <a:ext cx="1613505" cy="369332"/>
          </a:xfrm>
          <a:prstGeom prst="rect">
            <a:avLst/>
          </a:prstGeom>
          <a:noFill/>
        </p:spPr>
        <p:txBody>
          <a:bodyPr wrap="none" rtlCol="0">
            <a:spAutoFit/>
          </a:bodyPr>
          <a:lstStyle/>
          <a:p>
            <a:r>
              <a:rPr lang="fr-FR" dirty="0" smtClean="0"/>
              <a:t>MONACO 2016</a:t>
            </a:r>
            <a:endParaRPr lang="fr-FR" dirty="0"/>
          </a:p>
        </p:txBody>
      </p:sp>
    </p:spTree>
    <p:extLst>
      <p:ext uri="{BB962C8B-B14F-4D97-AF65-F5344CB8AC3E}">
        <p14:creationId xmlns:p14="http://schemas.microsoft.com/office/powerpoint/2010/main" val="153253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How I </a:t>
            </a:r>
            <a:r>
              <a:rPr lang="fr-FR" dirty="0" err="1" smtClean="0"/>
              <a:t>had</a:t>
            </a:r>
            <a:r>
              <a:rPr lang="fr-FR" dirty="0" smtClean="0"/>
              <a:t> to </a:t>
            </a:r>
            <a:r>
              <a:rPr lang="fr-FR" dirty="0" err="1" smtClean="0"/>
              <a:t>hear</a:t>
            </a:r>
            <a:r>
              <a:rPr lang="fr-FR" dirty="0" smtClean="0"/>
              <a:t> about </a:t>
            </a:r>
            <a:br>
              <a:rPr lang="fr-FR" dirty="0" smtClean="0"/>
            </a:br>
            <a:r>
              <a:rPr lang="fr-FR" dirty="0" smtClean="0"/>
              <a:t>Monaco as a </a:t>
            </a:r>
            <a:r>
              <a:rPr lang="fr-FR" dirty="0" err="1" smtClean="0"/>
              <a:t>conference</a:t>
            </a:r>
            <a:r>
              <a:rPr lang="fr-FR" dirty="0" smtClean="0"/>
              <a:t> destination?</a:t>
            </a:r>
            <a:endParaRPr lang="fr-FR" dirty="0"/>
          </a:p>
        </p:txBody>
      </p:sp>
      <p:sp>
        <p:nvSpPr>
          <p:cNvPr id="3" name="Espace réservé du contenu 2"/>
          <p:cNvSpPr>
            <a:spLocks noGrp="1"/>
          </p:cNvSpPr>
          <p:nvPr>
            <p:ph sz="half" idx="11"/>
          </p:nvPr>
        </p:nvSpPr>
        <p:spPr/>
        <p:txBody>
          <a:bodyPr>
            <a:normAutofit lnSpcReduction="10000"/>
          </a:bodyPr>
          <a:lstStyle/>
          <a:p>
            <a:r>
              <a:rPr lang="en-US" dirty="0" smtClean="0"/>
              <a:t>I organized many events in Paris and was awarded a medal and the Title of Ambassador of city of Paris for organizing ISCAS in 2010 (1400 participants),</a:t>
            </a:r>
          </a:p>
          <a:p>
            <a:r>
              <a:rPr lang="en-US" dirty="0" smtClean="0"/>
              <a:t>I was invited by “</a:t>
            </a:r>
            <a:r>
              <a:rPr lang="en-US" dirty="0" err="1" smtClean="0"/>
              <a:t>Atout</a:t>
            </a:r>
            <a:r>
              <a:rPr lang="en-US" dirty="0" smtClean="0"/>
              <a:t> </a:t>
            </a:r>
            <a:r>
              <a:rPr lang="en-US" dirty="0"/>
              <a:t>France </a:t>
            </a:r>
            <a:r>
              <a:rPr lang="en-US" dirty="0" smtClean="0"/>
              <a:t>Association” </a:t>
            </a:r>
            <a:r>
              <a:rPr lang="fr-FR" dirty="0" err="1" smtClean="0"/>
              <a:t>who</a:t>
            </a:r>
            <a:r>
              <a:rPr lang="fr-FR" dirty="0" smtClean="0"/>
              <a:t> </a:t>
            </a:r>
            <a:r>
              <a:rPr lang="en-US" dirty="0" smtClean="0"/>
              <a:t>organized </a:t>
            </a:r>
            <a:r>
              <a:rPr lang="en-US" dirty="0"/>
              <a:t>an educational day for associations in </a:t>
            </a:r>
            <a:r>
              <a:rPr lang="en-US" dirty="0" smtClean="0"/>
              <a:t>Paris  on October 2012,</a:t>
            </a:r>
            <a:endParaRPr lang="en-US" dirty="0" smtClean="0"/>
          </a:p>
          <a:p>
            <a:r>
              <a:rPr lang="en-US" dirty="0" smtClean="0"/>
              <a:t>I had the chance to meet Laurence (she was sitting at the same table) who paid a visit to me and invited me to some </a:t>
            </a:r>
            <a:r>
              <a:rPr lang="en-US" dirty="0" smtClean="0"/>
              <a:t>other </a:t>
            </a:r>
            <a:r>
              <a:rPr lang="en-US" dirty="0" smtClean="0"/>
              <a:t>events organized by Monaco in Paris,</a:t>
            </a:r>
          </a:p>
          <a:p>
            <a:r>
              <a:rPr lang="en-US" dirty="0" smtClean="0"/>
              <a:t>Then I decided to have a close look to Monaco as a possible destination for my future events.</a:t>
            </a:r>
          </a:p>
          <a:p>
            <a:endParaRPr lang="en-US" dirty="0" smtClean="0"/>
          </a:p>
          <a:p>
            <a:endParaRPr lang="en-US" dirty="0" smtClean="0"/>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19</a:t>
            </a:fld>
            <a:endParaRPr lang="en-US" dirty="0"/>
          </a:p>
        </p:txBody>
      </p:sp>
      <p:sp>
        <p:nvSpPr>
          <p:cNvPr id="6"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Tree>
    <p:extLst>
      <p:ext uri="{BB962C8B-B14F-4D97-AF65-F5344CB8AC3E}">
        <p14:creationId xmlns:p14="http://schemas.microsoft.com/office/powerpoint/2010/main" val="94600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1"/>
          </p:nvPr>
        </p:nvSpPr>
        <p:spPr>
          <a:xfrm>
            <a:off x="381000" y="1600200"/>
            <a:ext cx="8610600" cy="4953000"/>
          </a:xfrm>
        </p:spPr>
        <p:txBody>
          <a:bodyPr>
            <a:noAutofit/>
          </a:bodyPr>
          <a:lstStyle/>
          <a:p>
            <a:r>
              <a:rPr lang="en-US" sz="1600" dirty="0" smtClean="0"/>
              <a:t>Current Position: Deputy Managing Director of ISEP (Paris) in charge of Research and International Development,</a:t>
            </a:r>
          </a:p>
          <a:p>
            <a:r>
              <a:rPr lang="en-US" sz="1600" dirty="0" smtClean="0"/>
              <a:t>My wife is also holding a PhD and is designing chips for pacemakers and defibrillators,</a:t>
            </a:r>
          </a:p>
          <a:p>
            <a:r>
              <a:rPr lang="en-US" sz="1600" dirty="0" smtClean="0"/>
              <a:t>My daughter is Doctor in dentistry and is pursuing with a specialty in the field, </a:t>
            </a:r>
          </a:p>
          <a:p>
            <a:r>
              <a:rPr lang="en-US" sz="1600" dirty="0" smtClean="0"/>
              <a:t>My research interest can be summarized by </a:t>
            </a:r>
            <a:r>
              <a:rPr lang="en-US" sz="1600" dirty="0"/>
              <a:t>4</a:t>
            </a:r>
            <a:r>
              <a:rPr lang="en-US" sz="1600" dirty="0" smtClean="0"/>
              <a:t> words: « Technology Assessment for Green Electronics »,</a:t>
            </a:r>
          </a:p>
          <a:p>
            <a:r>
              <a:rPr lang="en-US" sz="1600" dirty="0" smtClean="0"/>
              <a:t>IEEE France Section Chair January 2014 to December 2016,</a:t>
            </a:r>
          </a:p>
          <a:p>
            <a:r>
              <a:rPr lang="en-US" sz="1600" dirty="0" smtClean="0"/>
              <a:t>IEEE CASS </a:t>
            </a:r>
            <a:r>
              <a:rPr lang="en-US" sz="1600" dirty="0" err="1" smtClean="0"/>
              <a:t>BoG</a:t>
            </a:r>
            <a:r>
              <a:rPr lang="en-US" sz="1600" dirty="0" smtClean="0"/>
              <a:t> member for 5 years (worldwide election) from 2008-2010, 2012-2013 serving in the conference division,</a:t>
            </a:r>
          </a:p>
          <a:p>
            <a:r>
              <a:rPr lang="en-US" sz="1600" dirty="0" smtClean="0"/>
              <a:t>IEEE CASS Vice-President for conferences since 2014 till now,</a:t>
            </a:r>
          </a:p>
          <a:p>
            <a:r>
              <a:rPr lang="en-US" sz="1600" dirty="0" smtClean="0"/>
              <a:t>ISCAS Steering Committee Chair</a:t>
            </a:r>
            <a:endParaRPr lang="en-US" sz="1600" dirty="0"/>
          </a:p>
        </p:txBody>
      </p:sp>
      <p:pic>
        <p:nvPicPr>
          <p:cNvPr id="4" name="Image 3" descr="Amara-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261459" cy="1295400"/>
          </a:xfrm>
          <a:prstGeom prst="rect">
            <a:avLst/>
          </a:prstGeom>
        </p:spPr>
      </p:pic>
      <p:sp>
        <p:nvSpPr>
          <p:cNvPr id="6" name="Espace réservé du numéro de diapositive 5"/>
          <p:cNvSpPr>
            <a:spLocks noGrp="1"/>
          </p:cNvSpPr>
          <p:nvPr>
            <p:ph type="sldNum" sz="quarter" idx="13"/>
          </p:nvPr>
        </p:nvSpPr>
        <p:spPr/>
        <p:txBody>
          <a:bodyPr/>
          <a:lstStyle/>
          <a:p>
            <a:fld id="{60BC5383-B22C-A746-A4AF-C32103C6BFA6}" type="slidenum">
              <a:rPr lang="en-US" smtClean="0"/>
              <a:pPr/>
              <a:t>2</a:t>
            </a:fld>
            <a:endParaRPr lang="en-US" dirty="0"/>
          </a:p>
        </p:txBody>
      </p:sp>
      <p:sp>
        <p:nvSpPr>
          <p:cNvPr id="7" name="Espace réservé du pied de page 7"/>
          <p:cNvSpPr txBox="1">
            <a:spLocks/>
          </p:cNvSpPr>
          <p:nvPr/>
        </p:nvSpPr>
        <p:spPr>
          <a:xfrm>
            <a:off x="35814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3"/>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9" name="ZoneTexte 8"/>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
        <p:nvSpPr>
          <p:cNvPr id="10" name="ZoneTexte 9"/>
          <p:cNvSpPr txBox="1"/>
          <p:nvPr/>
        </p:nvSpPr>
        <p:spPr>
          <a:xfrm>
            <a:off x="1905000" y="228600"/>
            <a:ext cx="2655595" cy="830997"/>
          </a:xfrm>
          <a:prstGeom prst="rect">
            <a:avLst/>
          </a:prstGeom>
          <a:noFill/>
        </p:spPr>
        <p:txBody>
          <a:bodyPr wrap="none" rtlCol="0">
            <a:spAutoFit/>
          </a:bodyPr>
          <a:lstStyle/>
          <a:p>
            <a:r>
              <a:rPr lang="fr-FR" sz="4800" dirty="0" smtClean="0">
                <a:solidFill>
                  <a:schemeClr val="bg1"/>
                </a:solidFill>
              </a:rPr>
              <a:t>About me</a:t>
            </a:r>
            <a:endParaRPr lang="fr-FR" sz="4800" dirty="0">
              <a:solidFill>
                <a:schemeClr val="bg1"/>
              </a:solidFill>
            </a:endParaRPr>
          </a:p>
        </p:txBody>
      </p:sp>
    </p:spTree>
    <p:extLst>
      <p:ext uri="{BB962C8B-B14F-4D97-AF65-F5344CB8AC3E}">
        <p14:creationId xmlns:p14="http://schemas.microsoft.com/office/powerpoint/2010/main" val="19934665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2-Events organized in Monaco</a:t>
            </a:r>
            <a:endParaRPr lang="en-US" dirty="0"/>
          </a:p>
        </p:txBody>
      </p:sp>
      <p:sp>
        <p:nvSpPr>
          <p:cNvPr id="3" name="Espace réservé du contenu 2"/>
          <p:cNvSpPr>
            <a:spLocks noGrp="1"/>
          </p:cNvSpPr>
          <p:nvPr>
            <p:ph sz="half" idx="11"/>
          </p:nvPr>
        </p:nvSpPr>
        <p:spPr>
          <a:xfrm>
            <a:off x="152400" y="1371600"/>
            <a:ext cx="8777111" cy="5181600"/>
          </a:xfrm>
        </p:spPr>
        <p:txBody>
          <a:bodyPr>
            <a:noAutofit/>
          </a:bodyPr>
          <a:lstStyle/>
          <a:p>
            <a:r>
              <a:rPr lang="fr-FR" sz="2000" dirty="0" smtClean="0"/>
              <a:t>IEEE FTFC </a:t>
            </a:r>
            <a:r>
              <a:rPr lang="fr-FR" sz="2000" dirty="0" smtClean="0"/>
              <a:t>on</a:t>
            </a:r>
            <a:r>
              <a:rPr lang="fr-FR" sz="2000" dirty="0" smtClean="0"/>
              <a:t> </a:t>
            </a:r>
            <a:r>
              <a:rPr lang="fr-FR" sz="2000" dirty="0" smtClean="0"/>
              <a:t>May </a:t>
            </a:r>
            <a:r>
              <a:rPr lang="fr-FR" sz="2000" dirty="0" smtClean="0"/>
              <a:t>2013, Novotel </a:t>
            </a:r>
            <a:r>
              <a:rPr lang="fr-FR" sz="2000" dirty="0" err="1" smtClean="0"/>
              <a:t>hotel</a:t>
            </a:r>
            <a:r>
              <a:rPr lang="fr-FR" sz="2000" dirty="0" smtClean="0"/>
              <a:t>:</a:t>
            </a:r>
            <a:endParaRPr lang="fr-FR" sz="2000" dirty="0" smtClean="0"/>
          </a:p>
          <a:p>
            <a:pPr lvl="1"/>
            <a:r>
              <a:rPr lang="en-US" dirty="0" smtClean="0"/>
              <a:t>I launched this event in 1997 on Low Voltage and Low Power, the topic started to be very hot at this time, it’s what we call now Green Electronics</a:t>
            </a:r>
            <a:r>
              <a:rPr lang="en-US" dirty="0" smtClean="0"/>
              <a:t>, around 80 </a:t>
            </a:r>
            <a:r>
              <a:rPr lang="en-US" dirty="0" err="1" smtClean="0"/>
              <a:t>pax</a:t>
            </a:r>
            <a:r>
              <a:rPr lang="en-US" dirty="0" smtClean="0"/>
              <a:t>,</a:t>
            </a:r>
            <a:endParaRPr lang="en-US" dirty="0" smtClean="0"/>
          </a:p>
          <a:p>
            <a:r>
              <a:rPr lang="en-US" sz="2000" dirty="0" smtClean="0"/>
              <a:t>Board of Director of IEEE Region 8 in </a:t>
            </a:r>
            <a:r>
              <a:rPr lang="en-US" sz="2000" dirty="0" smtClean="0"/>
              <a:t>March 2016, F</a:t>
            </a:r>
            <a:r>
              <a:rPr lang="fr-FR" sz="2000" dirty="0" smtClean="0"/>
              <a:t>a</a:t>
            </a:r>
            <a:r>
              <a:rPr lang="en-US" sz="2000" dirty="0" err="1" smtClean="0"/>
              <a:t>irmont</a:t>
            </a:r>
            <a:r>
              <a:rPr lang="en-US" sz="2000" dirty="0" smtClean="0"/>
              <a:t> hotel:</a:t>
            </a:r>
            <a:endParaRPr lang="en-US" sz="2000" dirty="0" smtClean="0"/>
          </a:p>
          <a:p>
            <a:pPr lvl="1"/>
            <a:r>
              <a:rPr lang="en-US" dirty="0" smtClean="0"/>
              <a:t>Reached a record of more than 200 participants (usually 150),</a:t>
            </a:r>
          </a:p>
          <a:p>
            <a:pPr lvl="1"/>
            <a:r>
              <a:rPr lang="en-US" dirty="0" smtClean="0"/>
              <a:t>The most important VIPs of IEEE staff attended the meeting: the past President, the current President and the President Elect,</a:t>
            </a:r>
          </a:p>
          <a:p>
            <a:pPr lvl="1"/>
            <a:r>
              <a:rPr lang="en-US" dirty="0" smtClean="0"/>
              <a:t>The meeting was evaluated as the most successful meeting for at least the last 2 decades,</a:t>
            </a:r>
          </a:p>
          <a:p>
            <a:r>
              <a:rPr lang="en-US" sz="2000" dirty="0" smtClean="0"/>
              <a:t>ICECS in December </a:t>
            </a:r>
            <a:r>
              <a:rPr lang="en-US" sz="2000" dirty="0" smtClean="0"/>
              <a:t>2016, </a:t>
            </a:r>
            <a:r>
              <a:rPr lang="en-US" sz="2000" dirty="0" err="1" smtClean="0"/>
              <a:t>Grimaldi</a:t>
            </a:r>
            <a:r>
              <a:rPr lang="en-US" sz="2000" dirty="0" smtClean="0"/>
              <a:t> Forum:</a:t>
            </a:r>
            <a:endParaRPr lang="en-US" sz="2000" dirty="0" smtClean="0"/>
          </a:p>
          <a:p>
            <a:pPr lvl="1"/>
            <a:r>
              <a:rPr lang="en-US" dirty="0" smtClean="0"/>
              <a:t>Registration ongoing,</a:t>
            </a:r>
          </a:p>
          <a:p>
            <a:pPr lvl="1"/>
            <a:r>
              <a:rPr lang="en-US" dirty="0" smtClean="0"/>
              <a:t>We have a very good expectations in terms of quality and participants expectations,</a:t>
            </a:r>
          </a:p>
          <a:p>
            <a:pPr lvl="1"/>
            <a:endParaRPr lang="en-US" dirty="0" smtClean="0"/>
          </a:p>
          <a:p>
            <a:pPr lvl="1"/>
            <a:endParaRPr lang="en-US" dirty="0" smtClean="0"/>
          </a:p>
          <a:p>
            <a:pPr lvl="1"/>
            <a:endParaRPr lang="en-US" dirty="0" smtClean="0"/>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20</a:t>
            </a:fld>
            <a:endParaRPr lang="en-US" dirty="0"/>
          </a:p>
        </p:txBody>
      </p:sp>
      <p:sp>
        <p:nvSpPr>
          <p:cNvPr id="6"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Tree>
    <p:extLst>
      <p:ext uri="{BB962C8B-B14F-4D97-AF65-F5344CB8AC3E}">
        <p14:creationId xmlns:p14="http://schemas.microsoft.com/office/powerpoint/2010/main" val="68364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Medals</a:t>
            </a:r>
            <a:endParaRPr lang="fr-FR" dirty="0"/>
          </a:p>
        </p:txBody>
      </p:sp>
      <p:pic>
        <p:nvPicPr>
          <p:cNvPr id="4" name="Image 3" descr="amara_medai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2662015" cy="4000500"/>
          </a:xfrm>
          <a:prstGeom prst="rect">
            <a:avLst/>
          </a:prstGeom>
        </p:spPr>
      </p:pic>
      <p:pic>
        <p:nvPicPr>
          <p:cNvPr id="5" name="Image 4" descr="IMG_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47800"/>
            <a:ext cx="5080000" cy="3810000"/>
          </a:xfrm>
          <a:prstGeom prst="rect">
            <a:avLst/>
          </a:prstGeom>
        </p:spPr>
      </p:pic>
      <p:sp>
        <p:nvSpPr>
          <p:cNvPr id="6" name="ZoneTexte 5"/>
          <p:cNvSpPr txBox="1"/>
          <p:nvPr/>
        </p:nvSpPr>
        <p:spPr>
          <a:xfrm>
            <a:off x="609600" y="5715000"/>
            <a:ext cx="2604048" cy="461665"/>
          </a:xfrm>
          <a:prstGeom prst="rect">
            <a:avLst/>
          </a:prstGeom>
          <a:noFill/>
        </p:spPr>
        <p:txBody>
          <a:bodyPr wrap="none" rtlCol="0">
            <a:spAutoFit/>
          </a:bodyPr>
          <a:lstStyle/>
          <a:p>
            <a:r>
              <a:rPr lang="fr-FR" sz="2400" b="1" dirty="0" smtClean="0">
                <a:solidFill>
                  <a:srgbClr val="3366FF"/>
                </a:solidFill>
              </a:rPr>
              <a:t>ISCAS 2010 in Paris</a:t>
            </a:r>
            <a:endParaRPr lang="fr-FR" sz="2400" b="1" dirty="0">
              <a:solidFill>
                <a:srgbClr val="3366FF"/>
              </a:solidFill>
            </a:endParaRPr>
          </a:p>
        </p:txBody>
      </p:sp>
      <p:sp>
        <p:nvSpPr>
          <p:cNvPr id="7" name="ZoneTexte 6"/>
          <p:cNvSpPr txBox="1"/>
          <p:nvPr/>
        </p:nvSpPr>
        <p:spPr>
          <a:xfrm>
            <a:off x="4419600" y="5410200"/>
            <a:ext cx="4111823" cy="461665"/>
          </a:xfrm>
          <a:prstGeom prst="rect">
            <a:avLst/>
          </a:prstGeom>
          <a:noFill/>
        </p:spPr>
        <p:txBody>
          <a:bodyPr wrap="none" rtlCol="0">
            <a:spAutoFit/>
          </a:bodyPr>
          <a:lstStyle/>
          <a:p>
            <a:r>
              <a:rPr lang="en-US" sz="2400" b="1" smtClean="0">
                <a:solidFill>
                  <a:srgbClr val="3366FF"/>
                </a:solidFill>
              </a:rPr>
              <a:t>R8 Board of Directors, Monaco</a:t>
            </a:r>
            <a:endParaRPr lang="en-US" sz="2400" b="1">
              <a:solidFill>
                <a:srgbClr val="3366FF"/>
              </a:solidFill>
            </a:endParaRPr>
          </a:p>
        </p:txBody>
      </p:sp>
      <p:sp>
        <p:nvSpPr>
          <p:cNvPr id="8" name="Espace réservé du numéro de diapositive 7"/>
          <p:cNvSpPr>
            <a:spLocks noGrp="1"/>
          </p:cNvSpPr>
          <p:nvPr>
            <p:ph type="sldNum" sz="quarter" idx="13"/>
          </p:nvPr>
        </p:nvSpPr>
        <p:spPr/>
        <p:txBody>
          <a:bodyPr/>
          <a:lstStyle/>
          <a:p>
            <a:fld id="{60BC5383-B22C-A746-A4AF-C32103C6BFA6}" type="slidenum">
              <a:rPr lang="en-US" smtClean="0"/>
              <a:pPr/>
              <a:t>21</a:t>
            </a:fld>
            <a:endParaRPr lang="en-US" dirty="0"/>
          </a:p>
        </p:txBody>
      </p:sp>
      <p:sp>
        <p:nvSpPr>
          <p:cNvPr id="9" name="Espace réservé du pied de page 7"/>
          <p:cNvSpPr txBox="1">
            <a:spLocks/>
          </p:cNvSpPr>
          <p:nvPr/>
        </p:nvSpPr>
        <p:spPr>
          <a:xfrm>
            <a:off x="33528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4"/>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smtClean="0">
                <a:solidFill>
                  <a:srgbClr val="FF0000"/>
                </a:solidFill>
              </a:rPr>
              <a:t>IEEE PROPRIETARY</a:t>
            </a:r>
            <a:endParaRPr lang="en-US" b="1" dirty="0">
              <a:solidFill>
                <a:srgbClr val="FF0000"/>
              </a:solidFill>
            </a:endParaRPr>
          </a:p>
        </p:txBody>
      </p:sp>
      <p:sp>
        <p:nvSpPr>
          <p:cNvPr id="10" name="ZoneTexte 9"/>
          <p:cNvSpPr txBox="1"/>
          <p:nvPr/>
        </p:nvSpPr>
        <p:spPr>
          <a:xfrm>
            <a:off x="381000" y="6336268"/>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1" name="ZoneTexte 10"/>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87282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3-How Monaco </a:t>
            </a:r>
            <a:r>
              <a:rPr lang="fr-FR" dirty="0" smtClean="0"/>
              <a:t>CVB</a:t>
            </a:r>
            <a:r>
              <a:rPr lang="fr-FR" dirty="0" smtClean="0"/>
              <a:t> </a:t>
            </a:r>
            <a:r>
              <a:rPr lang="fr-FR" dirty="0" err="1" smtClean="0"/>
              <a:t>helped</a:t>
            </a:r>
            <a:r>
              <a:rPr lang="fr-FR" dirty="0" smtClean="0"/>
              <a:t> us?</a:t>
            </a:r>
            <a:endParaRPr lang="fr-FR" dirty="0"/>
          </a:p>
        </p:txBody>
      </p:sp>
      <p:sp>
        <p:nvSpPr>
          <p:cNvPr id="3" name="Espace réservé du contenu 2"/>
          <p:cNvSpPr>
            <a:spLocks noGrp="1"/>
          </p:cNvSpPr>
          <p:nvPr>
            <p:ph sz="half" idx="11"/>
          </p:nvPr>
        </p:nvSpPr>
        <p:spPr>
          <a:xfrm>
            <a:off x="228600" y="1644952"/>
            <a:ext cx="8777111" cy="4366381"/>
          </a:xfrm>
        </p:spPr>
        <p:txBody>
          <a:bodyPr>
            <a:normAutofit/>
          </a:bodyPr>
          <a:lstStyle/>
          <a:p>
            <a:pPr marL="502920">
              <a:buFont typeface="Wingdings" charset="2"/>
              <a:buChar char="Ø"/>
            </a:pPr>
            <a:r>
              <a:rPr lang="en-US" dirty="0" smtClean="0"/>
              <a:t>Monaco GTB was and is still very helpful in implementing all the 5 challenges I presented:</a:t>
            </a:r>
          </a:p>
          <a:p>
            <a:pPr marL="754380" lvl="1">
              <a:buFont typeface="Wingdings" charset="2"/>
              <a:buChar char="Ø"/>
            </a:pPr>
            <a:r>
              <a:rPr lang="en-US" dirty="0" smtClean="0"/>
              <a:t> Site visit organization,</a:t>
            </a:r>
          </a:p>
          <a:p>
            <a:pPr marL="754380" lvl="1">
              <a:buFont typeface="Wingdings" charset="2"/>
              <a:buChar char="Ø"/>
            </a:pPr>
            <a:r>
              <a:rPr lang="en-US" dirty="0" smtClean="0"/>
              <a:t> Venues visit: all the hotels, </a:t>
            </a:r>
            <a:r>
              <a:rPr lang="en-US" dirty="0" err="1" smtClean="0"/>
              <a:t>Grimaldi</a:t>
            </a:r>
            <a:r>
              <a:rPr lang="en-US" dirty="0" smtClean="0"/>
              <a:t> </a:t>
            </a:r>
            <a:r>
              <a:rPr lang="en-US" dirty="0" smtClean="0"/>
              <a:t>Forum</a:t>
            </a:r>
            <a:r>
              <a:rPr lang="en-US" dirty="0" smtClean="0"/>
              <a:t>, </a:t>
            </a:r>
            <a:r>
              <a:rPr lang="en-US" dirty="0" smtClean="0"/>
              <a:t>possible social events venues</a:t>
            </a:r>
            <a:r>
              <a:rPr lang="is-IS" dirty="0" smtClean="0"/>
              <a:t>…</a:t>
            </a:r>
            <a:endParaRPr lang="en-US" dirty="0" smtClean="0"/>
          </a:p>
          <a:p>
            <a:pPr marL="754380" lvl="1">
              <a:buFont typeface="Wingdings" charset="2"/>
              <a:buChar char="Ø"/>
            </a:pPr>
            <a:r>
              <a:rPr lang="en-US" dirty="0" smtClean="0"/>
              <a:t> Contacts with service providers (AV, catering</a:t>
            </a:r>
            <a:r>
              <a:rPr lang="is-IS" dirty="0" smtClean="0"/>
              <a:t>…)</a:t>
            </a:r>
            <a:r>
              <a:rPr lang="en-US" dirty="0" smtClean="0"/>
              <a:t>,</a:t>
            </a:r>
          </a:p>
          <a:p>
            <a:pPr marL="754380" lvl="1">
              <a:buFont typeface="Wingdings" charset="2"/>
              <a:buChar char="Ø"/>
            </a:pPr>
            <a:r>
              <a:rPr lang="en-US" dirty="0" smtClean="0"/>
              <a:t> Contracts negotiation,</a:t>
            </a:r>
          </a:p>
          <a:p>
            <a:pPr marL="754380" lvl="1">
              <a:buFont typeface="Wingdings" charset="2"/>
              <a:buChar char="Ø"/>
            </a:pPr>
            <a:r>
              <a:rPr lang="en-US" dirty="0"/>
              <a:t> </a:t>
            </a:r>
            <a:r>
              <a:rPr lang="en-US" dirty="0" smtClean="0"/>
              <a:t>Offering welcome reception for FTFC 2013 and ICECS 2016,</a:t>
            </a:r>
          </a:p>
          <a:p>
            <a:pPr marL="754380" lvl="1">
              <a:buFont typeface="Wingdings" charset="2"/>
              <a:buChar char="Ø"/>
            </a:pPr>
            <a:r>
              <a:rPr lang="en-US" dirty="0" smtClean="0"/>
              <a:t> Offering the banquet for the IEEE R8 annual board meeting,</a:t>
            </a:r>
          </a:p>
          <a:p>
            <a:pPr marL="754380" lvl="1">
              <a:buFont typeface="Wingdings" charset="2"/>
              <a:buChar char="Ø"/>
            </a:pPr>
            <a:r>
              <a:rPr lang="en-US" dirty="0"/>
              <a:t> </a:t>
            </a:r>
            <a:r>
              <a:rPr lang="en-US" dirty="0" smtClean="0"/>
              <a:t>Organizing food and wine tasting for the above social events,</a:t>
            </a:r>
          </a:p>
          <a:p>
            <a:pPr marL="754380" lvl="1">
              <a:buFont typeface="Wingdings" charset="2"/>
              <a:buChar char="Ø"/>
            </a:pPr>
            <a:r>
              <a:rPr lang="en-US" dirty="0" smtClean="0"/>
              <a:t> And above all availability, easy to reach, proactivity and generosity in smiles</a:t>
            </a:r>
            <a:r>
              <a:rPr lang="is-IS" dirty="0" smtClean="0"/>
              <a:t>…</a:t>
            </a:r>
            <a:endParaRPr lang="en-US" dirty="0" smtClean="0"/>
          </a:p>
          <a:p>
            <a:pPr marL="754380" lvl="1">
              <a:buFont typeface="Wingdings" charset="2"/>
              <a:buChar char="Ø"/>
            </a:pPr>
            <a:endParaRPr lang="en-US" dirty="0" smtClean="0"/>
          </a:p>
          <a:p>
            <a:pPr marL="754380" lvl="1">
              <a:buFont typeface="Wingdings" charset="2"/>
              <a:buChar char="Ø"/>
            </a:pPr>
            <a:endParaRPr lang="en-US" dirty="0" smtClean="0"/>
          </a:p>
          <a:p>
            <a:pPr lvl="1"/>
            <a:endParaRPr lang="en-US" dirty="0" smtClean="0"/>
          </a:p>
          <a:p>
            <a:pPr lvl="1"/>
            <a:endParaRPr lang="en-US" dirty="0" smtClean="0"/>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22</a:t>
            </a:fld>
            <a:endParaRPr lang="en-US" dirty="0"/>
          </a:p>
        </p:txBody>
      </p:sp>
      <p:sp>
        <p:nvSpPr>
          <p:cNvPr id="6"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Tree>
    <p:extLst>
      <p:ext uri="{BB962C8B-B14F-4D97-AF65-F5344CB8AC3E}">
        <p14:creationId xmlns:p14="http://schemas.microsoft.com/office/powerpoint/2010/main" val="55977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57400"/>
            <a:ext cx="7772400" cy="2003425"/>
          </a:xfrm>
        </p:spPr>
        <p:style>
          <a:lnRef idx="3">
            <a:schemeClr val="lt1"/>
          </a:lnRef>
          <a:fillRef idx="1">
            <a:schemeClr val="accent4"/>
          </a:fillRef>
          <a:effectRef idx="1">
            <a:schemeClr val="accent4"/>
          </a:effectRef>
          <a:fontRef idx="minor">
            <a:schemeClr val="lt1"/>
          </a:fontRef>
        </p:style>
        <p:txBody>
          <a:bodyPr>
            <a:normAutofit/>
          </a:bodyPr>
          <a:lstStyle/>
          <a:p>
            <a:r>
              <a:rPr lang="en-US" sz="4800" dirty="0" smtClean="0"/>
              <a:t>Thank you for your attention</a:t>
            </a:r>
            <a:endParaRPr lang="en-US" sz="4800" dirty="0"/>
          </a:p>
        </p:txBody>
      </p:sp>
      <p:sp>
        <p:nvSpPr>
          <p:cNvPr id="6" name="Espace réservé du numéro de diapositive 5"/>
          <p:cNvSpPr>
            <a:spLocks noGrp="1"/>
          </p:cNvSpPr>
          <p:nvPr>
            <p:ph type="sldNum" sz="quarter" idx="12"/>
          </p:nvPr>
        </p:nvSpPr>
        <p:spPr/>
        <p:txBody>
          <a:bodyPr/>
          <a:lstStyle/>
          <a:p>
            <a:fld id="{3E3F90FA-512D-435D-9FBC-235A423FB910}" type="slidenum">
              <a:rPr lang="en-US" smtClean="0"/>
              <a:t>23</a:t>
            </a:fld>
            <a:endParaRPr lang="en-US"/>
          </a:p>
        </p:txBody>
      </p:sp>
      <p:sp>
        <p:nvSpPr>
          <p:cNvPr id="7"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8" name="ZoneTexte 7"/>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0" name="ZoneTexte 9"/>
          <p:cNvSpPr txBox="1"/>
          <p:nvPr/>
        </p:nvSpPr>
        <p:spPr>
          <a:xfrm>
            <a:off x="7505095" y="152400"/>
            <a:ext cx="1613505" cy="369332"/>
          </a:xfrm>
          <a:prstGeom prst="rect">
            <a:avLst/>
          </a:prstGeom>
          <a:noFill/>
        </p:spPr>
        <p:txBody>
          <a:bodyPr wrap="none" rtlCol="0">
            <a:spAutoFit/>
          </a:bodyPr>
          <a:lstStyle/>
          <a:p>
            <a:r>
              <a:rPr lang="fr-FR" dirty="0" smtClean="0"/>
              <a:t>MONACO 2016</a:t>
            </a:r>
            <a:endParaRPr lang="fr-FR" dirty="0"/>
          </a:p>
        </p:txBody>
      </p:sp>
    </p:spTree>
    <p:extLst>
      <p:ext uri="{BB962C8B-B14F-4D97-AF65-F5344CB8AC3E}">
        <p14:creationId xmlns:p14="http://schemas.microsoft.com/office/powerpoint/2010/main" val="370878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About </a:t>
            </a:r>
            <a:r>
              <a:rPr lang="fr-FR" dirty="0" err="1" smtClean="0"/>
              <a:t>my</a:t>
            </a:r>
            <a:r>
              <a:rPr lang="fr-FR" dirty="0" smtClean="0"/>
              <a:t> Association: IEEE</a:t>
            </a:r>
            <a:endParaRPr lang="fr-FR" dirty="0"/>
          </a:p>
        </p:txBody>
      </p:sp>
      <p:sp>
        <p:nvSpPr>
          <p:cNvPr id="3" name="Espace réservé du contenu 2"/>
          <p:cNvSpPr>
            <a:spLocks noGrp="1"/>
          </p:cNvSpPr>
          <p:nvPr>
            <p:ph sz="half" idx="11"/>
          </p:nvPr>
        </p:nvSpPr>
        <p:spPr/>
        <p:txBody>
          <a:bodyPr>
            <a:normAutofit lnSpcReduction="10000"/>
          </a:bodyPr>
          <a:lstStyle/>
          <a:p>
            <a:r>
              <a:rPr lang="fr-FR" sz="2400" dirty="0"/>
              <a:t>IEEE (Institute of </a:t>
            </a:r>
            <a:r>
              <a:rPr lang="fr-FR" sz="2400" dirty="0" err="1"/>
              <a:t>Electrical</a:t>
            </a:r>
            <a:r>
              <a:rPr lang="fr-FR" sz="2400" dirty="0"/>
              <a:t> and </a:t>
            </a:r>
            <a:r>
              <a:rPr lang="fr-FR" sz="2400" dirty="0" err="1"/>
              <a:t>Electronics</a:t>
            </a:r>
            <a:r>
              <a:rPr lang="fr-FR" sz="2400" dirty="0"/>
              <a:t> </a:t>
            </a:r>
            <a:r>
              <a:rPr lang="fr-FR" sz="2400" dirty="0" err="1"/>
              <a:t>Engineers</a:t>
            </a:r>
            <a:r>
              <a:rPr lang="fr-FR" sz="2400" dirty="0"/>
              <a:t>):</a:t>
            </a:r>
          </a:p>
          <a:p>
            <a:pPr lvl="1"/>
            <a:r>
              <a:rPr lang="fr-FR" sz="2000" dirty="0" err="1" smtClean="0"/>
              <a:t>Interrnational</a:t>
            </a:r>
            <a:r>
              <a:rPr lang="fr-FR" sz="2000" dirty="0" smtClean="0"/>
              <a:t> a</a:t>
            </a:r>
            <a:r>
              <a:rPr lang="fr-FR" sz="2000" dirty="0" smtClean="0"/>
              <a:t>ssociation </a:t>
            </a:r>
            <a:r>
              <a:rPr lang="fr-FR" sz="2000" dirty="0" err="1" smtClean="0"/>
              <a:t>with</a:t>
            </a:r>
            <a:r>
              <a:rPr lang="fr-FR" sz="2000" dirty="0" smtClean="0"/>
              <a:t> the </a:t>
            </a:r>
            <a:r>
              <a:rPr lang="fr-FR" sz="2000" dirty="0" err="1" smtClean="0"/>
              <a:t>Headquarter</a:t>
            </a:r>
            <a:r>
              <a:rPr lang="fr-FR" sz="2000" dirty="0" smtClean="0"/>
              <a:t> in USA, more </a:t>
            </a:r>
            <a:r>
              <a:rPr lang="fr-FR" sz="2000" dirty="0" err="1" smtClean="0"/>
              <a:t>than</a:t>
            </a:r>
            <a:r>
              <a:rPr lang="fr-FR" sz="2000" dirty="0" smtClean="0"/>
              <a:t> one </a:t>
            </a:r>
            <a:r>
              <a:rPr lang="fr-FR" sz="2000" dirty="0" err="1" smtClean="0"/>
              <a:t>century</a:t>
            </a:r>
            <a:r>
              <a:rPr lang="fr-FR" sz="2000" dirty="0" smtClean="0"/>
              <a:t> of </a:t>
            </a:r>
            <a:r>
              <a:rPr lang="fr-FR" sz="2000" dirty="0" err="1" smtClean="0"/>
              <a:t>exixtence</a:t>
            </a:r>
            <a:endParaRPr lang="fr-FR" sz="2000" dirty="0"/>
          </a:p>
          <a:p>
            <a:pPr lvl="1"/>
            <a:r>
              <a:rPr lang="fr-FR" sz="2000" dirty="0" smtClean="0"/>
              <a:t>More </a:t>
            </a:r>
            <a:r>
              <a:rPr lang="fr-FR" sz="2000" dirty="0" err="1" smtClean="0"/>
              <a:t>than</a:t>
            </a:r>
            <a:r>
              <a:rPr lang="fr-FR" sz="2000" dirty="0" smtClean="0"/>
              <a:t> </a:t>
            </a:r>
            <a:r>
              <a:rPr lang="fr-FR" sz="2000" dirty="0" smtClean="0"/>
              <a:t>410 000 </a:t>
            </a:r>
            <a:r>
              <a:rPr lang="fr-FR" sz="2000" dirty="0" err="1" smtClean="0"/>
              <a:t>members</a:t>
            </a:r>
            <a:r>
              <a:rPr lang="fr-FR" sz="2000" dirty="0" smtClean="0"/>
              <a:t> </a:t>
            </a:r>
            <a:r>
              <a:rPr lang="fr-FR" sz="2000" dirty="0"/>
              <a:t>(80000 </a:t>
            </a:r>
            <a:r>
              <a:rPr lang="fr-FR" sz="2000" dirty="0" err="1" smtClean="0"/>
              <a:t>students</a:t>
            </a:r>
            <a:r>
              <a:rPr lang="fr-FR" sz="2000" dirty="0" smtClean="0"/>
              <a:t>) in </a:t>
            </a:r>
            <a:r>
              <a:rPr lang="fr-FR" sz="2000" dirty="0"/>
              <a:t>160 </a:t>
            </a:r>
            <a:r>
              <a:rPr lang="fr-FR" sz="2000" dirty="0" smtClean="0"/>
              <a:t>countries</a:t>
            </a:r>
            <a:r>
              <a:rPr lang="fr-FR" sz="2000" dirty="0" smtClean="0"/>
              <a:t>,</a:t>
            </a:r>
            <a:endParaRPr lang="fr-FR" sz="2000" dirty="0"/>
          </a:p>
          <a:p>
            <a:pPr lvl="1"/>
            <a:r>
              <a:rPr lang="fr-FR" sz="2000" dirty="0"/>
              <a:t>38 </a:t>
            </a:r>
            <a:r>
              <a:rPr lang="fr-FR" sz="2000" dirty="0" err="1" smtClean="0"/>
              <a:t>Technical</a:t>
            </a:r>
            <a:r>
              <a:rPr lang="fr-FR" sz="2000" dirty="0" smtClean="0"/>
              <a:t> </a:t>
            </a:r>
            <a:r>
              <a:rPr lang="fr-FR" sz="2000" dirty="0" err="1" smtClean="0"/>
              <a:t>Societies</a:t>
            </a:r>
            <a:r>
              <a:rPr lang="fr-FR" sz="2000" dirty="0" smtClean="0"/>
              <a:t> and 7 </a:t>
            </a:r>
            <a:r>
              <a:rPr lang="fr-FR" sz="2000" dirty="0" err="1" smtClean="0"/>
              <a:t>Councils</a:t>
            </a:r>
            <a:r>
              <a:rPr lang="fr-FR" sz="2000" dirty="0" smtClean="0"/>
              <a:t>,</a:t>
            </a:r>
            <a:endParaRPr lang="fr-FR" sz="2000" dirty="0"/>
          </a:p>
          <a:p>
            <a:pPr lvl="1"/>
            <a:r>
              <a:rPr lang="fr-FR" sz="2000" dirty="0" smtClean="0"/>
              <a:t>More </a:t>
            </a:r>
            <a:r>
              <a:rPr lang="fr-FR" sz="2000" dirty="0" err="1" smtClean="0"/>
              <a:t>than</a:t>
            </a:r>
            <a:r>
              <a:rPr lang="fr-FR" sz="2000" dirty="0" smtClean="0"/>
              <a:t> </a:t>
            </a:r>
            <a:r>
              <a:rPr lang="fr-FR" sz="2000" dirty="0" smtClean="0"/>
              <a:t> </a:t>
            </a:r>
            <a:r>
              <a:rPr lang="fr-FR" sz="2000" dirty="0"/>
              <a:t>1600 </a:t>
            </a:r>
            <a:r>
              <a:rPr lang="fr-FR" sz="2000" dirty="0" err="1"/>
              <a:t>C</a:t>
            </a:r>
            <a:r>
              <a:rPr lang="fr-FR" sz="2000" dirty="0" err="1" smtClean="0"/>
              <a:t>hapters</a:t>
            </a:r>
            <a:endParaRPr lang="fr-FR" sz="2000" dirty="0"/>
          </a:p>
          <a:p>
            <a:pPr lvl="1"/>
            <a:r>
              <a:rPr lang="fr-FR" sz="2000" dirty="0"/>
              <a:t>324 </a:t>
            </a:r>
            <a:r>
              <a:rPr lang="fr-FR" sz="2000" dirty="0" smtClean="0"/>
              <a:t>S</a:t>
            </a:r>
            <a:r>
              <a:rPr lang="fr-FR" sz="2000" dirty="0" smtClean="0"/>
              <a:t>ections,</a:t>
            </a:r>
            <a:endParaRPr lang="fr-FR" sz="2000" dirty="0"/>
          </a:p>
          <a:p>
            <a:pPr lvl="1"/>
            <a:r>
              <a:rPr lang="fr-FR" sz="2000" dirty="0" err="1" smtClean="0"/>
              <a:t>Publishes</a:t>
            </a:r>
            <a:r>
              <a:rPr lang="fr-FR" sz="2000" dirty="0" smtClean="0"/>
              <a:t> </a:t>
            </a:r>
            <a:r>
              <a:rPr lang="fr-FR" sz="2000" dirty="0"/>
              <a:t>30% </a:t>
            </a:r>
            <a:r>
              <a:rPr lang="fr-FR" sz="2000" dirty="0" smtClean="0"/>
              <a:t>of the </a:t>
            </a:r>
            <a:r>
              <a:rPr lang="fr-FR" sz="2000" dirty="0" err="1" smtClean="0"/>
              <a:t>scientific</a:t>
            </a:r>
            <a:r>
              <a:rPr lang="fr-FR" sz="2000" dirty="0" smtClean="0"/>
              <a:t> and </a:t>
            </a:r>
            <a:r>
              <a:rPr lang="fr-FR" sz="2000" dirty="0" err="1" smtClean="0"/>
              <a:t>technical</a:t>
            </a:r>
            <a:r>
              <a:rPr lang="fr-FR" sz="2000" dirty="0" smtClean="0"/>
              <a:t> production </a:t>
            </a:r>
            <a:r>
              <a:rPr lang="fr-FR" sz="2000" dirty="0" err="1" smtClean="0"/>
              <a:t>worldwide</a:t>
            </a:r>
            <a:r>
              <a:rPr lang="fr-FR" sz="2000" dirty="0" smtClean="0"/>
              <a:t> in </a:t>
            </a:r>
            <a:r>
              <a:rPr lang="fr-FR" sz="2000" dirty="0" err="1" smtClean="0"/>
              <a:t>his</a:t>
            </a:r>
            <a:r>
              <a:rPr lang="fr-FR" sz="2000" dirty="0" smtClean="0"/>
              <a:t> </a:t>
            </a:r>
            <a:r>
              <a:rPr lang="fr-FR" sz="2000" dirty="0" err="1" smtClean="0"/>
              <a:t>field</a:t>
            </a:r>
            <a:r>
              <a:rPr lang="fr-FR" sz="2000" dirty="0" smtClean="0"/>
              <a:t>, </a:t>
            </a:r>
          </a:p>
          <a:p>
            <a:pPr lvl="1"/>
            <a:r>
              <a:rPr lang="fr-FR" sz="2000" dirty="0" err="1" smtClean="0"/>
              <a:t>Offers</a:t>
            </a:r>
            <a:r>
              <a:rPr lang="fr-FR" sz="2000" dirty="0" smtClean="0"/>
              <a:t> </a:t>
            </a:r>
            <a:r>
              <a:rPr lang="fr-FR" sz="2000" dirty="0"/>
              <a:t>900 </a:t>
            </a:r>
            <a:r>
              <a:rPr lang="fr-FR" sz="2000" dirty="0" smtClean="0"/>
              <a:t>International Standards.</a:t>
            </a:r>
            <a:endParaRPr lang="fr-FR" sz="2000" dirty="0"/>
          </a:p>
          <a:p>
            <a:endParaRPr lang="fr-FR" sz="2400" dirty="0"/>
          </a:p>
        </p:txBody>
      </p:sp>
      <p:sp>
        <p:nvSpPr>
          <p:cNvPr id="4" name="Espace réservé du numéro de diapositive 3"/>
          <p:cNvSpPr>
            <a:spLocks noGrp="1"/>
          </p:cNvSpPr>
          <p:nvPr>
            <p:ph type="sldNum" sz="quarter" idx="13"/>
          </p:nvPr>
        </p:nvSpPr>
        <p:spPr/>
        <p:txBody>
          <a:bodyPr/>
          <a:lstStyle/>
          <a:p>
            <a:fld id="{60BC5383-B22C-A746-A4AF-C32103C6BFA6}" type="slidenum">
              <a:rPr lang="en-US" smtClean="0"/>
              <a:pPr/>
              <a:t>3</a:t>
            </a:fld>
            <a:endParaRPr lang="en-US" dirty="0"/>
          </a:p>
        </p:txBody>
      </p:sp>
      <p:sp>
        <p:nvSpPr>
          <p:cNvPr id="5"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smtClean="0">
                <a:solidFill>
                  <a:srgbClr val="FF0000"/>
                </a:solidFill>
              </a:rPr>
              <a:t>IEEE PROPRIETARY</a:t>
            </a:r>
            <a:endParaRPr lang="en-US" b="1" dirty="0">
              <a:solidFill>
                <a:srgbClr val="FF0000"/>
              </a:solidFill>
            </a:endParaRPr>
          </a:p>
        </p:txBody>
      </p:sp>
      <p:sp>
        <p:nvSpPr>
          <p:cNvPr id="6" name="ZoneTexte 5"/>
          <p:cNvSpPr txBox="1"/>
          <p:nvPr/>
        </p:nvSpPr>
        <p:spPr>
          <a:xfrm>
            <a:off x="381000" y="62484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7" name="ZoneTexte 6"/>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15317025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IEEE MISSION &amp; VISION</a:t>
            </a:r>
            <a:endParaRPr lang="fr-FR" dirty="0"/>
          </a:p>
        </p:txBody>
      </p:sp>
      <p:sp>
        <p:nvSpPr>
          <p:cNvPr id="3" name="Espace réservé du contenu 2"/>
          <p:cNvSpPr>
            <a:spLocks noGrp="1"/>
          </p:cNvSpPr>
          <p:nvPr>
            <p:ph sz="half" idx="11"/>
          </p:nvPr>
        </p:nvSpPr>
        <p:spPr/>
        <p:txBody>
          <a:bodyPr>
            <a:normAutofit/>
          </a:bodyPr>
          <a:lstStyle/>
          <a:p>
            <a:r>
              <a:rPr lang="fr-FR" sz="2400" dirty="0" smtClean="0"/>
              <a:t>MISSION:</a:t>
            </a:r>
          </a:p>
          <a:p>
            <a:pPr lvl="1"/>
            <a:r>
              <a:rPr lang="en-US" sz="2000" dirty="0">
                <a:solidFill>
                  <a:srgbClr val="262626"/>
                </a:solidFill>
                <a:latin typeface="Verdana"/>
              </a:rPr>
              <a:t>IEEE fosters technological innovation and excellence </a:t>
            </a:r>
            <a:r>
              <a:rPr lang="en-US" sz="2000" b="1" dirty="0">
                <a:solidFill>
                  <a:srgbClr val="FF0000"/>
                </a:solidFill>
                <a:latin typeface="Verdana"/>
              </a:rPr>
              <a:t>for the benefit of humanity</a:t>
            </a:r>
            <a:r>
              <a:rPr lang="en-US" sz="2000" dirty="0" smtClean="0">
                <a:solidFill>
                  <a:srgbClr val="262626"/>
                </a:solidFill>
                <a:latin typeface="Verdana"/>
              </a:rPr>
              <a:t>.</a:t>
            </a:r>
          </a:p>
          <a:p>
            <a:pPr lvl="1"/>
            <a:endParaRPr lang="en-US" sz="2000" dirty="0">
              <a:solidFill>
                <a:srgbClr val="262626"/>
              </a:solidFill>
              <a:latin typeface="Verdana"/>
            </a:endParaRPr>
          </a:p>
          <a:p>
            <a:r>
              <a:rPr lang="en-US" sz="2400" dirty="0" smtClean="0">
                <a:solidFill>
                  <a:srgbClr val="262626"/>
                </a:solidFill>
              </a:rPr>
              <a:t>VISION:</a:t>
            </a:r>
          </a:p>
          <a:p>
            <a:pPr lvl="1"/>
            <a:r>
              <a:rPr lang="en-US" sz="2000" dirty="0">
                <a:solidFill>
                  <a:srgbClr val="262626"/>
                </a:solidFill>
                <a:latin typeface="Verdana"/>
              </a:rPr>
              <a:t>IEEE will be essential to the global technical community and to technical professionals everywhere, and be universally recognized for the contributions of technology and of technical professionals </a:t>
            </a:r>
            <a:r>
              <a:rPr lang="en-US" sz="2000" b="1" dirty="0">
                <a:solidFill>
                  <a:srgbClr val="FF0000"/>
                </a:solidFill>
                <a:latin typeface="Verdana"/>
              </a:rPr>
              <a:t>in improving global conditions</a:t>
            </a:r>
            <a:r>
              <a:rPr lang="en-US" sz="2000" dirty="0">
                <a:solidFill>
                  <a:srgbClr val="262626"/>
                </a:solidFill>
                <a:latin typeface="Verdana"/>
              </a:rPr>
              <a:t>.</a:t>
            </a:r>
            <a:endParaRPr lang="fr-FR" sz="2000" dirty="0"/>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4</a:t>
            </a:fld>
            <a:endParaRPr lang="en-US" dirty="0"/>
          </a:p>
        </p:txBody>
      </p:sp>
      <p:sp>
        <p:nvSpPr>
          <p:cNvPr id="6"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7" name="ZoneTexte 6"/>
          <p:cNvSpPr txBox="1"/>
          <p:nvPr/>
        </p:nvSpPr>
        <p:spPr>
          <a:xfrm>
            <a:off x="381000" y="62484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8" name="ZoneTexte 7"/>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86462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36550"/>
            <a:ext cx="8121650" cy="914400"/>
          </a:xfrm>
        </p:spPr>
        <p:txBody>
          <a:bodyPr/>
          <a:lstStyle/>
          <a:p>
            <a:pPr>
              <a:defRPr/>
            </a:pPr>
            <a:r>
              <a:rPr lang="en-US" b="1" dirty="0" smtClean="0"/>
              <a:t>IEEE </a:t>
            </a:r>
            <a:r>
              <a:rPr lang="en-US" b="1" dirty="0"/>
              <a:t>Membership By Region </a:t>
            </a:r>
            <a:endParaRPr lang="en-US" dirty="0"/>
          </a:p>
        </p:txBody>
      </p:sp>
      <p:pic>
        <p:nvPicPr>
          <p:cNvPr id="225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31900"/>
            <a:ext cx="909478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0" y="2362200"/>
            <a:ext cx="2359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b="0" dirty="0"/>
          </a:p>
          <a:p>
            <a:pPr eaLnBrk="0" hangingPunct="0"/>
            <a:r>
              <a:rPr lang="cs-CZ" b="0" dirty="0"/>
              <a:t>R1-6: 191,836 </a:t>
            </a:r>
            <a:endParaRPr lang="en-US" dirty="0"/>
          </a:p>
        </p:txBody>
      </p:sp>
      <p:sp>
        <p:nvSpPr>
          <p:cNvPr id="22532" name="Rectangle 7"/>
          <p:cNvSpPr>
            <a:spLocks noChangeArrowheads="1"/>
          </p:cNvSpPr>
          <p:nvPr/>
        </p:nvSpPr>
        <p:spPr bwMode="auto">
          <a:xfrm>
            <a:off x="1433513" y="1649413"/>
            <a:ext cx="2452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b="0"/>
          </a:p>
          <a:p>
            <a:pPr eaLnBrk="0" hangingPunct="0"/>
            <a:r>
              <a:rPr lang="uk-UA" b="0"/>
              <a:t>R7: 16,690 </a:t>
            </a:r>
            <a:endParaRPr lang="en-US"/>
          </a:p>
        </p:txBody>
      </p:sp>
      <p:sp>
        <p:nvSpPr>
          <p:cNvPr id="22533" name="Rectangle 8"/>
          <p:cNvSpPr>
            <a:spLocks noChangeArrowheads="1"/>
          </p:cNvSpPr>
          <p:nvPr/>
        </p:nvSpPr>
        <p:spPr bwMode="auto">
          <a:xfrm>
            <a:off x="838200" y="37338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b="0" dirty="0"/>
          </a:p>
          <a:p>
            <a:pPr eaLnBrk="0" hangingPunct="0"/>
            <a:r>
              <a:rPr lang="fi-FI" b="0" dirty="0"/>
              <a:t>R9: 18,155 </a:t>
            </a:r>
            <a:endParaRPr lang="en-US" dirty="0"/>
          </a:p>
        </p:txBody>
      </p:sp>
      <p:sp>
        <p:nvSpPr>
          <p:cNvPr id="22534" name="Rectangle 9"/>
          <p:cNvSpPr>
            <a:spLocks noChangeArrowheads="1"/>
          </p:cNvSpPr>
          <p:nvPr/>
        </p:nvSpPr>
        <p:spPr bwMode="auto">
          <a:xfrm>
            <a:off x="4876800" y="1600200"/>
            <a:ext cx="269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b="0" dirty="0"/>
          </a:p>
          <a:p>
            <a:pPr eaLnBrk="0" hangingPunct="0"/>
            <a:r>
              <a:rPr lang="is-IS" b="0" dirty="0"/>
              <a:t>R8: 76,246 </a:t>
            </a:r>
            <a:endParaRPr lang="en-US" dirty="0"/>
          </a:p>
        </p:txBody>
      </p:sp>
      <p:sp>
        <p:nvSpPr>
          <p:cNvPr id="22535" name="Rectangle 10"/>
          <p:cNvSpPr>
            <a:spLocks noChangeArrowheads="1"/>
          </p:cNvSpPr>
          <p:nvPr/>
        </p:nvSpPr>
        <p:spPr bwMode="auto">
          <a:xfrm>
            <a:off x="6019800" y="4724400"/>
            <a:ext cx="2700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b="0" dirty="0"/>
          </a:p>
          <a:p>
            <a:pPr eaLnBrk="0" hangingPunct="0"/>
            <a:r>
              <a:rPr lang="is-IS" b="0" dirty="0"/>
              <a:t>R10: 108,929</a:t>
            </a:r>
            <a:endParaRPr lang="en-US" dirty="0"/>
          </a:p>
        </p:txBody>
      </p:sp>
      <p:sp>
        <p:nvSpPr>
          <p:cNvPr id="3" name="Rectangle 2"/>
          <p:cNvSpPr/>
          <p:nvPr/>
        </p:nvSpPr>
        <p:spPr>
          <a:xfrm>
            <a:off x="2286000" y="5486400"/>
            <a:ext cx="5649152" cy="707886"/>
          </a:xfrm>
          <a:prstGeom prst="rect">
            <a:avLst/>
          </a:prstGeom>
          <a:noFill/>
        </p:spPr>
        <p:txBody>
          <a:bodyPr wrap="none" lIns="91440" tIns="45720" rIns="91440" bIns="45720">
            <a:spAutoFit/>
          </a:bodyPr>
          <a:lstStyle/>
          <a:p>
            <a:r>
              <a:rPr lang="fr-FR" sz="4000" b="1" dirty="0" err="1">
                <a:solidFill>
                  <a:schemeClr val="accent1"/>
                </a:solidFill>
              </a:rPr>
              <a:t>Almost</a:t>
            </a:r>
            <a:r>
              <a:rPr lang="fr-FR" sz="4000" b="1" dirty="0">
                <a:solidFill>
                  <a:schemeClr val="accent1"/>
                </a:solidFill>
              </a:rPr>
              <a:t> 412 000 </a:t>
            </a:r>
            <a:r>
              <a:rPr lang="fr-FR" sz="4000" b="1" dirty="0" err="1">
                <a:solidFill>
                  <a:schemeClr val="accent1"/>
                </a:solidFill>
              </a:rPr>
              <a:t>Members</a:t>
            </a:r>
            <a:endParaRPr lang="fr-FR" sz="4000" b="1" dirty="0">
              <a:solidFill>
                <a:schemeClr val="accent1"/>
              </a:solidFill>
            </a:endParaRPr>
          </a:p>
        </p:txBody>
      </p:sp>
      <p:sp>
        <p:nvSpPr>
          <p:cNvPr id="7" name="Espace réservé du numéro de diapositive 6"/>
          <p:cNvSpPr>
            <a:spLocks noGrp="1"/>
          </p:cNvSpPr>
          <p:nvPr>
            <p:ph type="sldNum" sz="quarter" idx="12"/>
          </p:nvPr>
        </p:nvSpPr>
        <p:spPr/>
        <p:txBody>
          <a:bodyPr/>
          <a:lstStyle/>
          <a:p>
            <a:fld id="{3E3F90FA-512D-435D-9FBC-235A423FB910}" type="slidenum">
              <a:rPr lang="en-US" smtClean="0"/>
              <a:t>5</a:t>
            </a:fld>
            <a:endParaRPr lang="en-US"/>
          </a:p>
        </p:txBody>
      </p:sp>
      <p:sp>
        <p:nvSpPr>
          <p:cNvPr id="14" name="Espace réservé du pied de page 7"/>
          <p:cNvSpPr>
            <a:spLocks noGrp="1"/>
          </p:cNvSpPr>
          <p:nvPr>
            <p:ph type="ftr" sz="quarter" idx="11"/>
          </p:nvPr>
        </p:nvSpPr>
        <p:spPr>
          <a:xfrm>
            <a:off x="4267200" y="6356350"/>
            <a:ext cx="2895600" cy="365125"/>
          </a:xfrm>
        </p:spPr>
        <p:txBody>
          <a:bodyPr/>
          <a:lstStyle/>
          <a:p>
            <a:r>
              <a:rPr lang="en-US" b="1" dirty="0" smtClean="0">
                <a:solidFill>
                  <a:srgbClr val="FF0000"/>
                </a:solidFill>
              </a:rPr>
              <a:t>IEEE PROPRIETARY</a:t>
            </a:r>
            <a:endParaRPr lang="en-US" b="1" dirty="0">
              <a:solidFill>
                <a:srgbClr val="FF0000"/>
              </a:solidFill>
            </a:endParaRPr>
          </a:p>
        </p:txBody>
      </p:sp>
      <p:sp>
        <p:nvSpPr>
          <p:cNvPr id="15" name="ZoneTexte 14"/>
          <p:cNvSpPr txBox="1"/>
          <p:nvPr/>
        </p:nvSpPr>
        <p:spPr>
          <a:xfrm>
            <a:off x="381000" y="6412468"/>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6" name="ZoneTexte 15"/>
          <p:cNvSpPr txBox="1"/>
          <p:nvPr/>
        </p:nvSpPr>
        <p:spPr>
          <a:xfrm>
            <a:off x="7505095" y="87868"/>
            <a:ext cx="1613505" cy="369332"/>
          </a:xfrm>
          <a:prstGeom prst="rect">
            <a:avLst/>
          </a:prstGeom>
          <a:noFill/>
        </p:spPr>
        <p:txBody>
          <a:bodyPr wrap="none" rtlCol="0">
            <a:spAutoFit/>
          </a:bodyPr>
          <a:lstStyle/>
          <a:p>
            <a:r>
              <a:rPr lang="fr-FR" dirty="0" smtClean="0"/>
              <a:t>MONACO 2016</a:t>
            </a:r>
            <a:endParaRPr lang="fr-FR" dirty="0"/>
          </a:p>
        </p:txBody>
      </p:sp>
    </p:spTree>
    <p:extLst>
      <p:ext uri="{BB962C8B-B14F-4D97-AF65-F5344CB8AC3E}">
        <p14:creationId xmlns:p14="http://schemas.microsoft.com/office/powerpoint/2010/main" val="22847187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IEEE Global Conference Activity</a:t>
            </a:r>
            <a:endParaRPr lang="en-US" dirty="0"/>
          </a:p>
        </p:txBody>
      </p:sp>
      <p:sp>
        <p:nvSpPr>
          <p:cNvPr id="8" name="Content Placeholder 7"/>
          <p:cNvSpPr>
            <a:spLocks noGrp="1"/>
          </p:cNvSpPr>
          <p:nvPr>
            <p:ph sz="half" idx="11"/>
          </p:nvPr>
        </p:nvSpPr>
        <p:spPr/>
        <p:txBody>
          <a:bodyPr>
            <a:normAutofit lnSpcReduction="10000"/>
          </a:bodyPr>
          <a:lstStyle/>
          <a:p>
            <a:r>
              <a:rPr lang="en-US" dirty="0" smtClean="0"/>
              <a:t>To date in 2016 IEEE….</a:t>
            </a:r>
          </a:p>
          <a:p>
            <a:pPr lvl="1"/>
            <a:r>
              <a:rPr lang="en-US" dirty="0"/>
              <a:t> Is expected to sponsor 1758 conferences* (78% in R7-10)</a:t>
            </a:r>
          </a:p>
          <a:p>
            <a:pPr lvl="2">
              <a:buFont typeface="Verdana" pitchFamily="34" charset="0"/>
              <a:buChar char="―"/>
            </a:pPr>
            <a:r>
              <a:rPr lang="en-US" sz="1600" dirty="0"/>
              <a:t>YTD 775 financially sponsored approved (64% in R7-10)</a:t>
            </a:r>
          </a:p>
          <a:p>
            <a:pPr lvl="2">
              <a:buFont typeface="Verdana" pitchFamily="34" charset="0"/>
              <a:buChar char="―"/>
            </a:pPr>
            <a:r>
              <a:rPr lang="en-US" sz="1600" dirty="0"/>
              <a:t>YTD 718 technically co-sponsored approved (92% in R7-10)</a:t>
            </a:r>
          </a:p>
          <a:p>
            <a:pPr lvl="1"/>
            <a:r>
              <a:rPr lang="en-US" dirty="0" smtClean="0"/>
              <a:t>In 91 countries</a:t>
            </a:r>
          </a:p>
          <a:p>
            <a:pPr lvl="1"/>
            <a:r>
              <a:rPr lang="en-US" dirty="0" smtClean="0"/>
              <a:t>Partnering with over 1100 non-IEEE entities</a:t>
            </a:r>
          </a:p>
          <a:p>
            <a:pPr lvl="2">
              <a:buFont typeface="Verdana" pitchFamily="34" charset="0"/>
              <a:buChar char="―"/>
            </a:pPr>
            <a:r>
              <a:rPr lang="en-US" sz="1600" dirty="0" smtClean="0"/>
              <a:t>76% of all IEEE Conferences are co-sponsored</a:t>
            </a:r>
          </a:p>
          <a:p>
            <a:pPr lvl="2">
              <a:buFont typeface="Verdana" pitchFamily="34" charset="0"/>
              <a:buChar char="―"/>
            </a:pPr>
            <a:r>
              <a:rPr lang="en-US" sz="1600" dirty="0" smtClean="0"/>
              <a:t>89% of those are co-sponsored by a non-IEEE entity</a:t>
            </a:r>
          </a:p>
          <a:p>
            <a:pPr lvl="1"/>
            <a:r>
              <a:rPr lang="en-US" dirty="0" smtClean="0"/>
              <a:t>Estimating over 470,000 attendees</a:t>
            </a:r>
          </a:p>
          <a:p>
            <a:pPr lvl="2">
              <a:buFont typeface="Verdana" pitchFamily="34" charset="0"/>
              <a:buChar char="―"/>
            </a:pPr>
            <a:r>
              <a:rPr lang="en-US" sz="1600" dirty="0" smtClean="0"/>
              <a:t>289K financially sponsored conferences</a:t>
            </a:r>
          </a:p>
          <a:p>
            <a:pPr lvl="2">
              <a:buFont typeface="Verdana" pitchFamily="34" charset="0"/>
              <a:buChar char="―"/>
            </a:pPr>
            <a:r>
              <a:rPr lang="en-US" sz="1600" dirty="0" smtClean="0"/>
              <a:t>181K technically sponsored conferences</a:t>
            </a:r>
          </a:p>
          <a:p>
            <a:pPr lvl="1"/>
            <a:r>
              <a:rPr lang="en-US" dirty="0" smtClean="0"/>
              <a:t>As of 31 May 2016, is expected to acquire 1635 conference proceedings*</a:t>
            </a:r>
            <a:endParaRPr lang="en-US" dirty="0"/>
          </a:p>
        </p:txBody>
      </p:sp>
      <p:sp>
        <p:nvSpPr>
          <p:cNvPr id="2" name="Espace réservé du numéro de diapositive 1"/>
          <p:cNvSpPr>
            <a:spLocks noGrp="1"/>
          </p:cNvSpPr>
          <p:nvPr>
            <p:ph type="sldNum" sz="quarter" idx="13"/>
          </p:nvPr>
        </p:nvSpPr>
        <p:spPr/>
        <p:txBody>
          <a:bodyPr/>
          <a:lstStyle/>
          <a:p>
            <a:fld id="{60BC5383-B22C-A746-A4AF-C32103C6BFA6}" type="slidenum">
              <a:rPr lang="en-US" smtClean="0"/>
              <a:pPr/>
              <a:t>6</a:t>
            </a:fld>
            <a:endParaRPr lang="en-US" dirty="0"/>
          </a:p>
        </p:txBody>
      </p:sp>
      <p:sp>
        <p:nvSpPr>
          <p:cNvPr id="9"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3"/>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11" name="ZoneTexte 10"/>
          <p:cNvSpPr txBox="1"/>
          <p:nvPr/>
        </p:nvSpPr>
        <p:spPr>
          <a:xfrm>
            <a:off x="381000" y="62484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2" name="ZoneTexte 11"/>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25961953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dirty="0" smtClean="0">
                <a:solidFill>
                  <a:srgbClr val="FFFFFF"/>
                </a:solidFill>
                <a:latin typeface="Verdana" pitchFamily="34" charset="0"/>
                <a:ea typeface="ＭＳ Ｐゴシック" pitchFamily="34" charset="-128"/>
                <a:cs typeface="Verdana" pitchFamily="34" charset="0"/>
              </a:rPr>
              <a:t>Total </a:t>
            </a:r>
            <a:r>
              <a:rPr lang="en-US" altLang="en-US" dirty="0">
                <a:solidFill>
                  <a:srgbClr val="FFFFFF"/>
                </a:solidFill>
                <a:latin typeface="Verdana" pitchFamily="34" charset="0"/>
                <a:ea typeface="ＭＳ Ｐゴシック" pitchFamily="34" charset="-128"/>
                <a:cs typeface="Verdana" pitchFamily="34" charset="0"/>
              </a:rPr>
              <a:t>#</a:t>
            </a:r>
            <a:r>
              <a:rPr lang="en-US" altLang="en-US" dirty="0" smtClean="0">
                <a:solidFill>
                  <a:srgbClr val="FFFFFF"/>
                </a:solidFill>
                <a:latin typeface="Verdana" pitchFamily="34" charset="0"/>
                <a:ea typeface="ＭＳ Ｐゴシック" pitchFamily="34" charset="-128"/>
                <a:cs typeface="Verdana" pitchFamily="34" charset="0"/>
              </a:rPr>
              <a:t> of IEEE Conferences</a:t>
            </a:r>
            <a:br>
              <a:rPr lang="en-US" altLang="en-US" dirty="0" smtClean="0">
                <a:solidFill>
                  <a:srgbClr val="FFFFFF"/>
                </a:solidFill>
                <a:latin typeface="Verdana" pitchFamily="34" charset="0"/>
                <a:ea typeface="ＭＳ Ｐゴシック" pitchFamily="34" charset="-128"/>
                <a:cs typeface="Verdana" pitchFamily="34" charset="0"/>
              </a:rPr>
            </a:br>
            <a:r>
              <a:rPr lang="en-US" altLang="en-US" sz="1400" dirty="0" smtClean="0">
                <a:solidFill>
                  <a:srgbClr val="FFFFFF"/>
                </a:solidFill>
                <a:latin typeface="Verdana" pitchFamily="34" charset="0"/>
                <a:ea typeface="ＭＳ Ｐゴシック" pitchFamily="34" charset="-128"/>
                <a:cs typeface="Verdana" pitchFamily="34" charset="0"/>
              </a:rPr>
              <a:t>IEEE Society/Council/Geographic Unit/Other – Sponsored/Co-Sponsored</a:t>
            </a:r>
            <a:endParaRPr lang="en-US" altLang="en-US" dirty="0" smtClean="0">
              <a:latin typeface="Verdana" pitchFamily="34" charset="0"/>
              <a:ea typeface="ＭＳ Ｐゴシック" pitchFamily="34" charset="-128"/>
              <a:cs typeface="Verdana" pitchFamily="34" charset="0"/>
            </a:endParaRPr>
          </a:p>
        </p:txBody>
      </p:sp>
      <p:graphicFrame>
        <p:nvGraphicFramePr>
          <p:cNvPr id="2" name="Content Placeholder 5"/>
          <p:cNvGraphicFramePr>
            <a:graphicFrameLocks noGrp="1"/>
          </p:cNvGraphicFramePr>
          <p:nvPr>
            <p:ph sz="half" idx="11"/>
            <p:extLst>
              <p:ext uri="{D42A27DB-BD31-4B8C-83A1-F6EECF244321}">
                <p14:modId xmlns:p14="http://schemas.microsoft.com/office/powerpoint/2010/main" val="321049482"/>
              </p:ext>
            </p:extLst>
          </p:nvPr>
        </p:nvGraphicFramePr>
        <p:xfrm>
          <a:off x="366713" y="1644650"/>
          <a:ext cx="8382000"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103429" name="TextBox 1"/>
          <p:cNvSpPr txBox="1">
            <a:spLocks noChangeArrowheads="1"/>
          </p:cNvSpPr>
          <p:nvPr/>
        </p:nvSpPr>
        <p:spPr bwMode="auto">
          <a:xfrm>
            <a:off x="1828800" y="5638800"/>
            <a:ext cx="579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defTabSz="457200" eaLnBrk="1" hangingPunct="1"/>
            <a:r>
              <a:rPr lang="en-US" altLang="en-US" sz="1100" dirty="0">
                <a:solidFill>
                  <a:prstClr val="black"/>
                </a:solidFill>
                <a:latin typeface="Arial" pitchFamily="34" charset="0"/>
              </a:rPr>
              <a:t>Conference Activity through </a:t>
            </a:r>
            <a:r>
              <a:rPr lang="en-US" sz="1100" dirty="0" smtClean="0">
                <a:solidFill>
                  <a:prstClr val="black"/>
                </a:solidFill>
              </a:rPr>
              <a:t>30 September 2016</a:t>
            </a:r>
          </a:p>
          <a:p>
            <a:pPr algn="ctr" defTabSz="457200" eaLnBrk="1" hangingPunct="1"/>
            <a:r>
              <a:rPr lang="en-US" sz="1100" dirty="0">
                <a:solidFill>
                  <a:prstClr val="black"/>
                </a:solidFill>
              </a:rPr>
              <a:t>2016 Totals include a projection for events yet to be registered. This value will likely change in future reports.</a:t>
            </a:r>
          </a:p>
          <a:p>
            <a:pPr algn="ctr" defTabSz="457200" eaLnBrk="1" hangingPunct="1"/>
            <a:endParaRPr lang="en-US" sz="1100" dirty="0">
              <a:solidFill>
                <a:prstClr val="black"/>
              </a:solidFill>
            </a:endParaRPr>
          </a:p>
        </p:txBody>
      </p:sp>
      <p:sp>
        <p:nvSpPr>
          <p:cNvPr id="103431" name="TextBox 7"/>
          <p:cNvSpPr txBox="1">
            <a:spLocks noChangeArrowheads="1"/>
          </p:cNvSpPr>
          <p:nvPr/>
        </p:nvSpPr>
        <p:spPr bwMode="auto">
          <a:xfrm>
            <a:off x="1757363" y="2111943"/>
            <a:ext cx="660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defTabSz="457200" eaLnBrk="1" fontAlgn="base" hangingPunct="1">
              <a:spcBef>
                <a:spcPct val="0"/>
              </a:spcBef>
              <a:spcAft>
                <a:spcPct val="0"/>
              </a:spcAft>
            </a:pPr>
            <a:r>
              <a:rPr lang="en-US" altLang="en-US" sz="1200" b="1" dirty="0" smtClean="0">
                <a:solidFill>
                  <a:prstClr val="black"/>
                </a:solidFill>
              </a:rPr>
              <a:t>1331</a:t>
            </a:r>
            <a:endParaRPr lang="en-US" altLang="en-US" sz="1200" b="1" dirty="0">
              <a:solidFill>
                <a:prstClr val="black"/>
              </a:solidFill>
            </a:endParaRPr>
          </a:p>
        </p:txBody>
      </p:sp>
      <p:sp>
        <p:nvSpPr>
          <p:cNvPr id="103432" name="TextBox 8"/>
          <p:cNvSpPr txBox="1">
            <a:spLocks noChangeArrowheads="1"/>
          </p:cNvSpPr>
          <p:nvPr/>
        </p:nvSpPr>
        <p:spPr bwMode="auto">
          <a:xfrm>
            <a:off x="3123972" y="2087903"/>
            <a:ext cx="63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defTabSz="457200" eaLnBrk="1" fontAlgn="base" hangingPunct="1">
              <a:spcBef>
                <a:spcPct val="0"/>
              </a:spcBef>
              <a:spcAft>
                <a:spcPct val="0"/>
              </a:spcAft>
            </a:pPr>
            <a:r>
              <a:rPr lang="en-US" altLang="en-US" sz="1200" b="1" dirty="0" smtClean="0">
                <a:solidFill>
                  <a:prstClr val="black"/>
                </a:solidFill>
              </a:rPr>
              <a:t>1394</a:t>
            </a:r>
            <a:endParaRPr lang="en-US" altLang="en-US" sz="1200" b="1" dirty="0">
              <a:solidFill>
                <a:prstClr val="black"/>
              </a:solidFill>
            </a:endParaRPr>
          </a:p>
        </p:txBody>
      </p:sp>
      <p:sp>
        <p:nvSpPr>
          <p:cNvPr id="103433" name="TextBox 9"/>
          <p:cNvSpPr txBox="1">
            <a:spLocks noChangeArrowheads="1"/>
          </p:cNvSpPr>
          <p:nvPr/>
        </p:nvSpPr>
        <p:spPr bwMode="auto">
          <a:xfrm>
            <a:off x="4313237" y="2139950"/>
            <a:ext cx="790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defTabSz="457200" eaLnBrk="1" fontAlgn="base" hangingPunct="1">
              <a:spcBef>
                <a:spcPct val="0"/>
              </a:spcBef>
              <a:spcAft>
                <a:spcPct val="0"/>
              </a:spcAft>
            </a:pPr>
            <a:r>
              <a:rPr lang="en-US" altLang="en-US" sz="1200" b="1" dirty="0">
                <a:solidFill>
                  <a:prstClr val="black"/>
                </a:solidFill>
              </a:rPr>
              <a:t> </a:t>
            </a:r>
            <a:r>
              <a:rPr lang="en-US" altLang="en-US" sz="1200" b="1" dirty="0" smtClean="0">
                <a:solidFill>
                  <a:prstClr val="black"/>
                </a:solidFill>
              </a:rPr>
              <a:t>1489</a:t>
            </a:r>
            <a:endParaRPr lang="en-US" altLang="en-US" sz="1200" b="1" dirty="0">
              <a:solidFill>
                <a:prstClr val="black"/>
              </a:solidFill>
            </a:endParaRPr>
          </a:p>
        </p:txBody>
      </p:sp>
      <p:sp>
        <p:nvSpPr>
          <p:cNvPr id="103435" name="TextBox 9"/>
          <p:cNvSpPr txBox="1">
            <a:spLocks noChangeArrowheads="1"/>
          </p:cNvSpPr>
          <p:nvPr/>
        </p:nvSpPr>
        <p:spPr bwMode="auto">
          <a:xfrm>
            <a:off x="5686425" y="1820861"/>
            <a:ext cx="658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defTabSz="457200" eaLnBrk="1" fontAlgn="base" hangingPunct="1">
              <a:spcBef>
                <a:spcPct val="0"/>
              </a:spcBef>
              <a:spcAft>
                <a:spcPct val="0"/>
              </a:spcAft>
            </a:pPr>
            <a:r>
              <a:rPr lang="en-US" altLang="en-US" sz="1200" b="1" dirty="0" smtClean="0">
                <a:solidFill>
                  <a:prstClr val="black"/>
                </a:solidFill>
              </a:rPr>
              <a:t>1635</a:t>
            </a:r>
            <a:endParaRPr lang="en-US" altLang="en-US" sz="1200" b="1" dirty="0">
              <a:solidFill>
                <a:prstClr val="black"/>
              </a:solidFill>
            </a:endParaRPr>
          </a:p>
        </p:txBody>
      </p:sp>
      <p:sp>
        <p:nvSpPr>
          <p:cNvPr id="3" name="Espace réservé du numéro de diapositive 2"/>
          <p:cNvSpPr>
            <a:spLocks noGrp="1"/>
          </p:cNvSpPr>
          <p:nvPr>
            <p:ph type="sldNum" sz="quarter" idx="13"/>
          </p:nvPr>
        </p:nvSpPr>
        <p:spPr/>
        <p:txBody>
          <a:bodyPr/>
          <a:lstStyle/>
          <a:p>
            <a:fld id="{60BC5383-B22C-A746-A4AF-C32103C6BFA6}" type="slidenum">
              <a:rPr lang="en-US" smtClean="0"/>
              <a:pPr/>
              <a:t>7</a:t>
            </a:fld>
            <a:endParaRPr lang="en-US" dirty="0"/>
          </a:p>
        </p:txBody>
      </p:sp>
      <p:sp>
        <p:nvSpPr>
          <p:cNvPr id="11" name="Espace réservé du pied de page 7"/>
          <p:cNvSpPr txBox="1">
            <a:spLocks/>
          </p:cNvSpPr>
          <p:nvPr/>
        </p:nvSpPr>
        <p:spPr>
          <a:xfrm>
            <a:off x="3429000" y="635635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4"/>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smtClean="0">
                <a:solidFill>
                  <a:srgbClr val="FF0000"/>
                </a:solidFill>
              </a:rPr>
              <a:t>IEEE PROPRIETARY</a:t>
            </a:r>
            <a:endParaRPr lang="en-US" b="1" dirty="0">
              <a:solidFill>
                <a:srgbClr val="FF0000"/>
              </a:solidFill>
            </a:endParaRPr>
          </a:p>
        </p:txBody>
      </p:sp>
      <p:sp>
        <p:nvSpPr>
          <p:cNvPr id="12" name="ZoneTexte 11"/>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3" name="ZoneTexte 12"/>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34181008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vs 2015 Top 10 Locations </a:t>
            </a:r>
            <a:br>
              <a:rPr lang="en-US" dirty="0" smtClean="0"/>
            </a:br>
            <a:r>
              <a:rPr lang="en-US" dirty="0" smtClean="0"/>
              <a:t>for All Conferences by Country–*</a:t>
            </a:r>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1639543652"/>
              </p:ext>
            </p:extLst>
          </p:nvPr>
        </p:nvGraphicFramePr>
        <p:xfrm>
          <a:off x="4328497" y="1600200"/>
          <a:ext cx="4420215" cy="436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noGrp="1"/>
          </p:cNvGraphicFramePr>
          <p:nvPr>
            <p:ph sz="quarter" idx="4294967295"/>
            <p:extLst>
              <p:ext uri="{D42A27DB-BD31-4B8C-83A1-F6EECF244321}">
                <p14:modId xmlns:p14="http://schemas.microsoft.com/office/powerpoint/2010/main" val="3616458680"/>
              </p:ext>
            </p:extLst>
          </p:nvPr>
        </p:nvGraphicFramePr>
        <p:xfrm>
          <a:off x="228600" y="1600200"/>
          <a:ext cx="4038600" cy="436721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998617" y="6096000"/>
            <a:ext cx="4659760" cy="276999"/>
          </a:xfrm>
          <a:prstGeom prst="rect">
            <a:avLst/>
          </a:prstGeom>
          <a:noFill/>
        </p:spPr>
        <p:txBody>
          <a:bodyPr wrap="square" rtlCol="0">
            <a:spAutoFit/>
          </a:bodyPr>
          <a:lstStyle/>
          <a:p>
            <a:pPr algn="ctr" fontAlgn="auto">
              <a:spcBef>
                <a:spcPts val="0"/>
              </a:spcBef>
              <a:spcAft>
                <a:spcPts val="0"/>
              </a:spcAft>
            </a:pPr>
            <a:r>
              <a:rPr lang="en-US" sz="1100" b="1" dirty="0" smtClean="0"/>
              <a:t>*</a:t>
            </a:r>
            <a:r>
              <a:rPr lang="en-US" sz="1100" dirty="0" smtClean="0"/>
              <a:t> Approved </a:t>
            </a:r>
            <a:r>
              <a:rPr lang="en-US" sz="1200" dirty="0" smtClean="0">
                <a:latin typeface="Arial" panose="020B0604020202020204" pitchFamily="34" charset="0"/>
                <a:cs typeface="Arial" panose="020B0604020202020204" pitchFamily="34" charset="0"/>
              </a:rPr>
              <a:t>Conference Activity </a:t>
            </a:r>
            <a:endParaRPr lang="en-US" sz="1200" dirty="0">
              <a:solidFill>
                <a:prstClr val="black"/>
              </a:solidFill>
            </a:endParaRPr>
          </a:p>
        </p:txBody>
      </p:sp>
      <p:sp>
        <p:nvSpPr>
          <p:cNvPr id="7" name="Espace réservé du numéro de diapositive 6"/>
          <p:cNvSpPr>
            <a:spLocks noGrp="1"/>
          </p:cNvSpPr>
          <p:nvPr>
            <p:ph type="sldNum" sz="quarter" idx="13"/>
          </p:nvPr>
        </p:nvSpPr>
        <p:spPr/>
        <p:txBody>
          <a:bodyPr/>
          <a:lstStyle/>
          <a:p>
            <a:fld id="{60BC5383-B22C-A746-A4AF-C32103C6BFA6}" type="slidenum">
              <a:rPr lang="en-US" smtClean="0"/>
              <a:pPr/>
              <a:t>8</a:t>
            </a:fld>
            <a:endParaRPr lang="en-US" dirty="0"/>
          </a:p>
        </p:txBody>
      </p:sp>
      <p:sp>
        <p:nvSpPr>
          <p:cNvPr id="10" name="Espace réservé du pied de page 7"/>
          <p:cNvSpPr txBox="1">
            <a:spLocks/>
          </p:cNvSpPr>
          <p:nvPr/>
        </p:nvSpPr>
        <p:spPr>
          <a:xfrm>
            <a:off x="3429000" y="6400800"/>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5"/>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11" name="ZoneTexte 10"/>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
        <p:nvSpPr>
          <p:cNvPr id="13" name="ZoneTexte 12"/>
          <p:cNvSpPr txBox="1"/>
          <p:nvPr/>
        </p:nvSpPr>
        <p:spPr>
          <a:xfrm>
            <a:off x="7493806" y="152400"/>
            <a:ext cx="1613505" cy="369332"/>
          </a:xfrm>
          <a:prstGeom prst="rect">
            <a:avLst/>
          </a:prstGeom>
          <a:noFill/>
        </p:spPr>
        <p:txBody>
          <a:bodyPr wrap="none" rtlCol="0">
            <a:spAutoFit/>
          </a:bodyPr>
          <a:lstStyle/>
          <a:p>
            <a:r>
              <a:rPr lang="fr-FR" dirty="0" smtClean="0">
                <a:solidFill>
                  <a:schemeClr val="bg1"/>
                </a:solidFill>
              </a:rPr>
              <a:t>MONACO 2016</a:t>
            </a:r>
            <a:endParaRPr lang="fr-FR" dirty="0">
              <a:solidFill>
                <a:schemeClr val="bg1"/>
              </a:solidFill>
            </a:endParaRPr>
          </a:p>
        </p:txBody>
      </p:sp>
    </p:spTree>
    <p:extLst>
      <p:ext uri="{BB962C8B-B14F-4D97-AF65-F5344CB8AC3E}">
        <p14:creationId xmlns:p14="http://schemas.microsoft.com/office/powerpoint/2010/main" val="2990236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2013 vs 2015 Revenue for All Conferences by Continent–*</a:t>
            </a:r>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2358909269"/>
              </p:ext>
            </p:extLst>
          </p:nvPr>
        </p:nvGraphicFramePr>
        <p:xfrm>
          <a:off x="4438955" y="1600200"/>
          <a:ext cx="4710326" cy="436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noGrp="1"/>
          </p:cNvGraphicFramePr>
          <p:nvPr>
            <p:ph sz="quarter" idx="4294967295"/>
            <p:extLst>
              <p:ext uri="{D42A27DB-BD31-4B8C-83A1-F6EECF244321}">
                <p14:modId xmlns:p14="http://schemas.microsoft.com/office/powerpoint/2010/main" val="517958453"/>
              </p:ext>
            </p:extLst>
          </p:nvPr>
        </p:nvGraphicFramePr>
        <p:xfrm>
          <a:off x="0" y="1600200"/>
          <a:ext cx="4329113" cy="436721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998617" y="6096000"/>
            <a:ext cx="4659760" cy="276999"/>
          </a:xfrm>
          <a:prstGeom prst="rect">
            <a:avLst/>
          </a:prstGeom>
          <a:noFill/>
        </p:spPr>
        <p:txBody>
          <a:bodyPr wrap="square" rtlCol="0">
            <a:spAutoFit/>
          </a:bodyPr>
          <a:lstStyle/>
          <a:p>
            <a:pPr algn="ctr" fontAlgn="auto">
              <a:spcBef>
                <a:spcPts val="0"/>
              </a:spcBef>
              <a:spcAft>
                <a:spcPts val="0"/>
              </a:spcAft>
            </a:pPr>
            <a:r>
              <a:rPr lang="en-US" sz="1100" b="1" dirty="0" smtClean="0"/>
              <a:t>*</a:t>
            </a:r>
            <a:r>
              <a:rPr lang="en-US" sz="1100" dirty="0" smtClean="0"/>
              <a:t> Data as of </a:t>
            </a:r>
            <a:r>
              <a:rPr lang="en-US" sz="1200" dirty="0" smtClean="0">
                <a:solidFill>
                  <a:prstClr val="black"/>
                </a:solidFill>
              </a:rPr>
              <a:t>31 March 2016</a:t>
            </a:r>
            <a:endParaRPr lang="en-US" sz="1200" dirty="0">
              <a:solidFill>
                <a:prstClr val="black"/>
              </a:solidFill>
            </a:endParaRPr>
          </a:p>
        </p:txBody>
      </p:sp>
      <p:sp>
        <p:nvSpPr>
          <p:cNvPr id="5" name="Espace réservé du numéro de diapositive 4"/>
          <p:cNvSpPr>
            <a:spLocks noGrp="1"/>
          </p:cNvSpPr>
          <p:nvPr>
            <p:ph type="sldNum" sz="quarter" idx="13"/>
          </p:nvPr>
        </p:nvSpPr>
        <p:spPr/>
        <p:txBody>
          <a:bodyPr/>
          <a:lstStyle/>
          <a:p>
            <a:fld id="{60BC5383-B22C-A746-A4AF-C32103C6BFA6}" type="slidenum">
              <a:rPr lang="en-US" smtClean="0"/>
              <a:pPr/>
              <a:t>9</a:t>
            </a:fld>
            <a:endParaRPr lang="en-US" dirty="0"/>
          </a:p>
        </p:txBody>
      </p:sp>
      <p:sp>
        <p:nvSpPr>
          <p:cNvPr id="11" name="Espace réservé du pied de page 7"/>
          <p:cNvSpPr txBox="1">
            <a:spLocks/>
          </p:cNvSpPr>
          <p:nvPr/>
        </p:nvSpPr>
        <p:spPr>
          <a:xfrm>
            <a:off x="3429000" y="6416675"/>
            <a:ext cx="2895600" cy="365125"/>
          </a:xfrm>
          <a:prstGeom prst="rect">
            <a:avLst/>
          </a:prstGeom>
          <a:ln>
            <a:noFill/>
          </a:ln>
        </p:spPr>
        <p:txBody>
          <a:bodyPr vert="horz" lIns="91440" tIns="45720" rIns="91440" bIns="45720" rtlCol="0">
            <a:normAutofit fontScale="70000" lnSpcReduction="20000"/>
          </a:bodyPr>
          <a:lstStyle>
            <a:lvl1pPr marL="342900" indent="-342900" algn="l" defTabSz="914400" rtl="0" eaLnBrk="1" latinLnBrk="0" hangingPunct="1">
              <a:spcBef>
                <a:spcPts val="1800"/>
              </a:spcBef>
              <a:buSzPct val="135000"/>
              <a:buFontTx/>
              <a:buBlip>
                <a:blip r:embed="rId5"/>
              </a:buBlip>
              <a:defRPr sz="2200" b="0" kern="1200" baseline="0">
                <a:solidFill>
                  <a:srgbClr val="000000"/>
                </a:solidFill>
                <a:latin typeface="Verdana"/>
                <a:ea typeface="+mn-ea"/>
                <a:cs typeface="Verdana"/>
              </a:defRPr>
            </a:lvl1pPr>
            <a:lvl2pPr marL="594360" indent="-182880" algn="l" defTabSz="9144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9144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914400" rtl="0" eaLnBrk="1" latinLnBrk="0" hangingPunct="1">
              <a:spcBef>
                <a:spcPts val="800"/>
              </a:spcBef>
              <a:buClr>
                <a:schemeClr val="tx1">
                  <a:lumMod val="50000"/>
                  <a:lumOff val="50000"/>
                </a:schemeClr>
              </a:buClr>
              <a:buFont typeface="Arial" panose="020B0604020202020204" pitchFamily="34" charset="0"/>
              <a:buChar char="–"/>
              <a:defRPr sz="1500" kern="1200" baseline="0">
                <a:solidFill>
                  <a:schemeClr val="tx1"/>
                </a:solidFill>
                <a:latin typeface="+mn-lt"/>
                <a:ea typeface="+mn-ea"/>
                <a:cs typeface="+mn-cs"/>
              </a:defRPr>
            </a:lvl4pPr>
            <a:lvl5pPr marL="1234440" indent="-182880" algn="l" defTabSz="9144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b="1" dirty="0" smtClean="0">
                <a:solidFill>
                  <a:srgbClr val="FF0000"/>
                </a:solidFill>
              </a:rPr>
              <a:t>IEEE PROPRIETARY</a:t>
            </a:r>
            <a:endParaRPr lang="en-US" b="1" dirty="0">
              <a:solidFill>
                <a:srgbClr val="FF0000"/>
              </a:solidFill>
            </a:endParaRPr>
          </a:p>
        </p:txBody>
      </p:sp>
      <p:sp>
        <p:nvSpPr>
          <p:cNvPr id="13" name="ZoneTexte 12"/>
          <p:cNvSpPr txBox="1"/>
          <p:nvPr/>
        </p:nvSpPr>
        <p:spPr>
          <a:xfrm>
            <a:off x="381000" y="6324600"/>
            <a:ext cx="2019829" cy="369332"/>
          </a:xfrm>
          <a:prstGeom prst="rect">
            <a:avLst/>
          </a:prstGeom>
          <a:noFill/>
        </p:spPr>
        <p:txBody>
          <a:bodyPr wrap="none" rtlCol="0">
            <a:spAutoFit/>
          </a:bodyPr>
          <a:lstStyle/>
          <a:p>
            <a:r>
              <a:rPr lang="fr-FR" b="1" dirty="0" smtClean="0">
                <a:solidFill>
                  <a:srgbClr val="3366FF"/>
                </a:solidFill>
              </a:rPr>
              <a:t>UIA ASSOCIATIONS</a:t>
            </a:r>
            <a:endParaRPr lang="fr-FR" b="1" dirty="0">
              <a:solidFill>
                <a:srgbClr val="3366FF"/>
              </a:solidFill>
            </a:endParaRPr>
          </a:p>
        </p:txBody>
      </p:sp>
    </p:spTree>
    <p:extLst>
      <p:ext uri="{BB962C8B-B14F-4D97-AF65-F5344CB8AC3E}">
        <p14:creationId xmlns:p14="http://schemas.microsoft.com/office/powerpoint/2010/main" val="2264840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508</TotalTime>
  <Words>1575</Words>
  <Application>Microsoft Macintosh PowerPoint</Application>
  <PresentationFormat>Présentation à l'écran (4:3)</PresentationFormat>
  <Paragraphs>282</Paragraphs>
  <Slides>23</Slides>
  <Notes>6</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HOW IEEE* IS ORGANIZING CONFERENCES WORLWIDE</vt:lpstr>
      <vt:lpstr>Présentation PowerPoint</vt:lpstr>
      <vt:lpstr>About my Association: IEEE</vt:lpstr>
      <vt:lpstr>IEEE MISSION &amp; VISION</vt:lpstr>
      <vt:lpstr>IEEE Membership By Region </vt:lpstr>
      <vt:lpstr>IEEE Global Conference Activity</vt:lpstr>
      <vt:lpstr>Total # of IEEE Conferences IEEE Society/Council/Geographic Unit/Other – Sponsored/Co-Sponsored</vt:lpstr>
      <vt:lpstr>2014 vs 2015 Top 10 Locations  for All Conferences by Country–*</vt:lpstr>
      <vt:lpstr>2013 vs 2015 Revenue for All Conferences by Continent–*</vt:lpstr>
      <vt:lpstr>Conference Size by Attendance IEEE Financially Sponsored/Co-Sponsored Conferences</vt:lpstr>
      <vt:lpstr>Conference Proceedings Usage (as of 30-September-2016)</vt:lpstr>
      <vt:lpstr>What are the Challenges in organizing IEEE Conferences</vt:lpstr>
      <vt:lpstr>SPECIFICITY OF IEEE CONFERENCE ORGANIZERS</vt:lpstr>
      <vt:lpstr>Challenge 1</vt:lpstr>
      <vt:lpstr>Challenge 2</vt:lpstr>
      <vt:lpstr>Challenge 3</vt:lpstr>
      <vt:lpstr>Challenge 4 &amp; 5</vt:lpstr>
      <vt:lpstr>How Monaco CVB helped us</vt:lpstr>
      <vt:lpstr>1- How I had to hear about  Monaco as a conference destination?</vt:lpstr>
      <vt:lpstr>2-Events organized in Monaco</vt:lpstr>
      <vt:lpstr>Medals</vt:lpstr>
      <vt:lpstr>3-How Monaco CVB helped us?</vt:lpstr>
      <vt:lpstr>Thank you for your attention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Global Conference Business</dc:title>
  <dc:creator>Smith, Cheryl A.</dc:creator>
  <cp:lastModifiedBy>amara amara</cp:lastModifiedBy>
  <cp:revision>51</cp:revision>
  <dcterms:created xsi:type="dcterms:W3CDTF">2016-06-08T12:32:42Z</dcterms:created>
  <dcterms:modified xsi:type="dcterms:W3CDTF">2016-10-31T12:18:59Z</dcterms:modified>
</cp:coreProperties>
</file>