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68" r:id="rId4"/>
    <p:sldMasterId id="2147483671" r:id="rId5"/>
    <p:sldMasterId id="2147483674" r:id="rId6"/>
  </p:sldMasterIdLst>
  <p:notesMasterIdLst>
    <p:notesMasterId r:id="rId21"/>
  </p:notesMasterIdLst>
  <p:sldIdLst>
    <p:sldId id="298" r:id="rId7"/>
    <p:sldId id="312" r:id="rId8"/>
    <p:sldId id="297" r:id="rId9"/>
    <p:sldId id="309" r:id="rId10"/>
    <p:sldId id="304" r:id="rId11"/>
    <p:sldId id="261" r:id="rId12"/>
    <p:sldId id="262" r:id="rId13"/>
    <p:sldId id="259" r:id="rId14"/>
    <p:sldId id="314" r:id="rId15"/>
    <p:sldId id="316" r:id="rId16"/>
    <p:sldId id="310" r:id="rId17"/>
    <p:sldId id="311" r:id="rId18"/>
    <p:sldId id="313" r:id="rId19"/>
    <p:sldId id="315" r:id="rId2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78941" autoAdjust="0"/>
  </p:normalViewPr>
  <p:slideViewPr>
    <p:cSldViewPr>
      <p:cViewPr>
        <p:scale>
          <a:sx n="40" d="100"/>
          <a:sy n="40" d="100"/>
        </p:scale>
        <p:origin x="-1603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3D0FB-925D-4543-9EC0-2D47D65CF2B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7694-0B38-4012-A903-4E60EEDF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Tax responsibility, innovation, </a:t>
            </a:r>
            <a:r>
              <a:rPr lang="en-GB" b="1" dirty="0" err="1" smtClean="0">
                <a:solidFill>
                  <a:srgbClr val="FF0000"/>
                </a:solidFill>
              </a:rPr>
              <a:t>ect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4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Tax responsibility, innovation, </a:t>
            </a:r>
            <a:r>
              <a:rPr lang="en-GB" b="1" dirty="0" err="1" smtClean="0">
                <a:solidFill>
                  <a:srgbClr val="FF0000"/>
                </a:solidFill>
              </a:rPr>
              <a:t>ect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4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DD42A-B7B6-42BB-AF24-7EB0474956EA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6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6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1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60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 txBox="1">
            <a:spLocks/>
          </p:cNvSpPr>
          <p:nvPr userDrawn="1"/>
        </p:nvSpPr>
        <p:spPr bwMode="auto">
          <a:xfrm>
            <a:off x="6167438" y="6589713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35E75950-A259-40CE-A31D-D6A93CDF34ED}" type="slidenum">
              <a:rPr lang="en-US" altLang="es-ES" sz="900" u="none" smtClean="0">
                <a:solidFill>
                  <a:srgbClr val="094FA4"/>
                </a:solidFill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 sz="900" u="none" smtClean="0">
              <a:solidFill>
                <a:srgbClr val="094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5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 txBox="1">
            <a:spLocks/>
          </p:cNvSpPr>
          <p:nvPr userDrawn="1"/>
        </p:nvSpPr>
        <p:spPr bwMode="auto">
          <a:xfrm>
            <a:off x="6167438" y="6589713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AAEA462-9649-42DB-A19C-AB366998CC00}" type="slidenum">
              <a:rPr lang="en-US" altLang="es-ES" sz="900" u="none" smtClean="0">
                <a:solidFill>
                  <a:srgbClr val="094FA4"/>
                </a:solidFill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 sz="900" u="none" smtClean="0">
              <a:solidFill>
                <a:srgbClr val="094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6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4"/>
          <p:cNvSpPr txBox="1">
            <a:spLocks/>
          </p:cNvSpPr>
          <p:nvPr userDrawn="1"/>
        </p:nvSpPr>
        <p:spPr bwMode="auto">
          <a:xfrm>
            <a:off x="6167438" y="6589713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03123396-A677-4641-BF30-89A3DC88CF82}" type="slidenum">
              <a:rPr lang="en-US" altLang="es-ES" sz="600" u="none" smtClean="0">
                <a:solidFill>
                  <a:srgbClr val="094FA4"/>
                </a:solidFill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 sz="600" u="none" smtClean="0">
              <a:solidFill>
                <a:srgbClr val="094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0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ásica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0"/>
          <a:stretch>
            <a:fillRect/>
          </a:stretch>
        </p:blipFill>
        <p:spPr bwMode="auto">
          <a:xfrm>
            <a:off x="365125" y="96838"/>
            <a:ext cx="7048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ie de página 4"/>
          <p:cNvSpPr txBox="1">
            <a:spLocks/>
          </p:cNvSpPr>
          <p:nvPr userDrawn="1"/>
        </p:nvSpPr>
        <p:spPr bwMode="auto">
          <a:xfrm>
            <a:off x="6167438" y="6589713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s-ES" sz="600" u="none" smtClean="0">
              <a:solidFill>
                <a:srgbClr val="094FA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básica icon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0"/>
          <a:stretch>
            <a:fillRect/>
          </a:stretch>
        </p:blipFill>
        <p:spPr bwMode="auto">
          <a:xfrm>
            <a:off x="365125" y="96838"/>
            <a:ext cx="7048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ie de página 4"/>
          <p:cNvSpPr txBox="1">
            <a:spLocks/>
          </p:cNvSpPr>
          <p:nvPr userDrawn="1"/>
        </p:nvSpPr>
        <p:spPr bwMode="auto">
          <a:xfrm>
            <a:off x="6153150" y="6551613"/>
            <a:ext cx="2895600" cy="196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2A35F0D7-C238-4D90-B039-2F0D4A7E969B}" type="slidenum">
              <a:rPr lang="en-US" altLang="es-ES" sz="600" u="none" smtClean="0">
                <a:solidFill>
                  <a:srgbClr val="094FA4"/>
                </a:solidFill>
                <a:latin typeface="Stag Sans Light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s-ES" sz="600" u="none" smtClean="0">
              <a:solidFill>
                <a:srgbClr val="094FA4"/>
              </a:solidFill>
              <a:latin typeface="Stag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3524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7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735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AF05-FE18-478D-AB04-5DC6CC76654C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A2E8-32E4-4F10-BD5C-9C8A00D7B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76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4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0"/>
          <a:stretch>
            <a:fillRect/>
          </a:stretch>
        </p:blipFill>
        <p:spPr bwMode="auto">
          <a:xfrm>
            <a:off x="365125" y="96838"/>
            <a:ext cx="7048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0"/>
          <a:stretch>
            <a:fillRect/>
          </a:stretch>
        </p:blipFill>
        <p:spPr bwMode="auto">
          <a:xfrm>
            <a:off x="365125" y="96838"/>
            <a:ext cx="7048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sldNum="0"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/>
        </a:defRPr>
      </a:lvl5pPr>
      <a:lvl6pPr marL="342900"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685800"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028700"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371600"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9511" y="0"/>
            <a:ext cx="9144000" cy="6858000"/>
          </a:xfrm>
          <a:prstGeom prst="rect">
            <a:avLst/>
          </a:prstGeom>
          <a:solidFill>
            <a:srgbClr val="1E497D"/>
          </a:solidFill>
          <a:ln>
            <a:solidFill>
              <a:srgbClr val="1E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4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bg2"/>
              </a:solidFill>
            </a:endParaRPr>
          </a:p>
          <a:p>
            <a:pPr algn="ctr"/>
            <a:endParaRPr lang="en-US" sz="2000" b="1" dirty="0" smtClean="0">
              <a:solidFill>
                <a:schemeClr val="bg2"/>
              </a:solidFill>
            </a:endParaRP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Paula Byrne</a:t>
            </a:r>
            <a:endParaRPr lang="en-US" sz="2000" b="1" dirty="0">
              <a:solidFill>
                <a:schemeClr val="bg2"/>
              </a:solidFill>
            </a:endParaRPr>
          </a:p>
          <a:p>
            <a:pPr algn="ctr"/>
            <a:r>
              <a:rPr lang="fr-BE" sz="3600" b="1" dirty="0" smtClean="0">
                <a:solidFill>
                  <a:srgbClr val="FFC000"/>
                </a:solidFill>
              </a:rPr>
              <a:t>www.csreurope.org</a:t>
            </a:r>
            <a:endParaRPr lang="en-GB" sz="36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" y="457200"/>
            <a:ext cx="2022140" cy="1665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778" y="2459504"/>
            <a:ext cx="7806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>
                <a:solidFill>
                  <a:schemeClr val="bg1"/>
                </a:solidFill>
              </a:rPr>
              <a:t>The challenge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2800" b="1" dirty="0" smtClean="0">
                <a:solidFill>
                  <a:schemeClr val="bg1"/>
                </a:solidFill>
              </a:rPr>
              <a:t>Finding </a:t>
            </a:r>
            <a:r>
              <a:rPr lang="en-US" sz="2800" b="1" dirty="0">
                <a:solidFill>
                  <a:schemeClr val="bg1"/>
                </a:solidFill>
              </a:rPr>
              <a:t>and developing public/private </a:t>
            </a:r>
            <a:r>
              <a:rPr lang="en-US" sz="2800" b="1" dirty="0" smtClean="0">
                <a:solidFill>
                  <a:schemeClr val="bg1"/>
                </a:solidFill>
              </a:rPr>
              <a:t>partnerships</a:t>
            </a:r>
          </a:p>
          <a:p>
            <a:pPr algn="ctr" fontAlgn="base"/>
            <a:endParaRPr lang="en-US" sz="2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nl-BE" sz="2800" b="1" i="1" dirty="0" smtClean="0">
                <a:solidFill>
                  <a:srgbClr val="FFC000"/>
                </a:solidFill>
              </a:rPr>
              <a:t>A unique ability of associations and organisations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06" y="0"/>
            <a:ext cx="9144000" cy="6858000"/>
          </a:xfrm>
          <a:prstGeom prst="rect">
            <a:avLst/>
          </a:prstGeom>
          <a:solidFill>
            <a:srgbClr val="1E497D"/>
          </a:solidFill>
          <a:ln>
            <a:solidFill>
              <a:srgbClr val="1E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806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nl-BE" sz="2800" b="1" dirty="0" smtClean="0">
                <a:solidFill>
                  <a:schemeClr val="bg1"/>
                </a:solidFill>
              </a:rPr>
              <a:t>Part 2</a:t>
            </a:r>
          </a:p>
          <a:p>
            <a:pPr algn="ctr" fontAlgn="base"/>
            <a:endParaRPr lang="nl-BE" sz="2800" b="1" dirty="0">
              <a:solidFill>
                <a:schemeClr val="bg1"/>
              </a:solidFill>
            </a:endParaRPr>
          </a:p>
          <a:p>
            <a:pPr algn="ctr" fontAlgn="base"/>
            <a:r>
              <a:rPr lang="en-US" sz="2800" b="1" dirty="0">
                <a:solidFill>
                  <a:schemeClr val="bg1"/>
                </a:solidFill>
              </a:rPr>
              <a:t>The challenge </a:t>
            </a:r>
          </a:p>
          <a:p>
            <a:pPr algn="ctr" fontAlgn="base"/>
            <a:r>
              <a:rPr lang="en-US" sz="2800" b="1" dirty="0">
                <a:solidFill>
                  <a:schemeClr val="bg1"/>
                </a:solidFill>
              </a:rPr>
              <a:t>Finding and developing public/private </a:t>
            </a:r>
            <a:r>
              <a:rPr lang="en-US" sz="2800" b="1" dirty="0" smtClean="0">
                <a:solidFill>
                  <a:schemeClr val="bg1"/>
                </a:solidFill>
              </a:rPr>
              <a:t>partnerships</a:t>
            </a:r>
          </a:p>
          <a:p>
            <a:pPr algn="ctr" fontAlgn="base"/>
            <a:endParaRPr lang="en-US" sz="2800" b="1" dirty="0">
              <a:solidFill>
                <a:schemeClr val="bg1"/>
              </a:solidFill>
            </a:endParaRPr>
          </a:p>
          <a:p>
            <a:pPr algn="ctr" fontAlgn="base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The </a:t>
            </a:r>
            <a:r>
              <a:rPr lang="en-US" sz="4000" b="1" dirty="0" smtClean="0">
                <a:solidFill>
                  <a:schemeClr val="bg2"/>
                </a:solidFill>
              </a:rPr>
              <a:t>Result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The </a:t>
            </a:r>
            <a:r>
              <a:rPr lang="en-US" sz="3000" b="1" dirty="0"/>
              <a:t>ILO</a:t>
            </a:r>
            <a:r>
              <a:rPr lang="en-US" sz="3000" dirty="0"/>
              <a:t> and the </a:t>
            </a:r>
            <a:r>
              <a:rPr lang="en-US" sz="3000" b="1" dirty="0"/>
              <a:t>Turkish Ministry of </a:t>
            </a:r>
            <a:r>
              <a:rPr lang="en-US" sz="3000" b="1" dirty="0" err="1"/>
              <a:t>Labour</a:t>
            </a:r>
            <a:r>
              <a:rPr lang="en-US" sz="3000" b="1" dirty="0"/>
              <a:t> and Social Security</a:t>
            </a:r>
            <a:r>
              <a:rPr lang="en-US" sz="3000" dirty="0"/>
              <a:t> jointly initiated a project focusing on the elimination of the worst forms of child </a:t>
            </a:r>
            <a:r>
              <a:rPr lang="en-US" sz="3000" dirty="0" err="1"/>
              <a:t>labour</a:t>
            </a:r>
            <a:r>
              <a:rPr lang="en-US" sz="3000" dirty="0"/>
              <a:t> in seasonal hazelnut harvesting, co-funded by the Association of Chocolate, Biscuit and Confectionery Industries of Europe (</a:t>
            </a:r>
            <a:r>
              <a:rPr lang="en-US" sz="3000" b="1" dirty="0"/>
              <a:t>CAOBISCO</a:t>
            </a:r>
            <a:r>
              <a:rPr lang="en-US" sz="3000" dirty="0"/>
              <a:t>) and the </a:t>
            </a:r>
            <a:r>
              <a:rPr lang="en-US" sz="3000" b="1" dirty="0"/>
              <a:t>government of the Netherlands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The </a:t>
            </a:r>
            <a:r>
              <a:rPr lang="en-US" sz="3000" dirty="0"/>
              <a:t>action originated in the province of </a:t>
            </a:r>
            <a:r>
              <a:rPr lang="en-US" sz="3000" dirty="0" err="1"/>
              <a:t>Ordu</a:t>
            </a:r>
            <a:r>
              <a:rPr lang="en-US" sz="3000" dirty="0"/>
              <a:t> </a:t>
            </a:r>
            <a:r>
              <a:rPr lang="en-US" sz="3000" dirty="0" smtClean="0"/>
              <a:t>Region </a:t>
            </a:r>
            <a:r>
              <a:rPr lang="en-US" sz="3000" dirty="0"/>
              <a:t>of </a:t>
            </a:r>
            <a:r>
              <a:rPr lang="en-US" sz="3000" dirty="0" smtClean="0"/>
              <a:t>Turkey in 2013. Following </a:t>
            </a:r>
            <a:r>
              <a:rPr lang="en-US" sz="3000" b="1" dirty="0"/>
              <a:t>a successful first phase</a:t>
            </a:r>
            <a:r>
              <a:rPr lang="en-US" sz="3000" dirty="0"/>
              <a:t>, the intervention was extended to several other provinces </a:t>
            </a:r>
            <a:r>
              <a:rPr lang="en-US" sz="3000" dirty="0" smtClean="0"/>
              <a:t>in 2015- 2017.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Public </a:t>
            </a:r>
            <a:r>
              <a:rPr lang="en-US" sz="2800" b="1" dirty="0">
                <a:solidFill>
                  <a:schemeClr val="bg2"/>
                </a:solidFill>
              </a:rPr>
              <a:t>P</a:t>
            </a:r>
            <a:r>
              <a:rPr lang="en-US" sz="2800" b="1" dirty="0" smtClean="0">
                <a:solidFill>
                  <a:schemeClr val="bg2"/>
                </a:solidFill>
              </a:rPr>
              <a:t>rivate </a:t>
            </a:r>
            <a:r>
              <a:rPr lang="en-US" sz="2800" b="1" dirty="0">
                <a:solidFill>
                  <a:schemeClr val="bg2"/>
                </a:solidFill>
              </a:rPr>
              <a:t>P</a:t>
            </a:r>
            <a:r>
              <a:rPr lang="en-US" sz="2800" b="1" dirty="0" smtClean="0">
                <a:solidFill>
                  <a:schemeClr val="bg2"/>
                </a:solidFill>
              </a:rPr>
              <a:t>artnerships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</a:t>
            </a:r>
            <a:r>
              <a:rPr lang="en-US" dirty="0"/>
              <a:t>on the </a:t>
            </a:r>
            <a:r>
              <a:rPr lang="en-US" dirty="0" smtClean="0"/>
              <a:t>experience </a:t>
            </a:r>
            <a:r>
              <a:rPr lang="en-US" dirty="0"/>
              <a:t>and </a:t>
            </a:r>
            <a:r>
              <a:rPr lang="en-US" dirty="0" smtClean="0"/>
              <a:t>achievements</a:t>
            </a:r>
            <a:r>
              <a:rPr lang="en-US" dirty="0"/>
              <a:t> </a:t>
            </a:r>
            <a:r>
              <a:rPr lang="en-US" dirty="0" smtClean="0"/>
              <a:t>of partners –&gt; </a:t>
            </a:r>
            <a:r>
              <a:rPr lang="en-US" b="1" dirty="0" smtClean="0"/>
              <a:t>increases impact</a:t>
            </a:r>
          </a:p>
          <a:p>
            <a:pPr marL="1377950" lvl="1" indent="-920750">
              <a:buBlip>
                <a:blip r:embed="rId2"/>
              </a:buBlip>
            </a:pPr>
            <a:r>
              <a:rPr lang="en-US" dirty="0" smtClean="0"/>
              <a:t>widespread </a:t>
            </a:r>
            <a:r>
              <a:rPr lang="en-US" dirty="0"/>
              <a:t>awareness and mainstreaming decent work practices in the hazelnut sector</a:t>
            </a:r>
          </a:p>
          <a:p>
            <a:pPr marL="1377950" lvl="1" indent="-920750">
              <a:buBlip>
                <a:blip r:embed="rId2"/>
              </a:buBlip>
            </a:pPr>
            <a:r>
              <a:rPr lang="en-US" dirty="0"/>
              <a:t>strong cooperation among key stakeholders at local, national and international levels</a:t>
            </a:r>
          </a:p>
          <a:p>
            <a:pPr marL="1377950" lvl="1" indent="-920750">
              <a:buBlip>
                <a:blip r:embed="rId2"/>
              </a:buBlip>
            </a:pPr>
            <a:r>
              <a:rPr lang="en-US" dirty="0"/>
              <a:t>sustainable model achieved by dedicated team of experts, training of relevant staff and experts at local and national levels on the intervention strategy</a:t>
            </a:r>
          </a:p>
          <a:p>
            <a:pPr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PPP Recipe for success</a:t>
            </a:r>
            <a:r>
              <a:rPr lang="en-US" sz="2800" b="1" dirty="0">
                <a:solidFill>
                  <a:schemeClr val="bg2"/>
                </a:solidFill>
              </a:rPr>
              <a:t/>
            </a:r>
            <a:br>
              <a:rPr lang="en-US" sz="2800" b="1" dirty="0">
                <a:solidFill>
                  <a:schemeClr val="bg2"/>
                </a:solidFill>
              </a:rPr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/>
          </a:bodyPr>
          <a:lstStyle/>
          <a:p>
            <a:pPr marL="625475" indent="-625475">
              <a:buBlip>
                <a:blip r:embed="rId2"/>
              </a:buBlip>
            </a:pPr>
            <a:r>
              <a:rPr lang="nl-BE" dirty="0" smtClean="0"/>
              <a:t>Find </a:t>
            </a:r>
            <a:r>
              <a:rPr lang="nl-BE" dirty="0" smtClean="0"/>
              <a:t>partners who share your goals</a:t>
            </a:r>
          </a:p>
          <a:p>
            <a:pPr marL="625475" indent="-625475">
              <a:buBlip>
                <a:blip r:embed="rId2"/>
              </a:buBlip>
            </a:pPr>
            <a:r>
              <a:rPr lang="nl-BE" dirty="0" smtClean="0"/>
              <a:t>Agree </a:t>
            </a:r>
            <a:r>
              <a:rPr lang="nl-BE" b="1" dirty="0" smtClean="0"/>
              <a:t>R</a:t>
            </a:r>
            <a:r>
              <a:rPr lang="nl-BE" dirty="0" smtClean="0"/>
              <a:t>ules, </a:t>
            </a:r>
            <a:r>
              <a:rPr lang="nl-BE" b="1" dirty="0" smtClean="0"/>
              <a:t>R</a:t>
            </a:r>
            <a:r>
              <a:rPr lang="nl-BE" dirty="0" smtClean="0"/>
              <a:t>oles and </a:t>
            </a:r>
            <a:r>
              <a:rPr lang="nl-BE" b="1" dirty="0" smtClean="0"/>
              <a:t>R</a:t>
            </a:r>
            <a:r>
              <a:rPr lang="nl-BE" dirty="0" smtClean="0"/>
              <a:t>esponsibilities</a:t>
            </a:r>
          </a:p>
          <a:p>
            <a:pPr marL="625475" indent="-625475">
              <a:buBlip>
                <a:blip r:embed="rId2"/>
              </a:buBlip>
            </a:pPr>
            <a:r>
              <a:rPr lang="en-US" dirty="0"/>
              <a:t>Identify the win-win </a:t>
            </a:r>
            <a:r>
              <a:rPr lang="en-US" dirty="0" smtClean="0"/>
              <a:t>for all</a:t>
            </a:r>
          </a:p>
          <a:p>
            <a:pPr marL="625475" indent="-625475">
              <a:buBlip>
                <a:blip r:embed="rId2"/>
              </a:buBlip>
            </a:pPr>
            <a:r>
              <a:rPr lang="nl-BE" dirty="0" smtClean="0"/>
              <a:t>Go </a:t>
            </a:r>
            <a:r>
              <a:rPr lang="nl-BE" dirty="0"/>
              <a:t>with the flow sometimes and see where it takes you and your partners</a:t>
            </a:r>
          </a:p>
          <a:p>
            <a:pPr marL="625475" indent="-625475">
              <a:buBlip>
                <a:blip r:embed="rId2"/>
              </a:buBlip>
            </a:pPr>
            <a:r>
              <a:rPr lang="nl-BE" dirty="0" smtClean="0"/>
              <a:t>Deliver on your promises </a:t>
            </a:r>
            <a:r>
              <a:rPr lang="nl-BE" dirty="0" smtClean="0"/>
              <a:t>– Build </a:t>
            </a:r>
            <a:r>
              <a:rPr lang="nl-BE" dirty="0" smtClean="0"/>
              <a:t>trust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06" y="0"/>
            <a:ext cx="9144000" cy="6858000"/>
          </a:xfrm>
          <a:prstGeom prst="rect">
            <a:avLst/>
          </a:prstGeom>
          <a:solidFill>
            <a:srgbClr val="1E497D"/>
          </a:solidFill>
          <a:ln>
            <a:solidFill>
              <a:srgbClr val="1E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222" y="3962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Paula </a:t>
            </a:r>
            <a:r>
              <a:rPr lang="en-US" sz="2400" b="1" dirty="0" smtClean="0">
                <a:solidFill>
                  <a:srgbClr val="FFFF00"/>
                </a:solidFill>
              </a:rPr>
              <a:t>Byrne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pb@csreurope.org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fr-BE" sz="240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fr-BE" sz="3600" b="1" dirty="0" smtClean="0">
                <a:solidFill>
                  <a:srgbClr val="FFC000"/>
                </a:solidFill>
              </a:rPr>
              <a:t>www.csreurope.org</a:t>
            </a:r>
            <a:endParaRPr lang="en-GB" sz="36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5" y="457200"/>
            <a:ext cx="2022140" cy="1665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590800"/>
            <a:ext cx="780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nl-BE" sz="2800" b="1" dirty="0" smtClean="0">
                <a:solidFill>
                  <a:schemeClr val="bg1"/>
                </a:solidFill>
              </a:rPr>
              <a:t>Thank you for waiting....now its your turn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06" y="0"/>
            <a:ext cx="9144000" cy="6858000"/>
          </a:xfrm>
          <a:prstGeom prst="rect">
            <a:avLst/>
          </a:prstGeom>
          <a:solidFill>
            <a:srgbClr val="1E497D"/>
          </a:solidFill>
          <a:ln>
            <a:solidFill>
              <a:srgbClr val="1E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90800"/>
            <a:ext cx="7806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nl-BE" sz="2800" b="1" dirty="0" smtClean="0">
                <a:solidFill>
                  <a:schemeClr val="bg1"/>
                </a:solidFill>
              </a:rPr>
              <a:t>Part 1</a:t>
            </a:r>
          </a:p>
          <a:p>
            <a:pPr algn="ctr" fontAlgn="base"/>
            <a:endParaRPr lang="nl-BE" sz="2800" b="1" dirty="0">
              <a:solidFill>
                <a:schemeClr val="bg1"/>
              </a:solidFill>
            </a:endParaRPr>
          </a:p>
          <a:p>
            <a:pPr algn="ctr" fontAlgn="base"/>
            <a:r>
              <a:rPr lang="en-US" sz="2800" b="1" dirty="0">
                <a:solidFill>
                  <a:schemeClr val="bg1"/>
                </a:solidFill>
              </a:rPr>
              <a:t>The challenge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fontAlgn="base"/>
            <a:endParaRPr lang="nl-BE" sz="2800" b="1" dirty="0">
              <a:solidFill>
                <a:schemeClr val="bg1"/>
              </a:solidFill>
            </a:endParaRPr>
          </a:p>
          <a:p>
            <a:pPr algn="ctr" fontAlgn="base"/>
            <a:r>
              <a:rPr lang="nl-BE" sz="2800" b="1" dirty="0" smtClean="0">
                <a:solidFill>
                  <a:schemeClr val="bg1"/>
                </a:solidFill>
              </a:rPr>
              <a:t>CSR Europe approach to the SDGs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202406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6791"/>
            <a:ext cx="851809" cy="776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About CSR Europe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657600" cy="373379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957851" cy="335279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152399" y="1143000"/>
            <a:ext cx="8849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Leading business network for sustainability/corporate social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Gathers +10.000 companies through its network of multinationals and national partner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Platform for business to learn and act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Working as a dialogue platform with the European Commission and other European stakeholders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27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6791"/>
            <a:ext cx="851809" cy="776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Public Private Partnership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" y="1295400"/>
            <a:ext cx="861885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6791"/>
            <a:ext cx="851809" cy="7768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6446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Challenging </a:t>
            </a:r>
            <a:r>
              <a:rPr lang="en-US" sz="2400" b="1" dirty="0" smtClean="0">
                <a:solidFill>
                  <a:schemeClr val="bg1"/>
                </a:solidFill>
              </a:rPr>
              <a:t>current climate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0681"/>
            <a:ext cx="1991469" cy="11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9224"/>
            <a:ext cx="1698174" cy="1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2852"/>
            <a:ext cx="1456653" cy="10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01214"/>
            <a:ext cx="1456653" cy="103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9" y="1181128"/>
            <a:ext cx="1894731" cy="11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53" y="4025697"/>
            <a:ext cx="2377774" cy="109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9224"/>
            <a:ext cx="1850600" cy="12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4" y="5201214"/>
            <a:ext cx="1894731" cy="11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1143000"/>
            <a:ext cx="45856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Globalisation</a:t>
            </a:r>
            <a:r>
              <a:rPr lang="en-US" sz="3200" dirty="0" smtClean="0"/>
              <a:t> and capitalism are challenged</a:t>
            </a:r>
          </a:p>
          <a:p>
            <a:pPr algn="ctr"/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Trust &amp; confidence decline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Rise of populism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On-going environmental &amp; social challenges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3200" dirty="0" smtClean="0"/>
              <a:t>A more radical change </a:t>
            </a:r>
          </a:p>
          <a:p>
            <a:pPr algn="ctr"/>
            <a:r>
              <a:rPr lang="en-US" sz="3200" dirty="0" smtClean="0"/>
              <a:t>is required: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rethinking growth models</a:t>
            </a:r>
          </a:p>
          <a:p>
            <a:pPr marL="514350" indent="-51435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14350" indent="-514350" algn="ctr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5968721"/>
            <a:ext cx="497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Sustainability needs to be the key driver for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6791"/>
            <a:ext cx="851809" cy="77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256" y="300335"/>
            <a:ext cx="71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UN </a:t>
            </a: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Sustainable Development Goals 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1520" y="1352500"/>
            <a:ext cx="8856984" cy="42101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1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Common Language for Collaboration and Innovation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295"/>
            <a:ext cx="3710880" cy="246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82234"/>
            <a:ext cx="55819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 to unite towards common purpose</a:t>
            </a:r>
          </a:p>
          <a:p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Policy makers: global, regional, national and local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Government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Civil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9079" y="5562600"/>
            <a:ext cx="1837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ACTION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 descr="Afbeeldingsresultaat voor sd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Afbeeldingsresultaat voor sdg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6" y="1915267"/>
            <a:ext cx="4410793" cy="25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4076700" y="-4076700"/>
            <a:ext cx="9905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6791"/>
            <a:ext cx="851809" cy="77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64467"/>
            <a:ext cx="71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Businesses and the SDGs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8494" y="3352800"/>
            <a:ext cx="8211915" cy="2971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000" b="1" i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MORE SYSTEMIC CHANGE / TRANSFORMATION REQUIRED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1" i="0" dirty="0" smtClean="0">
                <a:solidFill>
                  <a:srgbClr val="1E497D"/>
                </a:solidFill>
                <a:latin typeface="Calibri" panose="020F0502020204030204" pitchFamily="34" charset="0"/>
              </a:rPr>
              <a:t> 2 requirements to implement/ leverage the Sustainable Development Goals</a:t>
            </a:r>
          </a:p>
          <a:p>
            <a:pPr marL="0" indent="0">
              <a:buFont typeface="Arial" pitchFamily="34" charset="0"/>
              <a:buNone/>
            </a:pPr>
            <a:endParaRPr lang="en-GB" sz="2000" b="1" i="0" dirty="0">
              <a:solidFill>
                <a:srgbClr val="1E497D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i="0" dirty="0" smtClean="0">
                <a:solidFill>
                  <a:srgbClr val="1E497D"/>
                </a:solidFill>
                <a:latin typeface="Calibri" panose="020F0502020204030204" pitchFamily="34" charset="0"/>
              </a:rPr>
              <a:t>Internal transformation of companies – new business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i="0" dirty="0" smtClean="0">
                <a:solidFill>
                  <a:srgbClr val="1E497D"/>
                </a:solidFill>
                <a:latin typeface="Calibri" panose="020F0502020204030204" pitchFamily="34" charset="0"/>
              </a:rPr>
              <a:t>Collaboration – public/private; private/private; within value chain etc</a:t>
            </a:r>
            <a:r>
              <a:rPr lang="en-GB" sz="2000" i="0" dirty="0" smtClean="0">
                <a:solidFill>
                  <a:srgbClr val="1E497D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FontTx/>
              <a:buChar char="-"/>
            </a:pPr>
            <a:endParaRPr lang="en-GB" sz="2000" i="0" dirty="0">
              <a:solidFill>
                <a:srgbClr val="1E497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i="0" dirty="0" smtClean="0">
              <a:solidFill>
                <a:srgbClr val="1E497D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000" b="1" i="0" dirty="0">
              <a:solidFill>
                <a:srgbClr val="1E497D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2000" b="1" i="0" dirty="0" smtClean="0">
              <a:solidFill>
                <a:srgbClr val="1E497D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2648"/>
            <a:ext cx="1309689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1" y="1447800"/>
            <a:ext cx="1498146" cy="9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1565"/>
            <a:ext cx="13096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39" y="1494091"/>
            <a:ext cx="1760304" cy="8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04963"/>
            <a:ext cx="1393692" cy="81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sosceles Triangle 8"/>
          <p:cNvSpPr/>
          <p:nvPr/>
        </p:nvSpPr>
        <p:spPr>
          <a:xfrm flipV="1">
            <a:off x="488494" y="2666999"/>
            <a:ext cx="8167009" cy="504133"/>
          </a:xfrm>
          <a:prstGeom prst="triangle">
            <a:avLst>
              <a:gd name="adj" fmla="val 501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229103" y="-4229100"/>
            <a:ext cx="6857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19103" r="18661" b="2657"/>
          <a:stretch/>
        </p:blipFill>
        <p:spPr bwMode="auto">
          <a:xfrm>
            <a:off x="0" y="612038"/>
            <a:ext cx="9252520" cy="62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76" y="34178"/>
            <a:ext cx="660048" cy="60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01"/>
            <a:ext cx="71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Sustainable Business Exchange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4229103" y="-4229100"/>
            <a:ext cx="685799" cy="9144000"/>
          </a:xfrm>
          <a:prstGeom prst="rect">
            <a:avLst/>
          </a:prstGeom>
          <a:solidFill>
            <a:srgbClr val="1E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76" y="34178"/>
            <a:ext cx="660048" cy="60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201"/>
            <a:ext cx="7198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The Sustainable Business Exchange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10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753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Innovate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4850" y="1976910"/>
            <a:ext cx="23431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ndalus" panose="02020603050405020304" pitchFamily="18" charset="-78"/>
            </a:endParaRPr>
          </a:p>
          <a:p>
            <a:r>
              <a:rPr lang="nl-BE" sz="2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ndalus" panose="02020603050405020304" pitchFamily="18" charset="-78"/>
              </a:rPr>
              <a:t>Learn to improve </a:t>
            </a:r>
          </a:p>
          <a:p>
            <a:endParaRPr lang="nl-BE" sz="2400" b="1" dirty="0" smtClean="0">
              <a:solidFill>
                <a:schemeClr val="bg2"/>
              </a:solidFill>
              <a:latin typeface="Century Gothic" panose="020B0502020202020204" pitchFamily="34" charset="0"/>
              <a:cs typeface="Andalus" panose="02020603050405020304" pitchFamily="18" charset="-78"/>
            </a:endParaRPr>
          </a:p>
          <a:p>
            <a:r>
              <a:rPr lang="nl-BE" sz="2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ndalus" panose="02020603050405020304" pitchFamily="18" charset="-78"/>
              </a:rPr>
              <a:t>Incubate innovateive practises</a:t>
            </a:r>
          </a:p>
          <a:p>
            <a:endParaRPr lang="nl-BE" sz="2400" b="1" dirty="0" smtClean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r>
              <a:rPr lang="nl-BE" sz="2400" b="1" dirty="0" smtClean="0">
                <a:solidFill>
                  <a:schemeClr val="bg2"/>
                </a:solidFill>
                <a:latin typeface="Century Gothic" panose="020B0502020202020204" pitchFamily="34" charset="0"/>
                <a:cs typeface="Andalus" panose="02020603050405020304" pitchFamily="18" charset="-78"/>
              </a:rPr>
              <a:t>Dialogue with stakeholders</a:t>
            </a:r>
          </a:p>
          <a:p>
            <a:endParaRPr lang="nl-BE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ndalus" panose="02020603050405020304" pitchFamily="18" charset="-78"/>
            </a:endParaRP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14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deshow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5_Tema de Office">
  <a:themeElements>
    <a:clrScheme name="24_Tema de Office 5">
      <a:dk1>
        <a:srgbClr val="094FA4"/>
      </a:dk1>
      <a:lt1>
        <a:srgbClr val="FFFFFF"/>
      </a:lt1>
      <a:dk2>
        <a:srgbClr val="88D1F2"/>
      </a:dk2>
      <a:lt2>
        <a:srgbClr val="FDBD2C"/>
      </a:lt2>
      <a:accent1>
        <a:srgbClr val="009EE5"/>
      </a:accent1>
      <a:accent2>
        <a:srgbClr val="F6891E"/>
      </a:accent2>
      <a:accent3>
        <a:srgbClr val="FFFFFF"/>
      </a:accent3>
      <a:accent4>
        <a:srgbClr val="06428B"/>
      </a:accent4>
      <a:accent5>
        <a:srgbClr val="AACCF0"/>
      </a:accent5>
      <a:accent6>
        <a:srgbClr val="DF7C1A"/>
      </a:accent6>
      <a:hlink>
        <a:srgbClr val="86C82D"/>
      </a:hlink>
      <a:folHlink>
        <a:srgbClr val="3EB6BB"/>
      </a:folHlink>
    </a:clrScheme>
    <a:fontScheme name="24_Tema d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4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5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3_Tema de Office">
  <a:themeElements>
    <a:clrScheme name="24_Tema de Office 5">
      <a:dk1>
        <a:srgbClr val="094FA4"/>
      </a:dk1>
      <a:lt1>
        <a:srgbClr val="FFFFFF"/>
      </a:lt1>
      <a:dk2>
        <a:srgbClr val="88D1F2"/>
      </a:dk2>
      <a:lt2>
        <a:srgbClr val="FDBD2C"/>
      </a:lt2>
      <a:accent1>
        <a:srgbClr val="009EE5"/>
      </a:accent1>
      <a:accent2>
        <a:srgbClr val="F6891E"/>
      </a:accent2>
      <a:accent3>
        <a:srgbClr val="FFFFFF"/>
      </a:accent3>
      <a:accent4>
        <a:srgbClr val="06428B"/>
      </a:accent4>
      <a:accent5>
        <a:srgbClr val="AACCF0"/>
      </a:accent5>
      <a:accent6>
        <a:srgbClr val="DF7C1A"/>
      </a:accent6>
      <a:hlink>
        <a:srgbClr val="86C82D"/>
      </a:hlink>
      <a:folHlink>
        <a:srgbClr val="3EB6BB"/>
      </a:folHlink>
    </a:clrScheme>
    <a:fontScheme name="24_Tema d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4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5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1_Tema de Office">
  <a:themeElements>
    <a:clrScheme name="24_Tema de Office 5">
      <a:dk1>
        <a:srgbClr val="094FA4"/>
      </a:dk1>
      <a:lt1>
        <a:srgbClr val="FFFFFF"/>
      </a:lt1>
      <a:dk2>
        <a:srgbClr val="88D1F2"/>
      </a:dk2>
      <a:lt2>
        <a:srgbClr val="FDBD2C"/>
      </a:lt2>
      <a:accent1>
        <a:srgbClr val="009EE5"/>
      </a:accent1>
      <a:accent2>
        <a:srgbClr val="F6891E"/>
      </a:accent2>
      <a:accent3>
        <a:srgbClr val="FFFFFF"/>
      </a:accent3>
      <a:accent4>
        <a:srgbClr val="06428B"/>
      </a:accent4>
      <a:accent5>
        <a:srgbClr val="AACCF0"/>
      </a:accent5>
      <a:accent6>
        <a:srgbClr val="DF7C1A"/>
      </a:accent6>
      <a:hlink>
        <a:srgbClr val="86C82D"/>
      </a:hlink>
      <a:folHlink>
        <a:srgbClr val="3EB6BB"/>
      </a:folHlink>
    </a:clrScheme>
    <a:fontScheme name="24_Tema d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4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Tema de Office 5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5_Tema de Office 3">
    <a:dk1>
      <a:srgbClr val="094FA4"/>
    </a:dk1>
    <a:lt1>
      <a:srgbClr val="FFFFFF"/>
    </a:lt1>
    <a:dk2>
      <a:srgbClr val="88D1F2"/>
    </a:dk2>
    <a:lt2>
      <a:srgbClr val="FDBD2C"/>
    </a:lt2>
    <a:accent1>
      <a:srgbClr val="009EE5"/>
    </a:accent1>
    <a:accent2>
      <a:srgbClr val="F6891E"/>
    </a:accent2>
    <a:accent3>
      <a:srgbClr val="FFFFFF"/>
    </a:accent3>
    <a:accent4>
      <a:srgbClr val="06428B"/>
    </a:accent4>
    <a:accent5>
      <a:srgbClr val="AACCF0"/>
    </a:accent5>
    <a:accent6>
      <a:srgbClr val="DF7C1A"/>
    </a:accent6>
    <a:hlink>
      <a:srgbClr val="86C82D"/>
    </a:hlink>
    <a:folHlink>
      <a:srgbClr val="3EB6BB"/>
    </a:folHlink>
  </a:clrScheme>
</a:themeOverride>
</file>

<file path=ppt/theme/themeOverride2.xml><?xml version="1.0" encoding="utf-8"?>
<a:themeOverride xmlns:a="http://schemas.openxmlformats.org/drawingml/2006/main">
  <a:clrScheme name="5_Tema de Office 3">
    <a:dk1>
      <a:srgbClr val="094FA4"/>
    </a:dk1>
    <a:lt1>
      <a:srgbClr val="FFFFFF"/>
    </a:lt1>
    <a:dk2>
      <a:srgbClr val="88D1F2"/>
    </a:dk2>
    <a:lt2>
      <a:srgbClr val="FDBD2C"/>
    </a:lt2>
    <a:accent1>
      <a:srgbClr val="009EE5"/>
    </a:accent1>
    <a:accent2>
      <a:srgbClr val="F6891E"/>
    </a:accent2>
    <a:accent3>
      <a:srgbClr val="FFFFFF"/>
    </a:accent3>
    <a:accent4>
      <a:srgbClr val="06428B"/>
    </a:accent4>
    <a:accent5>
      <a:srgbClr val="AACCF0"/>
    </a:accent5>
    <a:accent6>
      <a:srgbClr val="DF7C1A"/>
    </a:accent6>
    <a:hlink>
      <a:srgbClr val="86C82D"/>
    </a:hlink>
    <a:folHlink>
      <a:srgbClr val="3EB6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435</Words>
  <Application>Microsoft Office PowerPoint</Application>
  <PresentationFormat>On-screen Show (4:3)</PresentationFormat>
  <Paragraphs>88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1_Tradeshow</vt:lpstr>
      <vt:lpstr>1_Office Theme</vt:lpstr>
      <vt:lpstr>25_Tema de Office</vt:lpstr>
      <vt:lpstr>43_Tema de Office</vt:lpstr>
      <vt:lpstr>51_Tema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  </vt:lpstr>
      <vt:lpstr>Public Private Partnerships </vt:lpstr>
      <vt:lpstr>PPP Recipe for success 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Yvette Sweringa</dc:creator>
  <cp:lastModifiedBy>Paula Byrne</cp:lastModifiedBy>
  <cp:revision>57</cp:revision>
  <cp:lastPrinted>2016-10-05T12:59:15Z</cp:lastPrinted>
  <dcterms:created xsi:type="dcterms:W3CDTF">2016-10-05T09:55:01Z</dcterms:created>
  <dcterms:modified xsi:type="dcterms:W3CDTF">2016-11-03T22:38:26Z</dcterms:modified>
</cp:coreProperties>
</file>