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tif" ContentType="image/tiff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322" r:id="rId4"/>
    <p:sldId id="288" r:id="rId5"/>
    <p:sldId id="298" r:id="rId6"/>
    <p:sldId id="261" r:id="rId7"/>
    <p:sldId id="311" r:id="rId8"/>
    <p:sldId id="300" r:id="rId9"/>
    <p:sldId id="282" r:id="rId10"/>
    <p:sldId id="285" r:id="rId11"/>
    <p:sldId id="303" r:id="rId12"/>
    <p:sldId id="284" r:id="rId13"/>
    <p:sldId id="321" r:id="rId14"/>
    <p:sldId id="283" r:id="rId15"/>
    <p:sldId id="279" r:id="rId16"/>
    <p:sldId id="307" r:id="rId17"/>
    <p:sldId id="262" r:id="rId18"/>
    <p:sldId id="263" r:id="rId19"/>
    <p:sldId id="259" r:id="rId20"/>
    <p:sldId id="308" r:id="rId21"/>
    <p:sldId id="318" r:id="rId22"/>
    <p:sldId id="332" r:id="rId23"/>
    <p:sldId id="335" r:id="rId24"/>
    <p:sldId id="33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139"/>
    <p:restoredTop sz="94665"/>
  </p:normalViewPr>
  <p:slideViewPr>
    <p:cSldViewPr snapToObjects="1" showGuides="1">
      <p:cViewPr>
        <p:scale>
          <a:sx n="89" d="100"/>
          <a:sy n="89" d="100"/>
        </p:scale>
        <p:origin x="1176" y="5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4" Type="http://schemas.openxmlformats.org/officeDocument/2006/relationships/chartUserShapes" Target="../drawings/drawing2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1987.0</c:v>
                </c:pt>
                <c:pt idx="1">
                  <c:v>1997.0</c:v>
                </c:pt>
                <c:pt idx="2">
                  <c:v>2007.0</c:v>
                </c:pt>
                <c:pt idx="3">
                  <c:v>2017.0</c:v>
                </c:pt>
              </c:numCache>
            </c:numRef>
          </c:cat>
          <c:val>
            <c:numRef>
              <c:f>Feuil1!$B$2:$B$5</c:f>
              <c:numCache>
                <c:formatCode>0.00%</c:formatCode>
                <c:ptCount val="4"/>
                <c:pt idx="0">
                  <c:v>0.611</c:v>
                </c:pt>
                <c:pt idx="1">
                  <c:v>0.638</c:v>
                </c:pt>
                <c:pt idx="2">
                  <c:v>0.426</c:v>
                </c:pt>
                <c:pt idx="3">
                  <c:v>0.486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1987.0</c:v>
                </c:pt>
                <c:pt idx="1">
                  <c:v>1997.0</c:v>
                </c:pt>
                <c:pt idx="2">
                  <c:v>2007.0</c:v>
                </c:pt>
                <c:pt idx="3">
                  <c:v>2017.0</c:v>
                </c:pt>
              </c:numCache>
            </c:numRef>
          </c:cat>
          <c:val>
            <c:numRef>
              <c:f>Feuil1!$C$2:$C$5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1987.0</c:v>
                </c:pt>
                <c:pt idx="1">
                  <c:v>1997.0</c:v>
                </c:pt>
                <c:pt idx="2">
                  <c:v>2007.0</c:v>
                </c:pt>
                <c:pt idx="3">
                  <c:v>2017.0</c:v>
                </c:pt>
              </c:numCache>
            </c:numRef>
          </c:cat>
          <c:val>
            <c:numRef>
              <c:f>Feuil1!$D$2:$D$5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60032080"/>
        <c:axId val="-2131743760"/>
      </c:barChart>
      <c:catAx>
        <c:axId val="-20600320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31743760"/>
        <c:crosses val="autoZero"/>
        <c:auto val="1"/>
        <c:lblAlgn val="ctr"/>
        <c:lblOffset val="100"/>
        <c:noMultiLvlLbl val="0"/>
      </c:catAx>
      <c:valAx>
        <c:axId val="-213174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6003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32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Sense of</a:t>
            </a:r>
            <a:r>
              <a:rPr lang="en-GB" sz="3200" b="1" baseline="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identity</a:t>
            </a:r>
            <a:endParaRPr lang="en-GB" sz="32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Gives them a sense of identity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Feuil1!$A$2:$A$5</c:f>
              <c:strCache>
                <c:ptCount val="4"/>
                <c:pt idx="0">
                  <c:v>For Profit Company</c:v>
                </c:pt>
                <c:pt idx="1">
                  <c:v>Non Profit Org</c:v>
                </c:pt>
                <c:pt idx="2">
                  <c:v>Government</c:v>
                </c:pt>
                <c:pt idx="3">
                  <c:v>Self-employed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0.42</c:v>
                </c:pt>
                <c:pt idx="1">
                  <c:v>0.67</c:v>
                </c:pt>
                <c:pt idx="2">
                  <c:v>0.65</c:v>
                </c:pt>
                <c:pt idx="3">
                  <c:v>0.62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Is just what they do for a living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Feuil1!$A$2:$A$5</c:f>
              <c:strCache>
                <c:ptCount val="4"/>
                <c:pt idx="0">
                  <c:v>For Profit Company</c:v>
                </c:pt>
                <c:pt idx="1">
                  <c:v>Non Profit Org</c:v>
                </c:pt>
                <c:pt idx="2">
                  <c:v>Government</c:v>
                </c:pt>
                <c:pt idx="3">
                  <c:v>Self-employed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0.55</c:v>
                </c:pt>
                <c:pt idx="1">
                  <c:v>0.32</c:v>
                </c:pt>
                <c:pt idx="2">
                  <c:v>0.34</c:v>
                </c:pt>
                <c:pt idx="3">
                  <c:v>0.36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Feuil1!$A$2:$A$5</c:f>
              <c:strCache>
                <c:ptCount val="4"/>
                <c:pt idx="0">
                  <c:v>For Profit Company</c:v>
                </c:pt>
                <c:pt idx="1">
                  <c:v>Non Profit Org</c:v>
                </c:pt>
                <c:pt idx="2">
                  <c:v>Government</c:v>
                </c:pt>
                <c:pt idx="3">
                  <c:v>Self-employed</c:v>
                </c:pt>
              </c:strCache>
            </c:strRef>
          </c:cat>
          <c:val>
            <c:numRef>
              <c:f>Feuil1!$D$2:$D$5</c:f>
              <c:numCache>
                <c:formatCode>0%</c:formatCode>
                <c:ptCount val="4"/>
                <c:pt idx="0">
                  <c:v>0.03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4589824"/>
        <c:axId val="-2074100736"/>
      </c:barChart>
      <c:catAx>
        <c:axId val="-20745898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74100736"/>
        <c:crosses val="autoZero"/>
        <c:auto val="1"/>
        <c:lblAlgn val="ctr"/>
        <c:lblOffset val="100"/>
        <c:noMultiLvlLbl val="0"/>
      </c:catAx>
      <c:valAx>
        <c:axId val="-2074100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745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54503342570394"/>
          <c:w val="1.0"/>
          <c:h val="0.1322703918813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0.06449</cdr:x>
      <cdr:y>0.05023</cdr:y>
    </cdr:from>
    <cdr:to>
      <cdr:x>0.2491</cdr:x>
      <cdr:y>0.12788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34185" y="232941"/>
          <a:ext cx="95657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dirty="0" smtClean="0">
              <a:solidFill>
                <a:srgbClr val="002060"/>
              </a:solidFill>
            </a:rPr>
            <a:t>61,1%</a:t>
          </a:r>
          <a:endParaRPr lang="en-GB" sz="2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0.27817</cdr:x>
      <cdr:y>0.00702</cdr:y>
    </cdr:from>
    <cdr:to>
      <cdr:x>0.47335</cdr:x>
      <cdr:y>0.08466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441376" y="32555"/>
          <a:ext cx="101132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dirty="0" smtClean="0">
              <a:solidFill>
                <a:srgbClr val="002060"/>
              </a:solidFill>
            </a:rPr>
            <a:t>63,8%</a:t>
          </a:r>
          <a:endParaRPr lang="en-GB" sz="2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0.26764</cdr:y>
    </cdr:from>
    <cdr:to>
      <cdr:x>0.70845</cdr:x>
      <cdr:y>0.34528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590800" y="1241053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smtClean="0">
              <a:solidFill>
                <a:srgbClr val="002060"/>
              </a:solidFill>
            </a:rPr>
            <a:t>42,6%</a:t>
          </a:r>
          <a:endParaRPr lang="en-GB" sz="2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0.72287</cdr:x>
      <cdr:y>0.18999</cdr:y>
    </cdr:from>
    <cdr:to>
      <cdr:x>0.91743</cdr:x>
      <cdr:y>0.26764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3745632" y="881013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smtClean="0">
              <a:solidFill>
                <a:srgbClr val="002060"/>
              </a:solidFill>
            </a:rPr>
            <a:t>48,6%</a:t>
          </a:r>
          <a:endParaRPr lang="en-GB" sz="2400" b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0.23805</cdr:x>
      <cdr:y>0.1743</cdr:y>
    </cdr:from>
    <cdr:to>
      <cdr:x>0.41031</cdr:x>
      <cdr:y>0.2572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843212" y="1171575"/>
          <a:ext cx="2057400" cy="557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dirty="0" smtClean="0">
              <a:solidFill>
                <a:schemeClr val="bg1"/>
              </a:solidFill>
            </a:rPr>
            <a:t>62%</a:t>
          </a:r>
          <a:endParaRPr lang="en-GB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0.23207</cdr:x>
      <cdr:y>0.35923</cdr:y>
    </cdr:from>
    <cdr:to>
      <cdr:x>0.40433</cdr:x>
      <cdr:y>0.44214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771774" y="2414588"/>
          <a:ext cx="2057400" cy="557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smtClean="0">
              <a:solidFill>
                <a:schemeClr val="bg1"/>
              </a:solidFill>
            </a:rPr>
            <a:t>65%</a:t>
          </a:r>
          <a:endParaRPr lang="en-GB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0.23087</cdr:x>
      <cdr:y>0.54204</cdr:y>
    </cdr:from>
    <cdr:to>
      <cdr:x>0.40313</cdr:x>
      <cdr:y>0.62494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757486" y="3643313"/>
          <a:ext cx="2057400" cy="557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smtClean="0">
              <a:solidFill>
                <a:schemeClr val="bg1"/>
              </a:solidFill>
            </a:rPr>
            <a:t>67%</a:t>
          </a:r>
          <a:endParaRPr lang="en-GB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0.23207</cdr:x>
      <cdr:y>0.73122</cdr:y>
    </cdr:from>
    <cdr:to>
      <cdr:x>0.40432</cdr:x>
      <cdr:y>0.81412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2771773" y="4914900"/>
          <a:ext cx="2057400" cy="557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dirty="0" smtClean="0">
              <a:solidFill>
                <a:schemeClr val="bg1"/>
              </a:solidFill>
            </a:rPr>
            <a:t>42%</a:t>
          </a:r>
          <a:endParaRPr lang="en-GB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0.6359</cdr:x>
      <cdr:y>0.36017</cdr:y>
    </cdr:from>
    <cdr:to>
      <cdr:x>0.80815</cdr:x>
      <cdr:y>0.43139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7595021" y="2420887"/>
          <a:ext cx="2057400" cy="478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smtClean="0">
              <a:solidFill>
                <a:schemeClr val="bg1"/>
              </a:solidFill>
            </a:rPr>
            <a:t>34%</a:t>
          </a:r>
          <a:endParaRPr lang="en-GB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0.62164</cdr:x>
      <cdr:y>0.17805</cdr:y>
    </cdr:from>
    <cdr:to>
      <cdr:x>0.7939</cdr:x>
      <cdr:y>0.26095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7424737" y="1196751"/>
          <a:ext cx="2057400" cy="557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dirty="0" smtClean="0">
              <a:solidFill>
                <a:schemeClr val="bg1"/>
              </a:solidFill>
            </a:rPr>
            <a:t>36%</a:t>
          </a:r>
          <a:endParaRPr lang="en-GB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0.65035</cdr:x>
      <cdr:y>0.5423</cdr:y>
    </cdr:from>
    <cdr:to>
      <cdr:x>0.82261</cdr:x>
      <cdr:y>0.6252</cdr:y>
    </cdr:to>
    <cdr:sp macro="" textlink="">
      <cdr:nvSpPr>
        <cdr:cNvPr id="8" name="ZoneTexte 7"/>
        <cdr:cNvSpPr txBox="1"/>
      </cdr:nvSpPr>
      <cdr:spPr>
        <a:xfrm xmlns:a="http://schemas.openxmlformats.org/drawingml/2006/main">
          <a:off x="7767637" y="3645023"/>
          <a:ext cx="2057400" cy="557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smtClean="0">
              <a:solidFill>
                <a:schemeClr val="bg1"/>
              </a:solidFill>
            </a:rPr>
            <a:t>32%</a:t>
          </a:r>
          <a:endParaRPr lang="en-GB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0.49723</cdr:x>
      <cdr:y>0.73513</cdr:y>
    </cdr:from>
    <cdr:to>
      <cdr:x>0.66949</cdr:x>
      <cdr:y>0.79941</cdr:y>
    </cdr:to>
    <cdr:sp macro="" textlink="">
      <cdr:nvSpPr>
        <cdr:cNvPr id="9" name="ZoneTexte 8"/>
        <cdr:cNvSpPr txBox="1"/>
      </cdr:nvSpPr>
      <cdr:spPr>
        <a:xfrm xmlns:a="http://schemas.openxmlformats.org/drawingml/2006/main">
          <a:off x="5938837" y="4941167"/>
          <a:ext cx="2057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dirty="0" smtClean="0">
              <a:solidFill>
                <a:schemeClr val="bg1"/>
              </a:solidFill>
            </a:rPr>
            <a:t>55%</a:t>
          </a:r>
          <a:endParaRPr lang="en-GB" sz="24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41790-2C24-ED46-BB06-1237C5E1FE5A}" type="datetimeFigureOut">
              <a:rPr lang="en-GB" smtClean="0"/>
              <a:t>11/11/2017</a:t>
            </a:fld>
            <a:endParaRPr lang="en-GB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280C9-EEE4-A04E-A992-B10D27472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0C9-EEE4-A04E-A992-B10D2747275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4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0C9-EEE4-A04E-A992-B10D2747275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42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60CD-3AF0-BA47-98C4-0E5C77B730F3}" type="datetime1">
              <a:rPr lang="fr-BE" smtClean="0"/>
              <a:t>11/11/17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4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409-ED9A-6546-A76F-D5B13671DA05}" type="datetime1">
              <a:rPr lang="fr-BE" smtClean="0"/>
              <a:t>11/11/17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1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81AD-D3F6-6A4A-B7C6-F7DB0C5F2D29}" type="datetime1">
              <a:rPr lang="fr-BE" smtClean="0"/>
              <a:t>11/11/17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3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9164444" cy="98417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72322"/>
            <a:ext cx="10515600" cy="4604641"/>
          </a:xfrm>
        </p:spPr>
        <p:txBody>
          <a:bodyPr/>
          <a:lstStyle>
            <a:lvl1pPr marL="228600" indent="-228600">
              <a:buClr>
                <a:schemeClr val="tx2">
                  <a:lumMod val="50000"/>
                </a:schemeClr>
              </a:buClr>
              <a:buFont typeface="Courier New" charset="0"/>
              <a:buChar char="o"/>
              <a:defRPr sz="3200" baseline="0">
                <a:solidFill>
                  <a:srgbClr val="002060"/>
                </a:solidFill>
              </a:defRPr>
            </a:lvl1pPr>
            <a:lvl2pPr marL="685800" indent="-228600">
              <a:buClr>
                <a:schemeClr val="tx2">
                  <a:lumMod val="50000"/>
                </a:schemeClr>
              </a:buClr>
              <a:buFont typeface="Courier New" charset="0"/>
              <a:buChar char="o"/>
              <a:defRPr sz="2800" baseline="0">
                <a:solidFill>
                  <a:srgbClr val="002060"/>
                </a:solidFill>
              </a:defRPr>
            </a:lvl2pPr>
            <a:lvl3pPr marL="1143000" indent="-228600">
              <a:buClr>
                <a:schemeClr val="tx2">
                  <a:lumMod val="50000"/>
                </a:schemeClr>
              </a:buClr>
              <a:buFont typeface="Courier New" charset="0"/>
              <a:buChar char="o"/>
              <a:defRPr sz="2400" baseline="0">
                <a:solidFill>
                  <a:srgbClr val="002060"/>
                </a:solidFill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5B08-60DD-AD4C-8BA0-52E013C8A6D9}" type="datetime1">
              <a:rPr lang="fr-BE" smtClean="0"/>
              <a:t>11/11/17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D6EABB1A-BDCA-D846-9F3F-C079EA661F6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87" y="188640"/>
            <a:ext cx="1522687" cy="79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6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771B-FA57-6F4E-A9E4-CADDDD29809F}" type="datetime1">
              <a:rPr lang="fr-BE" smtClean="0"/>
              <a:t>11/11/17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8060473" cy="995324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539837"/>
            <a:ext cx="5181600" cy="4637126"/>
          </a:xfrm>
        </p:spPr>
        <p:txBody>
          <a:bodyPr/>
          <a:lstStyle>
            <a:lvl1pPr marL="228600" indent="-228600">
              <a:buFont typeface="Courier New" charset="0"/>
              <a:buChar char="o"/>
              <a:defRPr>
                <a:solidFill>
                  <a:srgbClr val="002060"/>
                </a:solidFill>
              </a:defRPr>
            </a:lvl1pPr>
            <a:lvl2pPr marL="685800" indent="-228600">
              <a:buFont typeface="Courier New" charset="0"/>
              <a:buChar char="o"/>
              <a:defRPr sz="2800">
                <a:solidFill>
                  <a:srgbClr val="002060"/>
                </a:solidFill>
              </a:defRPr>
            </a:lvl2pPr>
            <a:lvl3pPr marL="1143000" indent="-228600">
              <a:buFont typeface="Courier New" charset="0"/>
              <a:buChar char="o"/>
              <a:defRPr sz="2400">
                <a:solidFill>
                  <a:srgbClr val="002060"/>
                </a:solidFill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539837"/>
            <a:ext cx="5181600" cy="4637126"/>
          </a:xfrm>
        </p:spPr>
        <p:txBody>
          <a:bodyPr/>
          <a:lstStyle>
            <a:lvl1pPr marL="228600" indent="-228600">
              <a:buFont typeface="Courier New" charset="0"/>
              <a:buChar char="o"/>
              <a:defRPr sz="2800">
                <a:solidFill>
                  <a:srgbClr val="002060"/>
                </a:solidFill>
              </a:defRPr>
            </a:lvl1pPr>
            <a:lvl2pPr marL="685800" indent="-228600">
              <a:buFont typeface="Courier New" charset="0"/>
              <a:buChar char="o"/>
              <a:defRPr sz="2800">
                <a:solidFill>
                  <a:srgbClr val="002060"/>
                </a:solidFill>
              </a:defRPr>
            </a:lvl2pPr>
            <a:lvl3pPr marL="1143000" indent="-228600">
              <a:buFont typeface="Courier New" charset="0"/>
              <a:buChar char="o"/>
              <a:defRPr sz="2400">
                <a:solidFill>
                  <a:srgbClr val="002060"/>
                </a:solidFill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8BF5-F563-0944-81F9-BE88917C3538}" type="datetime1">
              <a:rPr lang="fr-BE" smtClean="0"/>
              <a:t>11/11/17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rgbClr val="002060"/>
                </a:solidFill>
              </a:defRPr>
            </a:lvl1pPr>
          </a:lstStyle>
          <a:p>
            <a:fld id="{D6EABB1A-BDCA-D846-9F3F-C079EA661F6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87" y="188640"/>
            <a:ext cx="1522687" cy="79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E9CE-262E-5146-ADB7-698A4D211841}" type="datetime1">
              <a:rPr lang="fr-BE" smtClean="0"/>
              <a:t>11/11/17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4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7960112" cy="98417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9B01-EC06-644A-B861-F0B245119AEB}" type="datetime1">
              <a:rPr lang="fr-BE" smtClean="0"/>
              <a:t>11/11/17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D6EABB1A-BDCA-D846-9F3F-C079EA661F6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87" y="188640"/>
            <a:ext cx="1522687" cy="79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7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06D2B-8E5C-E842-AEEF-2CEF6A39ABAD}" type="datetime1">
              <a:rPr lang="fr-BE" smtClean="0"/>
              <a:t>11/11/17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rgbClr val="002060"/>
                </a:solidFill>
              </a:defRPr>
            </a:lvl1pPr>
          </a:lstStyle>
          <a:p>
            <a:fld id="{D6EABB1A-BDCA-D846-9F3F-C079EA661F6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87" y="188640"/>
            <a:ext cx="1522687" cy="79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7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512955"/>
            <a:ext cx="3932237" cy="1600200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fr-FR" dirty="0" smtClean="0"/>
              <a:t>Cliquez et modifiez le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1188143"/>
            <a:ext cx="6172200" cy="487362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224665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D530-7ED9-CB44-A430-11C6BB8FEC5F}" type="datetime1">
              <a:rPr lang="fr-BE" smtClean="0"/>
              <a:t>11/11/17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rgbClr val="002060"/>
                </a:solidFill>
              </a:defRPr>
            </a:lvl1pPr>
          </a:lstStyle>
          <a:p>
            <a:fld id="{D6EABB1A-BDCA-D846-9F3F-C079EA661F6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87" y="188640"/>
            <a:ext cx="1522687" cy="79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7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1554-D6AE-264F-B28B-194A7D087FF9}" type="datetime1">
              <a:rPr lang="fr-BE" smtClean="0"/>
              <a:t>11/11/17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2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FD492-BDD3-D54C-BD4C-1346AF3B6EC0}" type="datetime1">
              <a:rPr lang="fr-BE" smtClean="0"/>
              <a:t>11/11/17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ABB1A-BDCA-D846-9F3F-C079EA661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0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t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217367"/>
            <a:ext cx="9144000" cy="3129002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fr-FR" sz="6700" b="1" dirty="0" err="1" smtClean="0">
                <a:solidFill>
                  <a:srgbClr val="002060"/>
                </a:solidFill>
              </a:rPr>
              <a:t>Finding</a:t>
            </a:r>
            <a:r>
              <a:rPr lang="fr-FR" sz="6700" b="1" dirty="0" smtClean="0">
                <a:solidFill>
                  <a:srgbClr val="002060"/>
                </a:solidFill>
              </a:rPr>
              <a:t> </a:t>
            </a:r>
            <a:r>
              <a:rPr lang="fr-FR" sz="6700" dirty="0" smtClean="0">
                <a:solidFill>
                  <a:srgbClr val="002060"/>
                </a:solidFill>
              </a:rPr>
              <a:t>and</a:t>
            </a:r>
            <a:r>
              <a:rPr lang="fr-FR" sz="6700" b="1" dirty="0" smtClean="0">
                <a:solidFill>
                  <a:srgbClr val="002060"/>
                </a:solidFill>
              </a:rPr>
              <a:t> </a:t>
            </a:r>
            <a:r>
              <a:rPr lang="fr-FR" sz="6700" b="1" dirty="0" err="1" smtClean="0">
                <a:solidFill>
                  <a:srgbClr val="002060"/>
                </a:solidFill>
              </a:rPr>
              <a:t>Keeping</a:t>
            </a:r>
            <a:r>
              <a:rPr lang="fr-FR" sz="6700" b="1" dirty="0" smtClean="0">
                <a:solidFill>
                  <a:srgbClr val="002060"/>
                </a:solidFill>
              </a:rPr>
              <a:t> </a:t>
            </a:r>
            <a:br>
              <a:rPr lang="fr-FR" sz="6700" b="1" dirty="0" smtClean="0">
                <a:solidFill>
                  <a:srgbClr val="002060"/>
                </a:solidFill>
              </a:rPr>
            </a:br>
            <a:r>
              <a:rPr lang="fr-FR" sz="6700" dirty="0" smtClean="0">
                <a:solidFill>
                  <a:srgbClr val="002060"/>
                </a:solidFill>
              </a:rPr>
              <a:t>the right staff</a:t>
            </a:r>
            <a:br>
              <a:rPr lang="fr-FR" sz="6700" dirty="0" smtClean="0">
                <a:solidFill>
                  <a:srgbClr val="002060"/>
                </a:solidFill>
              </a:rPr>
            </a:br>
            <a:r>
              <a:rPr lang="fr-FR" sz="6700" dirty="0" smtClean="0">
                <a:solidFill>
                  <a:srgbClr val="002060"/>
                </a:solidFill>
              </a:rPr>
              <a:t/>
            </a:r>
            <a:br>
              <a:rPr lang="fr-FR" sz="6700" dirty="0" smtClean="0">
                <a:solidFill>
                  <a:srgbClr val="002060"/>
                </a:solidFill>
              </a:rPr>
            </a:br>
            <a:r>
              <a:rPr lang="fr-FR" sz="4000" b="1" dirty="0" smtClean="0">
                <a:solidFill>
                  <a:srgbClr val="002060"/>
                </a:solidFill>
              </a:rPr>
              <a:t>Michel Ballieu</a:t>
            </a:r>
            <a:endParaRPr lang="en-GB" sz="6700" b="1" dirty="0">
              <a:solidFill>
                <a:srgbClr val="00206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4917423"/>
            <a:ext cx="2232248" cy="11627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4617989"/>
            <a:ext cx="5114528" cy="146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5 steps process</a:t>
            </a:r>
            <a:endParaRPr lang="en-GB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838200" y="1744202"/>
            <a:ext cx="5181600" cy="398905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Establish a proper job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Advertise the job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Applications management 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6172200" y="1744202"/>
            <a:ext cx="5181600" cy="398905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b="1" dirty="0" smtClean="0"/>
              <a:t>Interviews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b="1" dirty="0" smtClean="0"/>
              <a:t>On boarding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838200" y="1052736"/>
            <a:ext cx="5181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The administrative phase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72200" y="1052735"/>
            <a:ext cx="5181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The active phase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3. Applications management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</a:t>
            </a:r>
            <a:r>
              <a:rPr lang="en-GB" b="1" dirty="0" smtClean="0"/>
              <a:t>ollecting &amp; sorting - </a:t>
            </a:r>
            <a:r>
              <a:rPr lang="en-GB" sz="3200" b="1" dirty="0" smtClean="0"/>
              <a:t>2 categories:</a:t>
            </a:r>
          </a:p>
          <a:p>
            <a:pPr lvl="1"/>
            <a:r>
              <a:rPr lang="en-GB" sz="3200" b="1" dirty="0" smtClean="0"/>
              <a:t>Rejected</a:t>
            </a:r>
          </a:p>
          <a:p>
            <a:pPr lvl="1"/>
            <a:r>
              <a:rPr lang="en-GB" sz="3200" b="1" dirty="0" smtClean="0"/>
              <a:t>Non-rejected</a:t>
            </a:r>
          </a:p>
          <a:p>
            <a:pPr lvl="1"/>
            <a:endParaRPr lang="en-GB" sz="1600" b="1" dirty="0" smtClean="0"/>
          </a:p>
          <a:p>
            <a:r>
              <a:rPr lang="en-GB" b="1" dirty="0" smtClean="0"/>
              <a:t>Defining a “long list” to be interviewed</a:t>
            </a:r>
          </a:p>
          <a:p>
            <a:endParaRPr lang="en-GB" b="1" dirty="0"/>
          </a:p>
          <a:p>
            <a:r>
              <a:rPr lang="en-GB" sz="4400" b="1" dirty="0" smtClean="0">
                <a:solidFill>
                  <a:srgbClr val="FF0000"/>
                </a:solidFill>
              </a:rPr>
              <a:t>Everyone deserves a reply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7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5 steps process</a:t>
            </a:r>
            <a:endParaRPr lang="en-GB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838200" y="1744202"/>
            <a:ext cx="5181600" cy="398905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Establish a proper job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Advertise the job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Applications management 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6172200" y="1744202"/>
            <a:ext cx="5181600" cy="398905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b="1" dirty="0" smtClean="0">
                <a:solidFill>
                  <a:srgbClr val="FF0000"/>
                </a:solidFill>
              </a:rPr>
              <a:t>Interviews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b="1" dirty="0" smtClean="0"/>
              <a:t>On boarding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838200" y="1052736"/>
            <a:ext cx="5181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The administrative phase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72200" y="1052735"/>
            <a:ext cx="5181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The active phase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4. Interviews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539837"/>
            <a:ext cx="3169568" cy="36893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GB" sz="3200" b="1" dirty="0" smtClean="0"/>
              <a:t>By phone 	 </a:t>
            </a:r>
          </a:p>
          <a:p>
            <a:r>
              <a:rPr lang="en-GB" sz="3200" b="1" dirty="0" smtClean="0"/>
              <a:t>Face to-face #1</a:t>
            </a:r>
          </a:p>
          <a:p>
            <a:r>
              <a:rPr lang="en-GB" sz="3200" b="1" dirty="0" smtClean="0"/>
              <a:t>Tests</a:t>
            </a:r>
          </a:p>
          <a:p>
            <a:r>
              <a:rPr lang="en-GB" sz="3200" b="1" dirty="0" smtClean="0"/>
              <a:t>Face-to-face #2 </a:t>
            </a:r>
          </a:p>
          <a:p>
            <a:r>
              <a:rPr lang="en-GB" sz="3200" b="1" dirty="0" smtClean="0"/>
              <a:t>Face-to-face #3 </a:t>
            </a:r>
          </a:p>
          <a:p>
            <a:r>
              <a:rPr lang="en-GB" sz="3200" b="1" dirty="0" smtClean="0"/>
              <a:t>Negotiation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/>
          </p:nvPr>
        </p:nvSpPr>
        <p:spPr>
          <a:xfrm>
            <a:off x="4111778" y="1539836"/>
            <a:ext cx="2776309" cy="36893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/>
              <a:t>long list</a:t>
            </a:r>
          </a:p>
          <a:p>
            <a:pPr marL="0" indent="0">
              <a:buNone/>
            </a:pPr>
            <a:r>
              <a:rPr lang="en-GB" sz="3200" b="1" dirty="0" smtClean="0"/>
              <a:t>short list</a:t>
            </a:r>
          </a:p>
          <a:p>
            <a:pPr marL="0" indent="0">
              <a:buNone/>
            </a:pPr>
            <a:r>
              <a:rPr lang="en-GB" sz="3200" b="1" dirty="0" smtClean="0"/>
              <a:t>(?)</a:t>
            </a:r>
          </a:p>
          <a:p>
            <a:pPr marL="0" indent="0">
              <a:buNone/>
            </a:pPr>
            <a:r>
              <a:rPr lang="en-GB" sz="3200" b="1" dirty="0" smtClean="0"/>
              <a:t>super short list</a:t>
            </a:r>
          </a:p>
          <a:p>
            <a:pPr marL="0" indent="0">
              <a:buNone/>
            </a:pPr>
            <a:r>
              <a:rPr lang="en-GB" sz="3200" b="1" dirty="0" smtClean="0"/>
              <a:t>if needed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20536" y="6356350"/>
            <a:ext cx="432048" cy="365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8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5 steps process</a:t>
            </a:r>
            <a:endParaRPr lang="en-GB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838200" y="1744202"/>
            <a:ext cx="5181600" cy="398905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Establish a proper job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Advertise the job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Applications management 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6172200" y="1744202"/>
            <a:ext cx="5181600" cy="398905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b="1" dirty="0" smtClean="0"/>
              <a:t>Interviews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b="1" dirty="0" smtClean="0">
                <a:solidFill>
                  <a:srgbClr val="FF0000"/>
                </a:solidFill>
              </a:rPr>
              <a:t>On boarding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838200" y="1052736"/>
            <a:ext cx="5181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The administrative phase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72200" y="1052735"/>
            <a:ext cx="5181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The active phase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984" y="4263244"/>
            <a:ext cx="12575968" cy="1830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65448"/>
            <a:ext cx="10515600" cy="4604641"/>
          </a:xfrm>
        </p:spPr>
        <p:txBody>
          <a:bodyPr>
            <a:normAutofit lnSpcReduction="10000"/>
          </a:bodyPr>
          <a:lstStyle/>
          <a:p>
            <a:pPr lvl="1" algn="ctr"/>
            <a:endParaRPr lang="en-GB" sz="4000" dirty="0" smtClean="0"/>
          </a:p>
          <a:p>
            <a:pPr lvl="1" algn="ctr"/>
            <a:endParaRPr lang="en-GB" sz="4000" dirty="0"/>
          </a:p>
          <a:p>
            <a:pPr lvl="1" algn="ctr"/>
            <a:endParaRPr lang="en-GB" sz="4000" dirty="0" smtClean="0"/>
          </a:p>
          <a:p>
            <a:pPr lvl="1" algn="ctr"/>
            <a:endParaRPr lang="en-GB" sz="4000" dirty="0" smtClean="0"/>
          </a:p>
          <a:p>
            <a:pPr lvl="1" algn="ctr"/>
            <a:endParaRPr lang="en-GB" sz="4000" dirty="0"/>
          </a:p>
          <a:p>
            <a:pPr lvl="1" algn="ctr"/>
            <a:endParaRPr lang="en-GB" sz="4000" dirty="0" smtClean="0"/>
          </a:p>
          <a:p>
            <a:pPr marL="0" indent="0" algn="ctr">
              <a:buNone/>
            </a:pPr>
            <a:r>
              <a:rPr lang="en-GB" sz="4000" b="1" dirty="0" smtClean="0"/>
              <a:t>2 - Keeping:</a:t>
            </a:r>
          </a:p>
          <a:p>
            <a:pPr marL="457200" lvl="1" indent="0" algn="ctr">
              <a:buNone/>
            </a:pPr>
            <a:r>
              <a:rPr lang="en-GB" sz="4000" dirty="0" smtClean="0"/>
              <a:t>“keeping my customers satisfied”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5723243" y="5682964"/>
            <a:ext cx="1902701" cy="20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colades 14"/>
          <p:cNvSpPr/>
          <p:nvPr/>
        </p:nvSpPr>
        <p:spPr>
          <a:xfrm rot="5400000">
            <a:off x="7464901" y="5501798"/>
            <a:ext cx="583336" cy="1294411"/>
          </a:xfrm>
          <a:prstGeom prst="brace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/>
          <p:cNvSpPr txBox="1"/>
          <p:nvPr/>
        </p:nvSpPr>
        <p:spPr>
          <a:xfrm>
            <a:off x="7212279" y="5836658"/>
            <a:ext cx="154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s</a:t>
            </a:r>
            <a:r>
              <a:rPr lang="en-GB" sz="3600" dirty="0" smtClean="0">
                <a:solidFill>
                  <a:srgbClr val="002060"/>
                </a:solidFill>
              </a:rPr>
              <a:t>taff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99953" y="4607629"/>
            <a:ext cx="7992094" cy="20069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6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37" y="0"/>
            <a:ext cx="8559126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626919" y="6246421"/>
            <a:ext cx="7255824" cy="611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Ellipse 1"/>
          <p:cNvSpPr/>
          <p:nvPr/>
        </p:nvSpPr>
        <p:spPr>
          <a:xfrm>
            <a:off x="5951984" y="3768433"/>
            <a:ext cx="4752528" cy="24482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Job Satisfaction Evolution</a:t>
            </a:r>
            <a:endParaRPr lang="en-GB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5715225"/>
              </p:ext>
            </p:extLst>
          </p:nvPr>
        </p:nvGraphicFramePr>
        <p:xfrm>
          <a:off x="1990936" y="1510849"/>
          <a:ext cx="8210128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184232" y="2060848"/>
            <a:ext cx="1080120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0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Satisfied about what?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556370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Intrinsic (work itself)</a:t>
            </a:r>
          </a:p>
          <a:p>
            <a:r>
              <a:rPr lang="en-GB" dirty="0" smtClean="0"/>
              <a:t>Content of the work</a:t>
            </a:r>
          </a:p>
          <a:p>
            <a:r>
              <a:rPr lang="en-GB" dirty="0" smtClean="0"/>
              <a:t>Responsibilities</a:t>
            </a:r>
          </a:p>
          <a:p>
            <a:r>
              <a:rPr lang="en-GB" dirty="0" smtClean="0"/>
              <a:t>Sense of identity/self-worth/contribution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556370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Extrinsic (work conditions)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18</a:t>
            </a:fld>
            <a:endParaRPr lang="en-GB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703512" y="2204864"/>
            <a:ext cx="914501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0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118004336"/>
              </p:ext>
            </p:extLst>
          </p:nvPr>
        </p:nvGraphicFramePr>
        <p:xfrm>
          <a:off x="157163" y="1"/>
          <a:ext cx="11943792" cy="672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8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018489"/>
            <a:ext cx="10515600" cy="127542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16000" b="1" dirty="0" smtClean="0"/>
              <a:t>1 - Finding:</a:t>
            </a:r>
          </a:p>
          <a:p>
            <a:pPr marL="457200" lvl="1" indent="0" algn="ctr">
              <a:buNone/>
            </a:pPr>
            <a:r>
              <a:rPr lang="en-GB" sz="16000" dirty="0" smtClean="0"/>
              <a:t>The recruitment process</a:t>
            </a:r>
            <a:endParaRPr lang="en-GB" sz="16000" dirty="0"/>
          </a:p>
          <a:p>
            <a:pPr lvl="1" algn="ctr"/>
            <a:endParaRPr lang="en-GB" sz="4000" dirty="0" smtClean="0"/>
          </a:p>
          <a:p>
            <a:pPr lvl="1" algn="ctr"/>
            <a:endParaRPr lang="en-GB" sz="4000" dirty="0" smtClean="0"/>
          </a:p>
          <a:p>
            <a:pPr marL="0" indent="0" algn="ctr">
              <a:buNone/>
            </a:pP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18" name="Rectangle 17"/>
          <p:cNvSpPr/>
          <p:nvPr/>
        </p:nvSpPr>
        <p:spPr>
          <a:xfrm>
            <a:off x="2099953" y="4509562"/>
            <a:ext cx="7992094" cy="191201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Satisfied about what?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556370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Intrinsic (work itself)</a:t>
            </a:r>
          </a:p>
          <a:p>
            <a:r>
              <a:rPr lang="en-GB" dirty="0" smtClean="0"/>
              <a:t>Content of the work</a:t>
            </a:r>
          </a:p>
          <a:p>
            <a:r>
              <a:rPr lang="en-GB" dirty="0" smtClean="0"/>
              <a:t>Responsibilities</a:t>
            </a:r>
          </a:p>
          <a:p>
            <a:r>
              <a:rPr lang="en-GB" dirty="0" smtClean="0"/>
              <a:t>Sense of identity/self-worth/contribution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556370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Extrinsic (work conditions)</a:t>
            </a:r>
          </a:p>
          <a:p>
            <a:r>
              <a:rPr lang="en-GB" dirty="0" smtClean="0"/>
              <a:t>Work environment</a:t>
            </a:r>
          </a:p>
          <a:p>
            <a:r>
              <a:rPr lang="en-GB" dirty="0" smtClean="0"/>
              <a:t>Salary</a:t>
            </a:r>
          </a:p>
          <a:p>
            <a:r>
              <a:rPr lang="en-GB" dirty="0" smtClean="0"/>
              <a:t>Job security</a:t>
            </a:r>
          </a:p>
          <a:p>
            <a:r>
              <a:rPr lang="en-GB" dirty="0"/>
              <a:t>R</a:t>
            </a:r>
            <a:r>
              <a:rPr lang="en-GB" dirty="0" smtClean="0"/>
              <a:t>elationship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20</a:t>
            </a:fld>
            <a:endParaRPr lang="en-GB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703512" y="2204864"/>
            <a:ext cx="914501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6 key factors to job satisfaction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7368" y="1539837"/>
            <a:ext cx="5612432" cy="3617355"/>
          </a:xfrm>
          <a:ln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 dirty="0" smtClean="0"/>
              <a:t>FACTORS</a:t>
            </a:r>
          </a:p>
          <a:p>
            <a:r>
              <a:rPr lang="en-GB" sz="3500" dirty="0" smtClean="0"/>
              <a:t>Respect, praise, appreciation</a:t>
            </a:r>
          </a:p>
          <a:p>
            <a:r>
              <a:rPr lang="en-GB" sz="3500" dirty="0" smtClean="0"/>
              <a:t>Trust</a:t>
            </a:r>
          </a:p>
          <a:p>
            <a:r>
              <a:rPr lang="en-GB" sz="3500" dirty="0" smtClean="0"/>
              <a:t>Individual growth/education</a:t>
            </a:r>
          </a:p>
          <a:p>
            <a:r>
              <a:rPr lang="en-GB" sz="3500" dirty="0" smtClean="0"/>
              <a:t>A good boss</a:t>
            </a:r>
          </a:p>
          <a:p>
            <a:r>
              <a:rPr lang="en-GB" sz="3500" dirty="0" smtClean="0"/>
              <a:t>Compatible co-workers</a:t>
            </a:r>
          </a:p>
          <a:p>
            <a:r>
              <a:rPr lang="en-GB" sz="3500" dirty="0" smtClean="0"/>
              <a:t>Life balance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539837"/>
            <a:ext cx="5972472" cy="3617355"/>
          </a:xfrm>
          <a:ln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 dirty="0" smtClean="0"/>
              <a:t>RESULTS</a:t>
            </a:r>
          </a:p>
          <a:p>
            <a:r>
              <a:rPr lang="en-GB" sz="3500" dirty="0" smtClean="0"/>
              <a:t>Engagement, sense of contribution</a:t>
            </a:r>
          </a:p>
          <a:p>
            <a:r>
              <a:rPr lang="en-GB" sz="3500" dirty="0" smtClean="0"/>
              <a:t>Able to use own skills &amp; talents</a:t>
            </a:r>
          </a:p>
          <a:p>
            <a:r>
              <a:rPr lang="en-GB" sz="3500" dirty="0" smtClean="0"/>
              <a:t>Impact on colleagues</a:t>
            </a:r>
          </a:p>
          <a:p>
            <a:r>
              <a:rPr lang="en-GB" sz="3500" dirty="0" smtClean="0"/>
              <a:t>Active contribution to a bigger purpose</a:t>
            </a:r>
          </a:p>
          <a:p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21</a:t>
            </a:fld>
            <a:endParaRPr lang="en-GB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703512" y="1988840"/>
            <a:ext cx="914501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9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Education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85" y="4630736"/>
            <a:ext cx="4766815" cy="7979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08" y="2142973"/>
            <a:ext cx="3086720" cy="152875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2688919" cy="142656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421210"/>
            <a:ext cx="6362700" cy="10033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5163343"/>
            <a:ext cx="28956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7975" y="1065524"/>
            <a:ext cx="8060473" cy="995324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Take home message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9416" y="2403933"/>
            <a:ext cx="10730408" cy="3617355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To keep our staff: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let’s keep the human sense in our leadership behaviour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smtClean="0"/>
              <a:t>The Values we like </a:t>
            </a:r>
            <a:r>
              <a:rPr lang="mr-IN" sz="4400" b="1" dirty="0" smtClean="0"/>
              <a:t>–</a:t>
            </a:r>
            <a:r>
              <a:rPr lang="en-GB" sz="4400" b="1" dirty="0" smtClean="0"/>
              <a:t> the values we live</a:t>
            </a:r>
            <a:endParaRPr lang="en-GB" sz="4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38200" y="2530242"/>
            <a:ext cx="10082336" cy="89875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38200" y="4258434"/>
            <a:ext cx="10082336" cy="89875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873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Authentic Leadership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45" y="1268760"/>
            <a:ext cx="6929251" cy="541278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234503"/>
            <a:ext cx="2512069" cy="89244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2495600" y="2492896"/>
            <a:ext cx="129614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Increased time &amp; </a:t>
            </a:r>
            <a:r>
              <a:rPr lang="en-GB" dirty="0"/>
              <a:t>c</a:t>
            </a:r>
            <a:r>
              <a:rPr lang="en-GB" dirty="0" smtClean="0"/>
              <a:t>ost </a:t>
            </a:r>
          </a:p>
          <a:p>
            <a:r>
              <a:rPr lang="en-GB" dirty="0" smtClean="0"/>
              <a:t>Increased number of applications</a:t>
            </a:r>
          </a:p>
          <a:p>
            <a:r>
              <a:rPr lang="en-GB" dirty="0" smtClean="0"/>
              <a:t>Too few applications </a:t>
            </a:r>
          </a:p>
          <a:p>
            <a:r>
              <a:rPr lang="en-GB" dirty="0" smtClean="0"/>
              <a:t>Higher professionalism requirements </a:t>
            </a:r>
          </a:p>
          <a:p>
            <a:r>
              <a:rPr lang="en-GB" dirty="0" smtClean="0"/>
              <a:t>Finding the right profile</a:t>
            </a:r>
          </a:p>
          <a:p>
            <a:r>
              <a:rPr lang="en-GB" dirty="0" smtClean="0"/>
              <a:t>Financial expectations &amp; fringe benefits</a:t>
            </a:r>
          </a:p>
          <a:p>
            <a:r>
              <a:rPr lang="en-GB" dirty="0"/>
              <a:t>More competition, thus need to sell </a:t>
            </a:r>
            <a:r>
              <a:rPr lang="en-GB" dirty="0" smtClean="0"/>
              <a:t>your organisation </a:t>
            </a:r>
          </a:p>
          <a:p>
            <a:r>
              <a:rPr lang="mr-IN" dirty="0" smtClean="0"/>
              <a:t>…</a:t>
            </a:r>
            <a:endParaRPr lang="fr-FR" dirty="0" smtClean="0"/>
          </a:p>
          <a:p>
            <a:r>
              <a:rPr lang="fr-FR" sz="4000" b="1" dirty="0" err="1" smtClean="0">
                <a:solidFill>
                  <a:srgbClr val="FF0000"/>
                </a:solidFill>
              </a:rPr>
              <a:t>Decision</a:t>
            </a:r>
            <a:r>
              <a:rPr lang="fr-FR" sz="4000" b="1" dirty="0" smtClean="0">
                <a:solidFill>
                  <a:srgbClr val="FF0000"/>
                </a:solidFill>
              </a:rPr>
              <a:t> to </a:t>
            </a:r>
            <a:r>
              <a:rPr lang="fr-FR" sz="4000" b="1" dirty="0" err="1" smtClean="0">
                <a:solidFill>
                  <a:srgbClr val="FF0000"/>
                </a:solidFill>
              </a:rPr>
              <a:t>hire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38200" y="140571"/>
            <a:ext cx="9164444" cy="98417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GB" dirty="0" smtClean="0"/>
              <a:t>Which difficulties have you met?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5 steps process</a:t>
            </a:r>
            <a:endParaRPr lang="en-GB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838200" y="1744202"/>
            <a:ext cx="5181600" cy="398905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Establish a proper job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Advertise the job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Applications management 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6172200" y="1744202"/>
            <a:ext cx="5181600" cy="398905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b="1" dirty="0" smtClean="0"/>
              <a:t>Interviews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b="1" dirty="0" smtClean="0"/>
              <a:t>On boarding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838200" y="1052736"/>
            <a:ext cx="5181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The administrative phase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72200" y="1052735"/>
            <a:ext cx="5181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The active phase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1. Job description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268760"/>
            <a:ext cx="10730408" cy="2558016"/>
          </a:xfrm>
        </p:spPr>
        <p:txBody>
          <a:bodyPr/>
          <a:lstStyle/>
          <a:p>
            <a:r>
              <a:rPr lang="en-GB" dirty="0" smtClean="0"/>
              <a:t>Clear position title</a:t>
            </a:r>
          </a:p>
          <a:p>
            <a:r>
              <a:rPr lang="en-GB" dirty="0" smtClean="0"/>
              <a:t>Clarify role and responsibilities</a:t>
            </a:r>
          </a:p>
          <a:p>
            <a:r>
              <a:rPr lang="en-GB" dirty="0" smtClean="0"/>
              <a:t>Elements needed for evaluation</a:t>
            </a:r>
          </a:p>
          <a:p>
            <a:r>
              <a:rPr lang="en-GB" dirty="0" smtClean="0"/>
              <a:t>Avoid </a:t>
            </a:r>
            <a:r>
              <a:rPr lang="en-GB" dirty="0"/>
              <a:t>the Swiss </a:t>
            </a:r>
            <a:r>
              <a:rPr lang="en-GB" dirty="0" smtClean="0"/>
              <a:t>knife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0992544" y="6356350"/>
            <a:ext cx="432048" cy="365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50" y="2133600"/>
            <a:ext cx="3136900" cy="2590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03" y="903347"/>
            <a:ext cx="2119497" cy="15860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577" y="375907"/>
            <a:ext cx="3046888" cy="30530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36" y="2845130"/>
            <a:ext cx="3758540" cy="37585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4619" y="3099459"/>
            <a:ext cx="2851397" cy="2851397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6</a:t>
            </a:fld>
            <a:endParaRPr lang="en-GB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3266200" y="2208377"/>
            <a:ext cx="1869934" cy="50054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6384032" y="2133600"/>
            <a:ext cx="1008112" cy="35576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7" idx="1"/>
          </p:cNvCxnSpPr>
          <p:nvPr/>
        </p:nvCxnSpPr>
        <p:spPr>
          <a:xfrm>
            <a:off x="6960096" y="4190752"/>
            <a:ext cx="1904523" cy="33440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3071664" y="4201432"/>
            <a:ext cx="206447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992544" y="6356350"/>
            <a:ext cx="432048" cy="365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7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1. Job description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268759"/>
            <a:ext cx="11018440" cy="5452715"/>
          </a:xfrm>
        </p:spPr>
        <p:txBody>
          <a:bodyPr>
            <a:normAutofit/>
          </a:bodyPr>
          <a:lstStyle/>
          <a:p>
            <a:r>
              <a:rPr lang="en-GB" dirty="0" smtClean="0"/>
              <a:t>Clarify role and responsibilities</a:t>
            </a:r>
          </a:p>
          <a:p>
            <a:r>
              <a:rPr lang="en-GB" dirty="0" smtClean="0"/>
              <a:t>Elements needed for evaluation</a:t>
            </a:r>
          </a:p>
          <a:p>
            <a:r>
              <a:rPr lang="en-GB" dirty="0" smtClean="0"/>
              <a:t>Avoid </a:t>
            </a:r>
            <a:r>
              <a:rPr lang="en-GB" dirty="0"/>
              <a:t>the Swiss </a:t>
            </a:r>
            <a:r>
              <a:rPr lang="en-GB" dirty="0" smtClean="0"/>
              <a:t>knife</a:t>
            </a:r>
          </a:p>
          <a:p>
            <a:r>
              <a:rPr lang="en-GB" b="1" dirty="0"/>
              <a:t>One who does not have objectives</a:t>
            </a:r>
            <a:r>
              <a:rPr lang="en-GB" b="1" dirty="0" smtClean="0"/>
              <a:t>, </a:t>
            </a:r>
            <a:r>
              <a:rPr lang="en-GB" b="1" dirty="0"/>
              <a:t>will never reach </a:t>
            </a:r>
            <a:r>
              <a:rPr lang="en-GB" b="1" dirty="0" smtClean="0"/>
              <a:t>them</a:t>
            </a:r>
          </a:p>
          <a:p>
            <a:pPr lvl="2"/>
            <a:r>
              <a:rPr lang="en-GB" b="1" dirty="0" smtClean="0"/>
              <a:t>Specific</a:t>
            </a:r>
          </a:p>
          <a:p>
            <a:pPr lvl="2"/>
            <a:r>
              <a:rPr lang="en-GB" b="1" dirty="0" smtClean="0"/>
              <a:t>Measurable</a:t>
            </a:r>
          </a:p>
          <a:p>
            <a:pPr lvl="2"/>
            <a:r>
              <a:rPr lang="en-GB" b="1" dirty="0" smtClean="0"/>
              <a:t>Achievable</a:t>
            </a:r>
          </a:p>
          <a:p>
            <a:pPr lvl="2"/>
            <a:r>
              <a:rPr lang="en-GB" b="1" dirty="0" smtClean="0"/>
              <a:t>Realistic</a:t>
            </a:r>
          </a:p>
          <a:p>
            <a:pPr lvl="2"/>
            <a:r>
              <a:rPr lang="en-GB" b="1" dirty="0" smtClean="0"/>
              <a:t>Time-bound</a:t>
            </a:r>
          </a:p>
          <a:p>
            <a:pPr lvl="2"/>
            <a:endParaRPr lang="en-GB" sz="1000" b="1" dirty="0"/>
          </a:p>
          <a:p>
            <a:pPr lvl="2"/>
            <a:r>
              <a:rPr lang="en-GB" b="1" dirty="0" smtClean="0"/>
              <a:t>Ethical</a:t>
            </a:r>
          </a:p>
          <a:p>
            <a:pPr lvl="2"/>
            <a:r>
              <a:rPr lang="en-GB" b="1" dirty="0" err="1" smtClean="0"/>
              <a:t>Reasonnable</a:t>
            </a:r>
            <a:endParaRPr lang="en-GB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920536" y="6356350"/>
            <a:ext cx="432048" cy="365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03512" y="3501008"/>
            <a:ext cx="2664296" cy="3096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2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1. Job description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268760"/>
            <a:ext cx="10946432" cy="2558016"/>
          </a:xfrm>
        </p:spPr>
        <p:txBody>
          <a:bodyPr>
            <a:normAutofit/>
          </a:bodyPr>
          <a:lstStyle/>
          <a:p>
            <a:r>
              <a:rPr lang="en-GB" dirty="0" smtClean="0"/>
              <a:t>Clarify role and responsibilities</a:t>
            </a:r>
          </a:p>
          <a:p>
            <a:r>
              <a:rPr lang="en-GB" dirty="0" smtClean="0"/>
              <a:t>Elements needed for evaluation</a:t>
            </a:r>
          </a:p>
          <a:p>
            <a:r>
              <a:rPr lang="en-GB" dirty="0" smtClean="0"/>
              <a:t>Avoid </a:t>
            </a:r>
            <a:r>
              <a:rPr lang="en-GB" dirty="0"/>
              <a:t>the Swiss </a:t>
            </a:r>
            <a:r>
              <a:rPr lang="en-GB" dirty="0" smtClean="0"/>
              <a:t>knife</a:t>
            </a:r>
          </a:p>
          <a:p>
            <a:r>
              <a:rPr lang="en-GB" b="1" dirty="0"/>
              <a:t>One who does not have objectives, you will never reach </a:t>
            </a:r>
            <a:r>
              <a:rPr lang="en-GB" b="1" dirty="0" smtClean="0"/>
              <a:t>them</a:t>
            </a:r>
            <a:endParaRPr lang="en-GB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91996" y="3645024"/>
            <a:ext cx="9164444" cy="212160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Courier New" charset="0"/>
              <a:buChar char="o"/>
              <a:defRPr/>
            </a:pPr>
            <a:r>
              <a:rPr lang="en-GB" sz="3200" dirty="0" smtClean="0">
                <a:solidFill>
                  <a:schemeClr val="bg1"/>
                </a:solidFill>
              </a:rPr>
              <a:t>What has </a:t>
            </a:r>
            <a:r>
              <a:rPr lang="en-GB" sz="3200" dirty="0">
                <a:solidFill>
                  <a:schemeClr val="bg1"/>
                </a:solidFill>
              </a:rPr>
              <a:t>to be </a:t>
            </a:r>
            <a:r>
              <a:rPr lang="en-GB" sz="3200" dirty="0" smtClean="0">
                <a:solidFill>
                  <a:schemeClr val="bg1"/>
                </a:solidFill>
              </a:rPr>
              <a:t>done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Courier New" charset="0"/>
              <a:buChar char="o"/>
              <a:defRPr/>
            </a:pPr>
            <a:r>
              <a:rPr lang="en-GB" sz="3200" dirty="0">
                <a:solidFill>
                  <a:schemeClr val="bg1"/>
                </a:solidFill>
              </a:rPr>
              <a:t>W</a:t>
            </a:r>
            <a:r>
              <a:rPr lang="en-GB" sz="3200" dirty="0" smtClean="0">
                <a:solidFill>
                  <a:schemeClr val="bg1"/>
                </a:solidFill>
              </a:rPr>
              <a:t>hat </a:t>
            </a:r>
            <a:r>
              <a:rPr lang="en-GB" sz="3200" dirty="0">
                <a:solidFill>
                  <a:schemeClr val="bg1"/>
                </a:solidFill>
              </a:rPr>
              <a:t>has to be achieved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Courier New" charset="0"/>
              <a:buChar char="o"/>
              <a:defRPr/>
            </a:pPr>
            <a:r>
              <a:rPr lang="en-GB" sz="3200" dirty="0">
                <a:solidFill>
                  <a:schemeClr val="bg1"/>
                </a:solidFill>
              </a:rPr>
              <a:t>W</a:t>
            </a:r>
            <a:r>
              <a:rPr lang="en-GB" sz="3200" dirty="0" smtClean="0">
                <a:solidFill>
                  <a:schemeClr val="bg1"/>
                </a:solidFill>
              </a:rPr>
              <a:t>hat </a:t>
            </a:r>
            <a:r>
              <a:rPr lang="en-GB" sz="3200" dirty="0">
                <a:solidFill>
                  <a:schemeClr val="bg1"/>
                </a:solidFill>
              </a:rPr>
              <a:t>skills and experience are needed to reach the objectives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1996" y="5949280"/>
            <a:ext cx="9164444" cy="5355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Courier New" charset="0"/>
              <a:buChar char="o"/>
              <a:defRPr/>
            </a:pPr>
            <a:r>
              <a:rPr lang="en-GB" sz="3200" dirty="0" smtClean="0">
                <a:solidFill>
                  <a:schemeClr val="bg1"/>
                </a:solidFill>
              </a:rPr>
              <a:t>Define the relationship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5 steps process</a:t>
            </a:r>
            <a:endParaRPr lang="en-GB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838200" y="1744202"/>
            <a:ext cx="5181600" cy="398905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Establish a proper job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Advertise the job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Applications management 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6172200" y="1744202"/>
            <a:ext cx="5181600" cy="398905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b="1" dirty="0" smtClean="0"/>
              <a:t>Interviews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b="1" dirty="0" smtClean="0"/>
              <a:t>On boarding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BB1A-BDCA-D846-9F3F-C079EA661F6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838200" y="1052736"/>
            <a:ext cx="5181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The administrative phase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72200" y="1052735"/>
            <a:ext cx="5181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The active phase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20536" y="6356350"/>
            <a:ext cx="432048" cy="365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21407</TotalTime>
  <Words>499</Words>
  <Application>Microsoft Macintosh PowerPoint</Application>
  <PresentationFormat>Grand écran</PresentationFormat>
  <Paragraphs>188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Calibri</vt:lpstr>
      <vt:lpstr>Calibri Light</vt:lpstr>
      <vt:lpstr>Courier New</vt:lpstr>
      <vt:lpstr>Mangal</vt:lpstr>
      <vt:lpstr>Arial</vt:lpstr>
      <vt:lpstr>Thème Office</vt:lpstr>
      <vt:lpstr>  Finding and Keeping  the right staff  Michel Ballieu</vt:lpstr>
      <vt:lpstr>Présentation PowerPoint</vt:lpstr>
      <vt:lpstr>Which difficulties have you met?</vt:lpstr>
      <vt:lpstr>The 5 steps process</vt:lpstr>
      <vt:lpstr>1. Job description</vt:lpstr>
      <vt:lpstr>Présentation PowerPoint</vt:lpstr>
      <vt:lpstr>1. Job description</vt:lpstr>
      <vt:lpstr>1. Job description</vt:lpstr>
      <vt:lpstr>The 5 steps process</vt:lpstr>
      <vt:lpstr>The 5 steps process</vt:lpstr>
      <vt:lpstr>3. Applications management</vt:lpstr>
      <vt:lpstr>The 5 steps process</vt:lpstr>
      <vt:lpstr>4. Interviews</vt:lpstr>
      <vt:lpstr>The 5 steps process</vt:lpstr>
      <vt:lpstr>Présentation PowerPoint</vt:lpstr>
      <vt:lpstr>Présentation PowerPoint</vt:lpstr>
      <vt:lpstr>Job Satisfaction Evolution</vt:lpstr>
      <vt:lpstr>Satisfied about what?</vt:lpstr>
      <vt:lpstr>Présentation PowerPoint</vt:lpstr>
      <vt:lpstr>Satisfied about what?</vt:lpstr>
      <vt:lpstr>6 key factors to job satisfaction</vt:lpstr>
      <vt:lpstr>Education</vt:lpstr>
      <vt:lpstr>Take home message</vt:lpstr>
      <vt:lpstr>Authentic Leadership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Finding and Keeping  the right staff</dc:title>
  <dc:creator>Michel Ballieu</dc:creator>
  <cp:lastModifiedBy>Michel Ballieu</cp:lastModifiedBy>
  <cp:revision>96</cp:revision>
  <dcterms:created xsi:type="dcterms:W3CDTF">2017-10-16T13:32:29Z</dcterms:created>
  <dcterms:modified xsi:type="dcterms:W3CDTF">2017-11-11T11:09:45Z</dcterms:modified>
</cp:coreProperties>
</file>